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4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44" r:id="rId59"/>
    <p:sldId id="316" r:id="rId60"/>
    <p:sldId id="345" r:id="rId61"/>
    <p:sldId id="346" r:id="rId62"/>
    <p:sldId id="347" r:id="rId63"/>
    <p:sldId id="322" r:id="rId64"/>
    <p:sldId id="323" r:id="rId65"/>
    <p:sldId id="325" r:id="rId66"/>
    <p:sldId id="326" r:id="rId67"/>
    <p:sldId id="349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50" r:id="rId78"/>
    <p:sldId id="337" r:id="rId79"/>
    <p:sldId id="338" r:id="rId80"/>
    <p:sldId id="339" r:id="rId81"/>
    <p:sldId id="340" r:id="rId82"/>
    <p:sldId id="341" r:id="rId83"/>
    <p:sldId id="342" r:id="rId84"/>
    <p:sldId id="348" r:id="rId85"/>
    <p:sldId id="320" r:id="rId86"/>
    <p:sldId id="321" r:id="rId87"/>
  </p:sldIdLst>
  <p:sldSz cx="9144000" cy="6858000" type="screen4x3"/>
  <p:notesSz cx="10234613" cy="7102475"/>
  <p:defaultTextStyle>
    <a:defPPr lvl="0">
      <a:defRPr lang="zh-TW"/>
    </a:defPPr>
    <a:lvl1pPr lvl="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lvl="1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lvl="2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lvl="3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lvl="4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lvl="5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lvl="6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lvl="7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lvl="8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2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Jenny\Marketing\PTC%20Company%20Profile\2019\2010~2018%20Revenue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Sheet1!$B$22</c:f>
              <c:strCache>
                <c:ptCount val="1"/>
                <c:pt idx="0">
                  <c:v>Foundry</c:v>
                </c:pt>
              </c:strCache>
            </c:strRef>
          </c:tx>
          <c:invertIfNegative val="0"/>
          <c:cat>
            <c:strRef>
              <c:f>Sheet1!$D$21:$K$21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Sheet1!$D$22:$K$22</c:f>
              <c:numCache>
                <c:formatCode>_-"$"* #,##0_-;\-"$"* #,##0_-;_-"$"* "-"??_-;_-@_-</c:formatCode>
                <c:ptCount val="8"/>
                <c:pt idx="0">
                  <c:v>423.49294099999997</c:v>
                </c:pt>
                <c:pt idx="1">
                  <c:v>619.11928341999999</c:v>
                </c:pt>
                <c:pt idx="2">
                  <c:v>1044.71506387</c:v>
                </c:pt>
                <c:pt idx="3">
                  <c:v>1167.9006110599998</c:v>
                </c:pt>
                <c:pt idx="4" formatCode="#,##0">
                  <c:v>1268</c:v>
                </c:pt>
                <c:pt idx="5" formatCode="#,##0">
                  <c:v>1275</c:v>
                </c:pt>
                <c:pt idx="6" formatCode="#,##0">
                  <c:v>1498</c:v>
                </c:pt>
                <c:pt idx="7" formatCode="General">
                  <c:v>1633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3-46AA-957B-E97A0504001D}"/>
            </c:ext>
          </c:extLst>
        </c:ser>
        <c:ser>
          <c:idx val="1"/>
          <c:order val="1"/>
          <c:tx>
            <c:strRef>
              <c:f>Sheet1!$B$23</c:f>
              <c:strCache>
                <c:ptCount val="1"/>
                <c:pt idx="0">
                  <c:v>Commodity DRAM</c:v>
                </c:pt>
              </c:strCache>
            </c:strRef>
          </c:tx>
          <c:spPr>
            <a:solidFill>
              <a:srgbClr val="FFFF00"/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  <c:invertIfNegative val="0"/>
          <c:cat>
            <c:strRef>
              <c:f>Sheet1!$D$21:$K$21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Sheet1!$D$23:$K$23</c:f>
              <c:numCache>
                <c:formatCode>_-"$"* #,##0_-;\-"$"* #,##0_-;_-"$"* "-"??_-;_-@_-</c:formatCode>
                <c:ptCount val="8"/>
                <c:pt idx="0">
                  <c:v>892.42741061000004</c:v>
                </c:pt>
                <c:pt idx="1">
                  <c:v>292.35920607999998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73-46AA-957B-E97A050400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6498176"/>
        <c:axId val="608064640"/>
      </c:barChart>
      <c:catAx>
        <c:axId val="606498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08064640"/>
        <c:crosses val="autoZero"/>
        <c:auto val="1"/>
        <c:lblAlgn val="ctr"/>
        <c:lblOffset val="100"/>
        <c:noMultiLvlLbl val="0"/>
      </c:catAx>
      <c:valAx>
        <c:axId val="608064640"/>
        <c:scaling>
          <c:orientation val="minMax"/>
        </c:scaling>
        <c:delete val="0"/>
        <c:axPos val="l"/>
        <c:majorGridlines>
          <c:spPr>
            <a:ln w="12700">
              <a:solidFill>
                <a:schemeClr val="bg1">
                  <a:lumMod val="65000"/>
                </a:schemeClr>
              </a:solidFill>
              <a:prstDash val="sysDash"/>
            </a:ln>
          </c:spPr>
        </c:majorGridlines>
        <c:numFmt formatCode="_-&quot;$&quot;* #,##0_-;\-&quot;$&quot;* #,##0_-;_-&quot;$&quot;* &quot;-&quot;??_-;_-@_-" sourceLinked="1"/>
        <c:majorTickMark val="out"/>
        <c:minorTickMark val="none"/>
        <c:tickLblPos val="nextTo"/>
        <c:crossAx val="606498176"/>
        <c:crosses val="autoZero"/>
        <c:crossBetween val="between"/>
        <c:majorUnit val="50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22198093066839261"/>
          <c:y val="0.8884361703655218"/>
          <c:w val="0.6541860274157868"/>
          <c:h val="8.04292163848616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3.svg"/><Relationship Id="rId1" Type="http://schemas.openxmlformats.org/officeDocument/2006/relationships/image" Target="../media/image78.png"/><Relationship Id="rId6" Type="http://schemas.openxmlformats.org/officeDocument/2006/relationships/image" Target="../media/image37.svg"/><Relationship Id="rId5" Type="http://schemas.openxmlformats.org/officeDocument/2006/relationships/image" Target="../media/image80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3.svg"/><Relationship Id="rId1" Type="http://schemas.openxmlformats.org/officeDocument/2006/relationships/image" Target="../media/image78.png"/><Relationship Id="rId6" Type="http://schemas.openxmlformats.org/officeDocument/2006/relationships/image" Target="../media/image37.svg"/><Relationship Id="rId5" Type="http://schemas.openxmlformats.org/officeDocument/2006/relationships/image" Target="../media/image80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E0608-9486-4848-9A52-17382D5C856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7BD00C2-A8C8-4177-814B-B2F9B7040B96}">
      <dgm:prSet phldrT="[文字]" custT="1"/>
      <dgm:spPr>
        <a:solidFill>
          <a:srgbClr val="00B050"/>
        </a:solidFill>
      </dgm:spPr>
      <dgm:t>
        <a:bodyPr anchor="t"/>
        <a:lstStyle/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Low DRAM </a:t>
          </a:r>
        </a:p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Array Ratio &lt;30%</a:t>
          </a:r>
        </a:p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(Process Enhancement)</a:t>
          </a:r>
        </a:p>
      </dgm:t>
    </dgm:pt>
    <dgm:pt modelId="{11FB7AD2-3008-4C13-A28A-ED76CEFEA601}" type="parTrans" cxnId="{EE00EC4C-75DF-474B-8B17-0A260DC6698E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gm:t>
    </dgm:pt>
    <dgm:pt modelId="{904FDC71-727E-474A-B778-598421C7BBD4}" type="sibTrans" cxnId="{EE00EC4C-75DF-474B-8B17-0A260DC6698E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gm:t>
    </dgm:pt>
    <dgm:pt modelId="{61ADCCF0-75A1-441F-8B39-6440C48E4D9F}">
      <dgm:prSet phldrT="[文字]" custT="1"/>
      <dgm:spPr>
        <a:solidFill>
          <a:srgbClr val="336699"/>
        </a:solidFill>
      </dgm:spPr>
      <dgm:t>
        <a:bodyPr anchor="t"/>
        <a:lstStyle/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Native NMOS</a:t>
          </a:r>
          <a:endParaRPr lang="zh-TW" altLang="en-US" sz="1400" b="1" dirty="0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gm:t>
    </dgm:pt>
    <dgm:pt modelId="{CA2404D8-8010-474F-A7EB-7E73DB1A525C}" type="parTrans" cxnId="{188348A1-FE61-4201-823B-792F9C54D995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74AE7D-C708-4250-8E7F-7629628CA61D}" type="sibTrans" cxnId="{188348A1-FE61-4201-823B-792F9C54D995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B0AE65-F06A-4FAC-BB6A-DA32740906AD}">
      <dgm:prSet phldrT="[文字]" custT="1"/>
      <dgm:spPr>
        <a:solidFill>
          <a:srgbClr val="C00000"/>
        </a:solidFill>
      </dgm:spPr>
      <dgm:t>
        <a:bodyPr anchor="t"/>
        <a:lstStyle/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Hi-R Poly-Si</a:t>
          </a:r>
          <a:endParaRPr lang="zh-TW" altLang="en-US" sz="1400" b="1" dirty="0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gm:t>
    </dgm:pt>
    <dgm:pt modelId="{B05BD455-1C55-43AA-98D0-94E8C0DFE179}" type="parTrans" cxnId="{F53E50E8-DC6A-45B0-94D2-59D6179CE1E6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5BDD40-C6B9-49FD-924D-C5758D9C6234}" type="sibTrans" cxnId="{F53E50E8-DC6A-45B0-94D2-59D6179CE1E6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ADB1F4-2A42-4A46-9B33-5DF79B447400}">
      <dgm:prSet phldrT="[文字]" custT="1"/>
      <dgm:spPr>
        <a:solidFill>
          <a:srgbClr val="00B0F0"/>
        </a:solidFill>
      </dgm:spPr>
      <dgm:t>
        <a:bodyPr anchor="t"/>
        <a:lstStyle/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Transistor Driver Current</a:t>
          </a:r>
        </a:p>
        <a:p>
          <a:r>
            <a:rPr lang="en-US" altLang="zh-TW" sz="1400" b="1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( Device Enhancement)</a:t>
          </a:r>
        </a:p>
      </dgm:t>
    </dgm:pt>
    <dgm:pt modelId="{1D29391F-B110-4B36-9101-2D4CC7E5DB25}" type="parTrans" cxnId="{3550B219-E5F2-4958-BC67-2D8854176A0A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E81F6D-27ED-451D-A995-16EDDB69C8AB}" type="sibTrans" cxnId="{3550B219-E5F2-4958-BC67-2D8854176A0A}">
      <dgm:prSet/>
      <dgm:spPr/>
      <dgm:t>
        <a:bodyPr/>
        <a:lstStyle/>
        <a:p>
          <a:endParaRPr lang="zh-TW" altLang="en-US" sz="14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1EDCC6-E9E7-4EF1-B68B-392143ECA68B}" type="pres">
      <dgm:prSet presAssocID="{A11E0608-9486-4848-9A52-17382D5C856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3B99277-9A1D-44CE-B1AD-52DE82D46321}" type="pres">
      <dgm:prSet presAssocID="{A11E0608-9486-4848-9A52-17382D5C856F}" presName="axisShape" presStyleLbl="bgShp" presStyleIdx="0" presStyleCnt="1" custScaleX="88291" custScaleY="80848" custLinFactNeighborX="-227"/>
      <dgm:spPr/>
    </dgm:pt>
    <dgm:pt modelId="{F92AB0DB-200F-4161-B41E-EC60EE5E3D0B}" type="pres">
      <dgm:prSet presAssocID="{A11E0608-9486-4848-9A52-17382D5C856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E63260-76B1-4A42-A415-60EA8DE960DF}" type="pres">
      <dgm:prSet presAssocID="{A11E0608-9486-4848-9A52-17382D5C856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12FDFE-774E-4FCE-A2A3-427443A4EA0D}" type="pres">
      <dgm:prSet presAssocID="{A11E0608-9486-4848-9A52-17382D5C856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108996-E4EF-4E99-B343-97AB51B7E1D7}" type="pres">
      <dgm:prSet presAssocID="{A11E0608-9486-4848-9A52-17382D5C856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00EC4C-75DF-474B-8B17-0A260DC6698E}" srcId="{A11E0608-9486-4848-9A52-17382D5C856F}" destId="{C7BD00C2-A8C8-4177-814B-B2F9B7040B96}" srcOrd="1" destOrd="0" parTransId="{11FB7AD2-3008-4C13-A28A-ED76CEFEA601}" sibTransId="{904FDC71-727E-474A-B778-598421C7BBD4}"/>
    <dgm:cxn modelId="{FC4962B7-C512-47C1-844A-8D665564006D}" type="presOf" srcId="{A11E0608-9486-4848-9A52-17382D5C856F}" destId="{F61EDCC6-E9E7-4EF1-B68B-392143ECA68B}" srcOrd="0" destOrd="0" presId="urn:microsoft.com/office/officeart/2005/8/layout/matrix2"/>
    <dgm:cxn modelId="{982AF88F-1477-4DCD-881F-EBE6E7727F69}" type="presOf" srcId="{61ADCCF0-75A1-441F-8B39-6440C48E4D9F}" destId="{1A12FDFE-774E-4FCE-A2A3-427443A4EA0D}" srcOrd="0" destOrd="0" presId="urn:microsoft.com/office/officeart/2005/8/layout/matrix2"/>
    <dgm:cxn modelId="{E0E99878-D98E-448C-8FE5-0C6379F723CC}" type="presOf" srcId="{C7BD00C2-A8C8-4177-814B-B2F9B7040B96}" destId="{45E63260-76B1-4A42-A415-60EA8DE960DF}" srcOrd="0" destOrd="0" presId="urn:microsoft.com/office/officeart/2005/8/layout/matrix2"/>
    <dgm:cxn modelId="{188348A1-FE61-4201-823B-792F9C54D995}" srcId="{A11E0608-9486-4848-9A52-17382D5C856F}" destId="{61ADCCF0-75A1-441F-8B39-6440C48E4D9F}" srcOrd="2" destOrd="0" parTransId="{CA2404D8-8010-474F-A7EB-7E73DB1A525C}" sibTransId="{D074AE7D-C708-4250-8E7F-7629628CA61D}"/>
    <dgm:cxn modelId="{F53E50E8-DC6A-45B0-94D2-59D6179CE1E6}" srcId="{A11E0608-9486-4848-9A52-17382D5C856F}" destId="{37B0AE65-F06A-4FAC-BB6A-DA32740906AD}" srcOrd="3" destOrd="0" parTransId="{B05BD455-1C55-43AA-98D0-94E8C0DFE179}" sibTransId="{565BDD40-C6B9-49FD-924D-C5758D9C6234}"/>
    <dgm:cxn modelId="{BC1E5D3E-9779-47D5-BB56-9318BC0FAB2A}" type="presOf" srcId="{37B0AE65-F06A-4FAC-BB6A-DA32740906AD}" destId="{96108996-E4EF-4E99-B343-97AB51B7E1D7}" srcOrd="0" destOrd="0" presId="urn:microsoft.com/office/officeart/2005/8/layout/matrix2"/>
    <dgm:cxn modelId="{3550B219-E5F2-4958-BC67-2D8854176A0A}" srcId="{A11E0608-9486-4848-9A52-17382D5C856F}" destId="{66ADB1F4-2A42-4A46-9B33-5DF79B447400}" srcOrd="0" destOrd="0" parTransId="{1D29391F-B110-4B36-9101-2D4CC7E5DB25}" sibTransId="{56E81F6D-27ED-451D-A995-16EDDB69C8AB}"/>
    <dgm:cxn modelId="{7C956F1D-9237-44E0-BC28-B2C3E3925ECC}" type="presOf" srcId="{66ADB1F4-2A42-4A46-9B33-5DF79B447400}" destId="{F92AB0DB-200F-4161-B41E-EC60EE5E3D0B}" srcOrd="0" destOrd="0" presId="urn:microsoft.com/office/officeart/2005/8/layout/matrix2"/>
    <dgm:cxn modelId="{80A1A814-08E1-406F-82A7-81EBE7F67A91}" type="presParOf" srcId="{F61EDCC6-E9E7-4EF1-B68B-392143ECA68B}" destId="{73B99277-9A1D-44CE-B1AD-52DE82D46321}" srcOrd="0" destOrd="0" presId="urn:microsoft.com/office/officeart/2005/8/layout/matrix2"/>
    <dgm:cxn modelId="{362D010C-C2AA-4E1D-B6D5-62349632F1DD}" type="presParOf" srcId="{F61EDCC6-E9E7-4EF1-B68B-392143ECA68B}" destId="{F92AB0DB-200F-4161-B41E-EC60EE5E3D0B}" srcOrd="1" destOrd="0" presId="urn:microsoft.com/office/officeart/2005/8/layout/matrix2"/>
    <dgm:cxn modelId="{5CF6CEC4-003F-42A6-953A-81B04A4E27F1}" type="presParOf" srcId="{F61EDCC6-E9E7-4EF1-B68B-392143ECA68B}" destId="{45E63260-76B1-4A42-A415-60EA8DE960DF}" srcOrd="2" destOrd="0" presId="urn:microsoft.com/office/officeart/2005/8/layout/matrix2"/>
    <dgm:cxn modelId="{AD94E56C-8BD3-4656-8517-EF42916B446D}" type="presParOf" srcId="{F61EDCC6-E9E7-4EF1-B68B-392143ECA68B}" destId="{1A12FDFE-774E-4FCE-A2A3-427443A4EA0D}" srcOrd="3" destOrd="0" presId="urn:microsoft.com/office/officeart/2005/8/layout/matrix2"/>
    <dgm:cxn modelId="{F9C08C5A-8A71-437F-B8F5-5164C105ABF0}" type="presParOf" srcId="{F61EDCC6-E9E7-4EF1-B68B-392143ECA68B}" destId="{96108996-E4EF-4E99-B343-97AB51B7E1D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1FCAA-51B1-4009-98FD-02DB17D21CE9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0938A07-1372-4A39-9C96-9A4F7C727B16}">
      <dgm:prSet phldrT="[文字]" custT="1"/>
      <dgm:spPr>
        <a:solidFill>
          <a:srgbClr val="0070C0"/>
        </a:solidFill>
        <a:ln>
          <a:solidFill>
            <a:srgbClr val="002060"/>
          </a:solidFill>
        </a:ln>
      </dgm:spPr>
      <dgm:t>
        <a:bodyPr lIns="0" rIns="0"/>
        <a:lstStyle/>
        <a:p>
          <a:r>
            <a:rPr lang="en-US" altLang="zh-TW" sz="18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</a:p>
        <a:p>
          <a:r>
            <a:rPr lang="zh-TW" altLang="zh-TW" sz="1800" b="1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基礎矽智財</a:t>
          </a:r>
        </a:p>
      </dgm:t>
    </dgm:pt>
    <dgm:pt modelId="{D289C8BD-8480-4AC6-BEC3-02A30599C8EC}" type="parTrans" cxnId="{EDDE3201-CCF9-436E-B278-A57DD491D18B}">
      <dgm:prSet/>
      <dgm:spPr/>
      <dgm:t>
        <a:bodyPr/>
        <a:lstStyle/>
        <a:p>
          <a:endParaRPr lang="zh-TW" altLang="en-US" sz="1600" b="1"/>
        </a:p>
      </dgm:t>
    </dgm:pt>
    <dgm:pt modelId="{6B3AE903-FB70-428E-AEF9-99F6A0548A6F}" type="sibTrans" cxnId="{EDDE3201-CCF9-436E-B278-A57DD491D18B}">
      <dgm:prSet/>
      <dgm:spPr/>
      <dgm:t>
        <a:bodyPr/>
        <a:lstStyle/>
        <a:p>
          <a:endParaRPr lang="zh-TW" altLang="en-US" sz="1600" b="1"/>
        </a:p>
      </dgm:t>
    </dgm:pt>
    <dgm:pt modelId="{F61D0868-AA5F-44FE-B233-1E06E4C93319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1.</a:t>
          </a:r>
          <a:r>
            <a:rPr lang="zh-TW" altLang="en-US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週邊智財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166FED2-38C3-440F-8F23-4D3314935611}" type="parTrans" cxnId="{44F24443-A6F4-4780-8200-96DAB9A165AB}">
      <dgm:prSet/>
      <dgm:spPr/>
      <dgm:t>
        <a:bodyPr/>
        <a:lstStyle/>
        <a:p>
          <a:endParaRPr lang="zh-TW" altLang="en-US" sz="1600" b="1"/>
        </a:p>
      </dgm:t>
    </dgm:pt>
    <dgm:pt modelId="{08D4D758-7B3A-48A8-ABB9-D967E2E214D7}" type="sibTrans" cxnId="{44F24443-A6F4-4780-8200-96DAB9A165AB}">
      <dgm:prSet/>
      <dgm:spPr/>
      <dgm:t>
        <a:bodyPr/>
        <a:lstStyle/>
        <a:p>
          <a:endParaRPr lang="zh-TW" altLang="en-US" sz="1600" b="1"/>
        </a:p>
      </dgm:t>
    </dgm:pt>
    <dgm:pt modelId="{441CB4F2-A038-4500-8C36-BCECA4B8E3F1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2. 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高頻寬 </a:t>
          </a:r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90BB4CD-CD15-4D46-A1E3-3164C36AAC7D}" type="parTrans" cxnId="{F9D2F086-E147-4E05-A0E1-2D1044433810}">
      <dgm:prSet/>
      <dgm:spPr/>
      <dgm:t>
        <a:bodyPr/>
        <a:lstStyle/>
        <a:p>
          <a:endParaRPr lang="zh-TW" altLang="en-US" sz="1600" b="1"/>
        </a:p>
      </dgm:t>
    </dgm:pt>
    <dgm:pt modelId="{7E87E2F7-CEAD-4169-B8DC-59892815ACED}" type="sibTrans" cxnId="{F9D2F086-E147-4E05-A0E1-2D1044433810}">
      <dgm:prSet/>
      <dgm:spPr/>
      <dgm:t>
        <a:bodyPr/>
        <a:lstStyle/>
        <a:p>
          <a:endParaRPr lang="zh-TW" altLang="en-US" sz="1600" b="1"/>
        </a:p>
      </dgm:t>
    </dgm:pt>
    <dgm:pt modelId="{4B5B1D6D-1481-4EE2-8D40-A133914605EF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5. </a:t>
          </a:r>
          <a:r>
            <a:rPr lang="zh-TW" altLang="en-US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智財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37E0089-6166-4A21-B3F9-CC0B4293D09C}" type="parTrans" cxnId="{AD205A1C-5420-4407-979F-778F5DA370A1}">
      <dgm:prSet/>
      <dgm:spPr/>
      <dgm:t>
        <a:bodyPr/>
        <a:lstStyle/>
        <a:p>
          <a:endParaRPr lang="zh-TW" altLang="en-US" sz="1600" b="1"/>
        </a:p>
      </dgm:t>
    </dgm:pt>
    <dgm:pt modelId="{9EAEEC7C-3CD1-4358-B442-650AF9EA7DA8}" type="sibTrans" cxnId="{AD205A1C-5420-4407-979F-778F5DA370A1}">
      <dgm:prSet/>
      <dgm:spPr/>
      <dgm:t>
        <a:bodyPr/>
        <a:lstStyle/>
        <a:p>
          <a:endParaRPr lang="zh-TW" altLang="en-US" sz="1600" b="1"/>
        </a:p>
      </dgm:t>
    </dgm:pt>
    <dgm:pt modelId="{F1FB0D45-2625-46BF-93E5-CF06E49E6DC3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3. 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標準元件庫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2DCAD82-16F5-4B0C-99F0-4B05EB722A8F}" type="parTrans" cxnId="{52FCB9A7-758C-4991-923C-E1EC448C5C06}">
      <dgm:prSet/>
      <dgm:spPr/>
      <dgm:t>
        <a:bodyPr/>
        <a:lstStyle/>
        <a:p>
          <a:endParaRPr lang="zh-TW" altLang="en-US" sz="1600" b="1"/>
        </a:p>
      </dgm:t>
    </dgm:pt>
    <dgm:pt modelId="{7B4FF769-C9FB-45BC-8F0A-29883671BA1E}" type="sibTrans" cxnId="{52FCB9A7-758C-4991-923C-E1EC448C5C06}">
      <dgm:prSet/>
      <dgm:spPr/>
      <dgm:t>
        <a:bodyPr/>
        <a:lstStyle/>
        <a:p>
          <a:endParaRPr lang="zh-TW" altLang="en-US" sz="1600" b="1"/>
        </a:p>
      </dgm:t>
    </dgm:pt>
    <dgm:pt modelId="{D44649DC-EB1E-4CA1-A060-B6599D231986}">
      <dgm:prSet phldrT="[文字]" custT="1"/>
      <dgm:spPr>
        <a:solidFill>
          <a:schemeClr val="bg1">
            <a:lumMod val="8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US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4. SRAM</a:t>
          </a:r>
          <a:r>
            <a:rPr lang="zh-TW" altLang="zh-TW" sz="1600" b="1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FACE65C-147B-4827-9249-762564C33AEE}" type="parTrans" cxnId="{3A67637B-5249-4523-B442-CF5165C91788}">
      <dgm:prSet/>
      <dgm:spPr/>
      <dgm:t>
        <a:bodyPr/>
        <a:lstStyle/>
        <a:p>
          <a:endParaRPr lang="zh-TW" altLang="en-US" sz="1600" b="1"/>
        </a:p>
      </dgm:t>
    </dgm:pt>
    <dgm:pt modelId="{A18F3E94-984E-4E2F-96FE-7FB7F7D1B4AE}" type="sibTrans" cxnId="{3A67637B-5249-4523-B442-CF5165C91788}">
      <dgm:prSet/>
      <dgm:spPr/>
      <dgm:t>
        <a:bodyPr/>
        <a:lstStyle/>
        <a:p>
          <a:endParaRPr lang="zh-TW" altLang="en-US" sz="1600" b="1"/>
        </a:p>
      </dgm:t>
    </dgm:pt>
    <dgm:pt modelId="{2CD8532B-4A0F-4508-AE93-36879DD423B0}" type="pres">
      <dgm:prSet presAssocID="{9F51FCAA-51B1-4009-98FD-02DB17D21CE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3F4436E-321A-4B77-8351-F354A0C3D81A}" type="pres">
      <dgm:prSet presAssocID="{50938A07-1372-4A39-9C96-9A4F7C727B16}" presName="centerShape" presStyleLbl="node0" presStyleIdx="0" presStyleCnt="1" custScaleX="118157" custScaleY="112270"/>
      <dgm:spPr/>
      <dgm:t>
        <a:bodyPr/>
        <a:lstStyle/>
        <a:p>
          <a:endParaRPr lang="zh-TW" altLang="en-US"/>
        </a:p>
      </dgm:t>
    </dgm:pt>
    <dgm:pt modelId="{1383B68B-5AC9-4AFF-831F-3A335BB1DC69}" type="pres">
      <dgm:prSet presAssocID="{5166FED2-38C3-440F-8F23-4D3314935611}" presName="parTrans" presStyleLbl="bgSibTrans2D1" presStyleIdx="0" presStyleCnt="5"/>
      <dgm:spPr/>
      <dgm:t>
        <a:bodyPr/>
        <a:lstStyle/>
        <a:p>
          <a:endParaRPr lang="zh-TW" altLang="en-US"/>
        </a:p>
      </dgm:t>
    </dgm:pt>
    <dgm:pt modelId="{C4DE570E-9B6A-4AF9-A5C4-20933A2BC99C}" type="pres">
      <dgm:prSet presAssocID="{F61D0868-AA5F-44FE-B233-1E06E4C9331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54CB5B-18F6-493A-8165-73855A915441}" type="pres">
      <dgm:prSet presAssocID="{B90BB4CD-CD15-4D46-A1E3-3164C36AAC7D}" presName="parTrans" presStyleLbl="bgSibTrans2D1" presStyleIdx="1" presStyleCnt="5"/>
      <dgm:spPr/>
      <dgm:t>
        <a:bodyPr/>
        <a:lstStyle/>
        <a:p>
          <a:endParaRPr lang="zh-TW" altLang="en-US"/>
        </a:p>
      </dgm:t>
    </dgm:pt>
    <dgm:pt modelId="{DD411E91-CC19-4CBB-8575-D55207D77141}" type="pres">
      <dgm:prSet presAssocID="{441CB4F2-A038-4500-8C36-BCECA4B8E3F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35DE7B-E754-434D-B663-A9F9EB4E1A4A}" type="pres">
      <dgm:prSet presAssocID="{22DCAD82-16F5-4B0C-99F0-4B05EB722A8F}" presName="parTrans" presStyleLbl="bgSibTrans2D1" presStyleIdx="2" presStyleCnt="5"/>
      <dgm:spPr/>
      <dgm:t>
        <a:bodyPr/>
        <a:lstStyle/>
        <a:p>
          <a:endParaRPr lang="zh-TW" altLang="en-US"/>
        </a:p>
      </dgm:t>
    </dgm:pt>
    <dgm:pt modelId="{7DAE4946-645A-465C-9168-08BDC2639063}" type="pres">
      <dgm:prSet presAssocID="{F1FB0D45-2625-46BF-93E5-CF06E49E6DC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C2A85F-F0CB-46C5-BFC3-9B8D1BF6A86C}" type="pres">
      <dgm:prSet presAssocID="{6FACE65C-147B-4827-9249-762564C33AEE}" presName="parTrans" presStyleLbl="bgSibTrans2D1" presStyleIdx="3" presStyleCnt="5"/>
      <dgm:spPr/>
      <dgm:t>
        <a:bodyPr/>
        <a:lstStyle/>
        <a:p>
          <a:endParaRPr lang="zh-TW" altLang="en-US"/>
        </a:p>
      </dgm:t>
    </dgm:pt>
    <dgm:pt modelId="{08DC0B3D-0478-43E2-9B5A-8C008982A53B}" type="pres">
      <dgm:prSet presAssocID="{D44649DC-EB1E-4CA1-A060-B6599D23198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C23738-1F03-412E-B0CF-31453AFE5685}" type="pres">
      <dgm:prSet presAssocID="{F37E0089-6166-4A21-B3F9-CC0B4293D09C}" presName="parTrans" presStyleLbl="bgSibTrans2D1" presStyleIdx="4" presStyleCnt="5"/>
      <dgm:spPr/>
      <dgm:t>
        <a:bodyPr/>
        <a:lstStyle/>
        <a:p>
          <a:endParaRPr lang="zh-TW" altLang="en-US"/>
        </a:p>
      </dgm:t>
    </dgm:pt>
    <dgm:pt modelId="{84B94467-45B5-4C75-B77C-D02B9E01650D}" type="pres">
      <dgm:prSet presAssocID="{4B5B1D6D-1481-4EE2-8D40-A133914605E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C3D1869-7D34-44D9-B602-8484E462FA91}" type="presOf" srcId="{B90BB4CD-CD15-4D46-A1E3-3164C36AAC7D}" destId="{4254CB5B-18F6-493A-8165-73855A915441}" srcOrd="0" destOrd="0" presId="urn:microsoft.com/office/officeart/2005/8/layout/radial4"/>
    <dgm:cxn modelId="{3A67637B-5249-4523-B442-CF5165C91788}" srcId="{50938A07-1372-4A39-9C96-9A4F7C727B16}" destId="{D44649DC-EB1E-4CA1-A060-B6599D231986}" srcOrd="3" destOrd="0" parTransId="{6FACE65C-147B-4827-9249-762564C33AEE}" sibTransId="{A18F3E94-984E-4E2F-96FE-7FB7F7D1B4AE}"/>
    <dgm:cxn modelId="{1B2CF05F-D41C-48F8-8B37-9B16BC3B3E24}" type="presOf" srcId="{F37E0089-6166-4A21-B3F9-CC0B4293D09C}" destId="{F9C23738-1F03-412E-B0CF-31453AFE5685}" srcOrd="0" destOrd="0" presId="urn:microsoft.com/office/officeart/2005/8/layout/radial4"/>
    <dgm:cxn modelId="{F9D2F086-E147-4E05-A0E1-2D1044433810}" srcId="{50938A07-1372-4A39-9C96-9A4F7C727B16}" destId="{441CB4F2-A038-4500-8C36-BCECA4B8E3F1}" srcOrd="1" destOrd="0" parTransId="{B90BB4CD-CD15-4D46-A1E3-3164C36AAC7D}" sibTransId="{7E87E2F7-CEAD-4169-B8DC-59892815ACED}"/>
    <dgm:cxn modelId="{7BA4623A-FF72-4E96-9AE4-546F91812C53}" type="presOf" srcId="{F61D0868-AA5F-44FE-B233-1E06E4C93319}" destId="{C4DE570E-9B6A-4AF9-A5C4-20933A2BC99C}" srcOrd="0" destOrd="0" presId="urn:microsoft.com/office/officeart/2005/8/layout/radial4"/>
    <dgm:cxn modelId="{FEBFB07D-71D6-45B6-A8B8-1BE95232A1F9}" type="presOf" srcId="{6FACE65C-147B-4827-9249-762564C33AEE}" destId="{6FC2A85F-F0CB-46C5-BFC3-9B8D1BF6A86C}" srcOrd="0" destOrd="0" presId="urn:microsoft.com/office/officeart/2005/8/layout/radial4"/>
    <dgm:cxn modelId="{44F24443-A6F4-4780-8200-96DAB9A165AB}" srcId="{50938A07-1372-4A39-9C96-9A4F7C727B16}" destId="{F61D0868-AA5F-44FE-B233-1E06E4C93319}" srcOrd="0" destOrd="0" parTransId="{5166FED2-38C3-440F-8F23-4D3314935611}" sibTransId="{08D4D758-7B3A-48A8-ABB9-D967E2E214D7}"/>
    <dgm:cxn modelId="{AD205A1C-5420-4407-979F-778F5DA370A1}" srcId="{50938A07-1372-4A39-9C96-9A4F7C727B16}" destId="{4B5B1D6D-1481-4EE2-8D40-A133914605EF}" srcOrd="4" destOrd="0" parTransId="{F37E0089-6166-4A21-B3F9-CC0B4293D09C}" sibTransId="{9EAEEC7C-3CD1-4358-B442-650AF9EA7DA8}"/>
    <dgm:cxn modelId="{EDDE3201-CCF9-436E-B278-A57DD491D18B}" srcId="{9F51FCAA-51B1-4009-98FD-02DB17D21CE9}" destId="{50938A07-1372-4A39-9C96-9A4F7C727B16}" srcOrd="0" destOrd="0" parTransId="{D289C8BD-8480-4AC6-BEC3-02A30599C8EC}" sibTransId="{6B3AE903-FB70-428E-AEF9-99F6A0548A6F}"/>
    <dgm:cxn modelId="{526C2EA0-64FE-4B40-B36B-A79C56CE8DEA}" type="presOf" srcId="{50938A07-1372-4A39-9C96-9A4F7C727B16}" destId="{03F4436E-321A-4B77-8351-F354A0C3D81A}" srcOrd="0" destOrd="0" presId="urn:microsoft.com/office/officeart/2005/8/layout/radial4"/>
    <dgm:cxn modelId="{52FCB9A7-758C-4991-923C-E1EC448C5C06}" srcId="{50938A07-1372-4A39-9C96-9A4F7C727B16}" destId="{F1FB0D45-2625-46BF-93E5-CF06E49E6DC3}" srcOrd="2" destOrd="0" parTransId="{22DCAD82-16F5-4B0C-99F0-4B05EB722A8F}" sibTransId="{7B4FF769-C9FB-45BC-8F0A-29883671BA1E}"/>
    <dgm:cxn modelId="{1B27D34B-C0A7-4551-AF5F-03B07457946D}" type="presOf" srcId="{F1FB0D45-2625-46BF-93E5-CF06E49E6DC3}" destId="{7DAE4946-645A-465C-9168-08BDC2639063}" srcOrd="0" destOrd="0" presId="urn:microsoft.com/office/officeart/2005/8/layout/radial4"/>
    <dgm:cxn modelId="{AE4BBE50-59B6-43CF-82CD-97828AAF0A53}" type="presOf" srcId="{D44649DC-EB1E-4CA1-A060-B6599D231986}" destId="{08DC0B3D-0478-43E2-9B5A-8C008982A53B}" srcOrd="0" destOrd="0" presId="urn:microsoft.com/office/officeart/2005/8/layout/radial4"/>
    <dgm:cxn modelId="{B325AEF1-A696-409E-8D91-D9E7DBC09E42}" type="presOf" srcId="{4B5B1D6D-1481-4EE2-8D40-A133914605EF}" destId="{84B94467-45B5-4C75-B77C-D02B9E01650D}" srcOrd="0" destOrd="0" presId="urn:microsoft.com/office/officeart/2005/8/layout/radial4"/>
    <dgm:cxn modelId="{3488EF4E-8B92-4FD8-A75F-D86C063242CF}" type="presOf" srcId="{22DCAD82-16F5-4B0C-99F0-4B05EB722A8F}" destId="{EA35DE7B-E754-434D-B663-A9F9EB4E1A4A}" srcOrd="0" destOrd="0" presId="urn:microsoft.com/office/officeart/2005/8/layout/radial4"/>
    <dgm:cxn modelId="{D8DA20DD-1927-4CF4-A440-3BD7FD267277}" type="presOf" srcId="{9F51FCAA-51B1-4009-98FD-02DB17D21CE9}" destId="{2CD8532B-4A0F-4508-AE93-36879DD423B0}" srcOrd="0" destOrd="0" presId="urn:microsoft.com/office/officeart/2005/8/layout/radial4"/>
    <dgm:cxn modelId="{2392A947-CD34-4A8B-AF6D-D3359A0F5AA4}" type="presOf" srcId="{5166FED2-38C3-440F-8F23-4D3314935611}" destId="{1383B68B-5AC9-4AFF-831F-3A335BB1DC69}" srcOrd="0" destOrd="0" presId="urn:microsoft.com/office/officeart/2005/8/layout/radial4"/>
    <dgm:cxn modelId="{0A74880F-25A9-4FFE-83E7-4EBC149A1929}" type="presOf" srcId="{441CB4F2-A038-4500-8C36-BCECA4B8E3F1}" destId="{DD411E91-CC19-4CBB-8575-D55207D77141}" srcOrd="0" destOrd="0" presId="urn:microsoft.com/office/officeart/2005/8/layout/radial4"/>
    <dgm:cxn modelId="{E537B0BD-AF9F-47A7-9CDE-A62493D468DC}" type="presParOf" srcId="{2CD8532B-4A0F-4508-AE93-36879DD423B0}" destId="{03F4436E-321A-4B77-8351-F354A0C3D81A}" srcOrd="0" destOrd="0" presId="urn:microsoft.com/office/officeart/2005/8/layout/radial4"/>
    <dgm:cxn modelId="{A11E86DB-2538-4C7A-8716-C9724C976ED3}" type="presParOf" srcId="{2CD8532B-4A0F-4508-AE93-36879DD423B0}" destId="{1383B68B-5AC9-4AFF-831F-3A335BB1DC69}" srcOrd="1" destOrd="0" presId="urn:microsoft.com/office/officeart/2005/8/layout/radial4"/>
    <dgm:cxn modelId="{46F5A7B8-DD6A-4779-80A9-50CFA160929A}" type="presParOf" srcId="{2CD8532B-4A0F-4508-AE93-36879DD423B0}" destId="{C4DE570E-9B6A-4AF9-A5C4-20933A2BC99C}" srcOrd="2" destOrd="0" presId="urn:microsoft.com/office/officeart/2005/8/layout/radial4"/>
    <dgm:cxn modelId="{B5B24BAB-096D-48BE-A8D7-8BD9CDDC258C}" type="presParOf" srcId="{2CD8532B-4A0F-4508-AE93-36879DD423B0}" destId="{4254CB5B-18F6-493A-8165-73855A915441}" srcOrd="3" destOrd="0" presId="urn:microsoft.com/office/officeart/2005/8/layout/radial4"/>
    <dgm:cxn modelId="{9B5C5FCA-613F-4D4D-9660-D2F291A03728}" type="presParOf" srcId="{2CD8532B-4A0F-4508-AE93-36879DD423B0}" destId="{DD411E91-CC19-4CBB-8575-D55207D77141}" srcOrd="4" destOrd="0" presId="urn:microsoft.com/office/officeart/2005/8/layout/radial4"/>
    <dgm:cxn modelId="{D4CFC06D-7968-4E4D-BFF3-5E6386430AEE}" type="presParOf" srcId="{2CD8532B-4A0F-4508-AE93-36879DD423B0}" destId="{EA35DE7B-E754-434D-B663-A9F9EB4E1A4A}" srcOrd="5" destOrd="0" presId="urn:microsoft.com/office/officeart/2005/8/layout/radial4"/>
    <dgm:cxn modelId="{10289C99-6DF4-45DA-BDA5-9E0C69D2FD5C}" type="presParOf" srcId="{2CD8532B-4A0F-4508-AE93-36879DD423B0}" destId="{7DAE4946-645A-465C-9168-08BDC2639063}" srcOrd="6" destOrd="0" presId="urn:microsoft.com/office/officeart/2005/8/layout/radial4"/>
    <dgm:cxn modelId="{3755FC9B-4BAE-4D4D-9685-A79048B34E5B}" type="presParOf" srcId="{2CD8532B-4A0F-4508-AE93-36879DD423B0}" destId="{6FC2A85F-F0CB-46C5-BFC3-9B8D1BF6A86C}" srcOrd="7" destOrd="0" presId="urn:microsoft.com/office/officeart/2005/8/layout/radial4"/>
    <dgm:cxn modelId="{D1DC19F7-16CA-497D-BA91-25551BC6582C}" type="presParOf" srcId="{2CD8532B-4A0F-4508-AE93-36879DD423B0}" destId="{08DC0B3D-0478-43E2-9B5A-8C008982A53B}" srcOrd="8" destOrd="0" presId="urn:microsoft.com/office/officeart/2005/8/layout/radial4"/>
    <dgm:cxn modelId="{5ACB9F82-0D5A-4C77-8F32-BF6C82908545}" type="presParOf" srcId="{2CD8532B-4A0F-4508-AE93-36879DD423B0}" destId="{F9C23738-1F03-412E-B0CF-31453AFE5685}" srcOrd="9" destOrd="0" presId="urn:microsoft.com/office/officeart/2005/8/layout/radial4"/>
    <dgm:cxn modelId="{59350915-92DE-4C09-A0FE-E06A2AD0A4A4}" type="presParOf" srcId="{2CD8532B-4A0F-4508-AE93-36879DD423B0}" destId="{84B94467-45B5-4C75-B77C-D02B9E01650D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7311E-9908-485E-94F6-A67A66C7C0CC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TW" altLang="en-US"/>
        </a:p>
      </dgm:t>
    </dgm:pt>
    <dgm:pt modelId="{FC81610A-047B-4866-A0F4-0275C3482781}" type="pres">
      <dgm:prSet presAssocID="{A1D7311E-9908-485E-94F6-A67A66C7C0CC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DCBB779-F542-4A0E-A961-66F77139828D}" type="presOf" srcId="{A1D7311E-9908-485E-94F6-A67A66C7C0CC}" destId="{FC81610A-047B-4866-A0F4-0275C3482781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8E6A16-CBCC-4B93-8312-3DD71562DC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10A3B0-996C-47AF-9FA8-8811F49D12D1}">
      <dgm:prSet custT="1"/>
      <dgm:spPr/>
      <dgm:t>
        <a:bodyPr/>
        <a:lstStyle/>
        <a:p>
          <a:r>
            <a:rPr kumimoji="1"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以</a:t>
          </a:r>
          <a:r>
            <a:rPr kumimoji="1" lang="en-US" altLang="zh-TW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  <a:r>
            <a:rPr kumimoji="1"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技術平台提升既有設備效益</a:t>
          </a:r>
        </a:p>
      </dgm:t>
    </dgm:pt>
    <dgm:pt modelId="{1630459E-9899-4558-9AB0-90EC2A1D4896}" type="parTrans" cxnId="{0F777929-C0A3-4E3D-899C-8FAEAA5B80A2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CBE0795-1B1E-449B-A930-173A807F02F7}" type="sibTrans" cxnId="{0F777929-C0A3-4E3D-899C-8FAEAA5B80A2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A2BEA36-7CF7-4330-87B1-6E843AC7CF8F}">
      <dgm:prSet custT="1"/>
      <dgm:spPr/>
      <dgm:t>
        <a:bodyPr/>
        <a:lstStyle/>
        <a:p>
          <a:r>
            <a:rPr kumimoji="1"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提供關鍵矽智財設計服務，提升晶圓代工價值</a:t>
          </a:r>
        </a:p>
      </dgm:t>
    </dgm:pt>
    <dgm:pt modelId="{C83A32F0-A86F-4F7E-9A2B-B94E1F4885CE}" type="parTrans" cxnId="{2B43602B-8E6D-4865-A930-456E6738B87C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BAA794E-E2BD-4FF3-9B54-32304641667D}" type="sibTrans" cxnId="{2B43602B-8E6D-4865-A930-456E6738B87C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ADD0516-2CBC-4A24-9AC4-07E24A1F866A}">
      <dgm:prSet custT="1"/>
      <dgm:spPr/>
      <dgm:t>
        <a:bodyPr/>
        <a:lstStyle/>
        <a:p>
          <a:r>
            <a:rPr kumimoji="1" lang="zh-TW" altLang="en-US" sz="20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衍生產品產值</a:t>
          </a:r>
        </a:p>
      </dgm:t>
    </dgm:pt>
    <dgm:pt modelId="{F8402BB7-A3BB-4FD9-BCD7-3D2C3159CDFD}" type="parTrans" cxnId="{613234E3-B718-4A28-AC20-B27F58666319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6D9C9B0-A068-4523-A9CE-B7F72D377D14}" type="sibTrans" cxnId="{613234E3-B718-4A28-AC20-B27F58666319}">
      <dgm:prSet/>
      <dgm:spPr/>
      <dgm:t>
        <a:bodyPr/>
        <a:lstStyle/>
        <a:p>
          <a:endParaRPr 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7BD80E-3533-4B81-9C66-DB45A4169042}" type="pres">
      <dgm:prSet presAssocID="{438E6A16-CBCC-4B93-8312-3DD71562DC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7F6E039-3A65-470D-BEFC-8C9F43E07C2D}" type="pres">
      <dgm:prSet presAssocID="{B710A3B0-996C-47AF-9FA8-8811F49D12D1}" presName="compNode" presStyleCnt="0"/>
      <dgm:spPr/>
    </dgm:pt>
    <dgm:pt modelId="{4DB17A8E-79CD-4072-A172-74A56462578F}" type="pres">
      <dgm:prSet presAssocID="{B710A3B0-996C-47AF-9FA8-8811F49D12D1}" presName="bgRect" presStyleLbl="bgShp" presStyleIdx="0" presStyleCnt="3" custLinFactNeighborY="-28310"/>
      <dgm:spPr/>
    </dgm:pt>
    <dgm:pt modelId="{A1088EDB-252C-417B-8DEB-228DD440ECDF}" type="pres">
      <dgm:prSet presAssocID="{B710A3B0-996C-47AF-9FA8-8811F49D12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41DC0BB-FDD4-44BE-A67A-FE73C93F1BAA}" type="pres">
      <dgm:prSet presAssocID="{B710A3B0-996C-47AF-9FA8-8811F49D12D1}" presName="spaceRect" presStyleCnt="0"/>
      <dgm:spPr/>
    </dgm:pt>
    <dgm:pt modelId="{2C5028D6-37CD-43E7-82CC-D477ED2FD970}" type="pres">
      <dgm:prSet presAssocID="{B710A3B0-996C-47AF-9FA8-8811F49D12D1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B7B13520-E62B-414A-901A-E33920A1788D}" type="pres">
      <dgm:prSet presAssocID="{ECBE0795-1B1E-449B-A930-173A807F02F7}" presName="sibTrans" presStyleCnt="0"/>
      <dgm:spPr/>
    </dgm:pt>
    <dgm:pt modelId="{4FD162D3-651B-478F-8C6F-EAAA0F3CE6A1}" type="pres">
      <dgm:prSet presAssocID="{EA2BEA36-7CF7-4330-87B1-6E843AC7CF8F}" presName="compNode" presStyleCnt="0"/>
      <dgm:spPr/>
    </dgm:pt>
    <dgm:pt modelId="{55B8C114-ED37-41BC-8043-A3410C069F50}" type="pres">
      <dgm:prSet presAssocID="{EA2BEA36-7CF7-4330-87B1-6E843AC7CF8F}" presName="bgRect" presStyleLbl="bgShp" presStyleIdx="1" presStyleCnt="3"/>
      <dgm:spPr/>
    </dgm:pt>
    <dgm:pt modelId="{8C738E17-A8CF-4C0F-9A77-C78C052A5EF5}" type="pres">
      <dgm:prSet presAssocID="{EA2BEA36-7CF7-4330-87B1-6E843AC7CF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D364760-7461-48B9-BBCD-D470AE93DC90}" type="pres">
      <dgm:prSet presAssocID="{EA2BEA36-7CF7-4330-87B1-6E843AC7CF8F}" presName="spaceRect" presStyleCnt="0"/>
      <dgm:spPr/>
    </dgm:pt>
    <dgm:pt modelId="{3FABE639-05E1-4D44-9D80-178F9920D495}" type="pres">
      <dgm:prSet presAssocID="{EA2BEA36-7CF7-4330-87B1-6E843AC7CF8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3CC2DC5A-63E3-4C72-842B-01C3609D7F7C}" type="pres">
      <dgm:prSet presAssocID="{2BAA794E-E2BD-4FF3-9B54-32304641667D}" presName="sibTrans" presStyleCnt="0"/>
      <dgm:spPr/>
    </dgm:pt>
    <dgm:pt modelId="{3F295DCA-368D-4CBB-9790-9051C73763B0}" type="pres">
      <dgm:prSet presAssocID="{7ADD0516-2CBC-4A24-9AC4-07E24A1F866A}" presName="compNode" presStyleCnt="0"/>
      <dgm:spPr/>
    </dgm:pt>
    <dgm:pt modelId="{DC571E57-82E8-4480-BCFA-9D6D4A5FD2C9}" type="pres">
      <dgm:prSet presAssocID="{7ADD0516-2CBC-4A24-9AC4-07E24A1F866A}" presName="bgRect" presStyleLbl="bgShp" presStyleIdx="2" presStyleCnt="3"/>
      <dgm:spPr/>
    </dgm:pt>
    <dgm:pt modelId="{25350DDC-5D41-4D58-9872-288A1CED7992}" type="pres">
      <dgm:prSet presAssocID="{7ADD0516-2CBC-4A24-9AC4-07E24A1F86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3D8A2FF-F997-4891-B6AE-38BA0482B24B}" type="pres">
      <dgm:prSet presAssocID="{7ADD0516-2CBC-4A24-9AC4-07E24A1F866A}" presName="spaceRect" presStyleCnt="0"/>
      <dgm:spPr/>
    </dgm:pt>
    <dgm:pt modelId="{2F2C9D0A-6E11-45CB-ACF7-C8B8EBE74E96}" type="pres">
      <dgm:prSet presAssocID="{7ADD0516-2CBC-4A24-9AC4-07E24A1F866A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7A6BC9F-3ACF-44D9-9129-68C08D142578}" type="presOf" srcId="{EA2BEA36-7CF7-4330-87B1-6E843AC7CF8F}" destId="{3FABE639-05E1-4D44-9D80-178F9920D495}" srcOrd="0" destOrd="0" presId="urn:microsoft.com/office/officeart/2018/2/layout/IconVerticalSolidList"/>
    <dgm:cxn modelId="{2B43602B-8E6D-4865-A930-456E6738B87C}" srcId="{438E6A16-CBCC-4B93-8312-3DD71562DCC8}" destId="{EA2BEA36-7CF7-4330-87B1-6E843AC7CF8F}" srcOrd="1" destOrd="0" parTransId="{C83A32F0-A86F-4F7E-9A2B-B94E1F4885CE}" sibTransId="{2BAA794E-E2BD-4FF3-9B54-32304641667D}"/>
    <dgm:cxn modelId="{FCA7C816-4270-49C8-B07F-48261037B940}" type="presOf" srcId="{B710A3B0-996C-47AF-9FA8-8811F49D12D1}" destId="{2C5028D6-37CD-43E7-82CC-D477ED2FD970}" srcOrd="0" destOrd="0" presId="urn:microsoft.com/office/officeart/2018/2/layout/IconVerticalSolidList"/>
    <dgm:cxn modelId="{613234E3-B718-4A28-AC20-B27F58666319}" srcId="{438E6A16-CBCC-4B93-8312-3DD71562DCC8}" destId="{7ADD0516-2CBC-4A24-9AC4-07E24A1F866A}" srcOrd="2" destOrd="0" parTransId="{F8402BB7-A3BB-4FD9-BCD7-3D2C3159CDFD}" sibTransId="{06D9C9B0-A068-4523-A9CE-B7F72D377D14}"/>
    <dgm:cxn modelId="{ADE95A86-D9DD-4DB3-A365-92E94E5A4094}" type="presOf" srcId="{438E6A16-CBCC-4B93-8312-3DD71562DCC8}" destId="{B47BD80E-3533-4B81-9C66-DB45A4169042}" srcOrd="0" destOrd="0" presId="urn:microsoft.com/office/officeart/2018/2/layout/IconVerticalSolidList"/>
    <dgm:cxn modelId="{0F777929-C0A3-4E3D-899C-8FAEAA5B80A2}" srcId="{438E6A16-CBCC-4B93-8312-3DD71562DCC8}" destId="{B710A3B0-996C-47AF-9FA8-8811F49D12D1}" srcOrd="0" destOrd="0" parTransId="{1630459E-9899-4558-9AB0-90EC2A1D4896}" sibTransId="{ECBE0795-1B1E-449B-A930-173A807F02F7}"/>
    <dgm:cxn modelId="{78EACE99-B5C7-4904-98EC-F6A1100043D8}" type="presOf" srcId="{7ADD0516-2CBC-4A24-9AC4-07E24A1F866A}" destId="{2F2C9D0A-6E11-45CB-ACF7-C8B8EBE74E96}" srcOrd="0" destOrd="0" presId="urn:microsoft.com/office/officeart/2018/2/layout/IconVerticalSolidList"/>
    <dgm:cxn modelId="{D008BBEB-8DBD-4FC2-8EFA-78BFEFA9AC0B}" type="presParOf" srcId="{B47BD80E-3533-4B81-9C66-DB45A4169042}" destId="{97F6E039-3A65-470D-BEFC-8C9F43E07C2D}" srcOrd="0" destOrd="0" presId="urn:microsoft.com/office/officeart/2018/2/layout/IconVerticalSolidList"/>
    <dgm:cxn modelId="{DEF420B2-0C7F-4965-B41D-73DD08EA0FF7}" type="presParOf" srcId="{97F6E039-3A65-470D-BEFC-8C9F43E07C2D}" destId="{4DB17A8E-79CD-4072-A172-74A56462578F}" srcOrd="0" destOrd="0" presId="urn:microsoft.com/office/officeart/2018/2/layout/IconVerticalSolidList"/>
    <dgm:cxn modelId="{1A812715-2C0F-4EB2-A85F-5DB053637C5C}" type="presParOf" srcId="{97F6E039-3A65-470D-BEFC-8C9F43E07C2D}" destId="{A1088EDB-252C-417B-8DEB-228DD440ECDF}" srcOrd="1" destOrd="0" presId="urn:microsoft.com/office/officeart/2018/2/layout/IconVerticalSolidList"/>
    <dgm:cxn modelId="{8F1FF46E-3E8A-40B6-8FAC-C01E7F0C5C73}" type="presParOf" srcId="{97F6E039-3A65-470D-BEFC-8C9F43E07C2D}" destId="{741DC0BB-FDD4-44BE-A67A-FE73C93F1BAA}" srcOrd="2" destOrd="0" presId="urn:microsoft.com/office/officeart/2018/2/layout/IconVerticalSolidList"/>
    <dgm:cxn modelId="{49AF8F32-1547-4288-A8B3-8836C6B7022D}" type="presParOf" srcId="{97F6E039-3A65-470D-BEFC-8C9F43E07C2D}" destId="{2C5028D6-37CD-43E7-82CC-D477ED2FD970}" srcOrd="3" destOrd="0" presId="urn:microsoft.com/office/officeart/2018/2/layout/IconVerticalSolidList"/>
    <dgm:cxn modelId="{E0D1A29B-51C4-4C4A-9FF4-1254686BB5C6}" type="presParOf" srcId="{B47BD80E-3533-4B81-9C66-DB45A4169042}" destId="{B7B13520-E62B-414A-901A-E33920A1788D}" srcOrd="1" destOrd="0" presId="urn:microsoft.com/office/officeart/2018/2/layout/IconVerticalSolidList"/>
    <dgm:cxn modelId="{F0AA6D65-7276-4B84-BEDA-5FA3B569641F}" type="presParOf" srcId="{B47BD80E-3533-4B81-9C66-DB45A4169042}" destId="{4FD162D3-651B-478F-8C6F-EAAA0F3CE6A1}" srcOrd="2" destOrd="0" presId="urn:microsoft.com/office/officeart/2018/2/layout/IconVerticalSolidList"/>
    <dgm:cxn modelId="{D44A1584-06CF-4FEC-B7E5-8EF5C3FC4947}" type="presParOf" srcId="{4FD162D3-651B-478F-8C6F-EAAA0F3CE6A1}" destId="{55B8C114-ED37-41BC-8043-A3410C069F50}" srcOrd="0" destOrd="0" presId="urn:microsoft.com/office/officeart/2018/2/layout/IconVerticalSolidList"/>
    <dgm:cxn modelId="{3689D33E-02F6-4DBE-AEDD-DA874F16FBCC}" type="presParOf" srcId="{4FD162D3-651B-478F-8C6F-EAAA0F3CE6A1}" destId="{8C738E17-A8CF-4C0F-9A77-C78C052A5EF5}" srcOrd="1" destOrd="0" presId="urn:microsoft.com/office/officeart/2018/2/layout/IconVerticalSolidList"/>
    <dgm:cxn modelId="{DE92860A-ADA2-4709-AA9C-525E0487621A}" type="presParOf" srcId="{4FD162D3-651B-478F-8C6F-EAAA0F3CE6A1}" destId="{7D364760-7461-48B9-BBCD-D470AE93DC90}" srcOrd="2" destOrd="0" presId="urn:microsoft.com/office/officeart/2018/2/layout/IconVerticalSolidList"/>
    <dgm:cxn modelId="{17F5CCE3-9534-4631-96B8-F16ED80EF164}" type="presParOf" srcId="{4FD162D3-651B-478F-8C6F-EAAA0F3CE6A1}" destId="{3FABE639-05E1-4D44-9D80-178F9920D495}" srcOrd="3" destOrd="0" presId="urn:microsoft.com/office/officeart/2018/2/layout/IconVerticalSolidList"/>
    <dgm:cxn modelId="{54C23BEA-6C94-4197-8021-F10206E05153}" type="presParOf" srcId="{B47BD80E-3533-4B81-9C66-DB45A4169042}" destId="{3CC2DC5A-63E3-4C72-842B-01C3609D7F7C}" srcOrd="3" destOrd="0" presId="urn:microsoft.com/office/officeart/2018/2/layout/IconVerticalSolidList"/>
    <dgm:cxn modelId="{F9570647-B010-4AE6-9BBD-CA632FB09A72}" type="presParOf" srcId="{B47BD80E-3533-4B81-9C66-DB45A4169042}" destId="{3F295DCA-368D-4CBB-9790-9051C73763B0}" srcOrd="4" destOrd="0" presId="urn:microsoft.com/office/officeart/2018/2/layout/IconVerticalSolidList"/>
    <dgm:cxn modelId="{6CF49857-964A-48ED-966E-74816B13D18B}" type="presParOf" srcId="{3F295DCA-368D-4CBB-9790-9051C73763B0}" destId="{DC571E57-82E8-4480-BCFA-9D6D4A5FD2C9}" srcOrd="0" destOrd="0" presId="urn:microsoft.com/office/officeart/2018/2/layout/IconVerticalSolidList"/>
    <dgm:cxn modelId="{F1ED87F3-C7D7-4AB1-A17F-CD874987E6F2}" type="presParOf" srcId="{3F295DCA-368D-4CBB-9790-9051C73763B0}" destId="{25350DDC-5D41-4D58-9872-288A1CED7992}" srcOrd="1" destOrd="0" presId="urn:microsoft.com/office/officeart/2018/2/layout/IconVerticalSolidList"/>
    <dgm:cxn modelId="{F6197C1F-EAE2-4AEF-9040-884FF0E8717F}" type="presParOf" srcId="{3F295DCA-368D-4CBB-9790-9051C73763B0}" destId="{23D8A2FF-F997-4891-B6AE-38BA0482B24B}" srcOrd="2" destOrd="0" presId="urn:microsoft.com/office/officeart/2018/2/layout/IconVerticalSolidList"/>
    <dgm:cxn modelId="{7CAA2377-6CFD-42B9-AA14-3E86B9FB2E37}" type="presParOf" srcId="{3F295DCA-368D-4CBB-9790-9051C73763B0}" destId="{2F2C9D0A-6E11-45CB-ACF7-C8B8EBE74E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43CA22-0D46-4653-B7C2-D15844A52D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E700C1F-CCFE-44A7-89A9-82F4856AF07C}">
      <dgm:prSet custT="1"/>
      <dgm:spPr/>
      <dgm:t>
        <a:bodyPr/>
        <a:lstStyle/>
        <a:p>
          <a:r>
            <a:rPr kumimoji="1" lang="zh-TW" altLang="en-US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系統電路採用台灣電子零件</a:t>
          </a:r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B95031E-CB80-45BA-A194-852B892D9193}" type="parTrans" cxnId="{873CDD13-F597-4589-8903-EA9FD41E5CE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CC241BE-A77B-4D22-9EDE-CEFB491FC5DA}" type="sibTrans" cxnId="{873CDD13-F597-4589-8903-EA9FD41E5CE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8B45F52A-A88A-4FA6-865D-05C8EE411FDB}">
      <dgm:prSet custT="1"/>
      <dgm:spPr/>
      <dgm:t>
        <a:bodyPr/>
        <a:lstStyle/>
        <a:p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kumimoji="1" 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南亞科、力晶、華邦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1416868-0DD3-487A-A8A2-EBF899B6C628}" type="parTrans" cxnId="{88CB7589-5456-44D8-9C68-007C2A93EF62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564E725-341A-407E-8515-FC6209E4398A}" type="sibTrans" cxnId="{88CB7589-5456-44D8-9C68-007C2A93EF62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24DEE79-4D09-480E-81CF-2A2A1688139B}">
      <dgm:prSet custT="1"/>
      <dgm:spPr/>
      <dgm:t>
        <a:bodyPr/>
        <a:lstStyle/>
        <a:p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Flash </a:t>
          </a:r>
          <a:r>
            <a:rPr kumimoji="1" 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Memory 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旺宏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B223206-B985-4C98-957E-7155AA02F2EC}" type="parTrans" cxnId="{156FC3A8-3B8B-4F51-8766-F807FE156CC6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1512F3A-DDAA-4929-AE31-C1C1CD65C0F3}" type="sibTrans" cxnId="{156FC3A8-3B8B-4F51-8766-F807FE156CC6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B95D82F-5A90-43EE-A0DE-9FE2A76AF964}">
      <dgm:prSet custT="1"/>
      <dgm:spPr/>
      <dgm:t>
        <a:bodyPr/>
        <a:lstStyle/>
        <a:p>
          <a:r>
            <a:rPr kumimoji="1" lang="zh-TW" alt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電源相關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晶片 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致新、力錡、茂達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altLang="en-US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607AD05-D279-4A21-B4CF-C354B54502D3}" type="parTrans" cxnId="{79F2CAC6-12A3-4D5B-8940-425851CFCDC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6E1C120-772A-4C1C-96E0-961246111BF6}" type="sibTrans" cxnId="{79F2CAC6-12A3-4D5B-8940-425851CFCDC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21730B1-A803-499C-BE29-F5B6183479D0}">
      <dgm:prSet custT="1"/>
      <dgm:spPr/>
      <dgm:t>
        <a:bodyPr/>
        <a:lstStyle/>
        <a:p>
          <a:r>
            <a:rPr kumimoji="1" lang="zh-TW" altLang="en-US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感應器模組採用台灣產品</a:t>
          </a:r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20E1D7-47F7-4DB2-94CA-E46FD63AC09D}" type="parTrans" cxnId="{6440A4C2-CFD2-4227-A8F5-D9CF187D560F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B858B12-1865-4928-8C16-C37ECECF22BF}" type="sibTrans" cxnId="{6440A4C2-CFD2-4227-A8F5-D9CF187D560F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A3D2FF6-6B65-479A-9E3E-ADD4A6FC8F94}">
      <dgm:prSet custT="1"/>
      <dgm:spPr/>
      <dgm:t>
        <a:bodyPr/>
        <a:lstStyle/>
        <a:p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影像攝像頭</a:t>
          </a:r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/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紅外線攝像</a:t>
          </a:r>
          <a:r>
            <a:rPr kumimoji="1" 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頭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輝創、創科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0AC968D-EF8E-460E-BF39-B16E6D5B0A32}" type="parTrans" cxnId="{07B06B0D-9B5D-4932-AC11-E4B66374545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8A29D7B-B3DD-4861-A645-C28653679395}" type="sibTrans" cxnId="{07B06B0D-9B5D-4932-AC11-E4B66374545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C8BD31F-C060-4D1A-96DB-049B551CC3B7}">
      <dgm:prSet custT="1"/>
      <dgm:spPr/>
      <dgm:t>
        <a:bodyPr/>
        <a:lstStyle/>
        <a:p>
          <a:r>
            <a:rPr kumimoji="1" lang="zh-TW" alt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毫米波雷達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模組 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明泰、啟碁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altLang="en-US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6ECDFF7-333F-4A14-97AB-56E0197F1865}" type="parTrans" cxnId="{E162C1F7-9597-4BDF-8249-73C2620DD24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C57F238-00B7-4A36-A3A0-C4FF3779B8BF}" type="sibTrans" cxnId="{E162C1F7-9597-4BDF-8249-73C2620DD24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12B6C34-5123-420B-B2FB-73A9DD82D52F}">
      <dgm:prSet custT="1"/>
      <dgm:spPr/>
      <dgm:t>
        <a:bodyPr/>
        <a:lstStyle/>
        <a:p>
          <a:r>
            <a:rPr kumimoji="1" lang="zh-TW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台灣</a:t>
          </a:r>
          <a:r>
            <a:rPr kumimoji="1" lang="en-US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PCBA</a:t>
          </a:r>
          <a:r>
            <a:rPr kumimoji="1" lang="zh-TW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電路板與製造</a:t>
          </a:r>
          <a:endParaRPr lang="zh-TW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63F026B-077A-4F75-A202-FB8F58A08C11}" type="parTrans" cxnId="{261E92C1-D0CD-422F-BD18-A627C0CEDCF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DF30EE1-D662-4149-ADFC-F1D7B280BF6A}" type="sibTrans" cxnId="{261E92C1-D0CD-422F-BD18-A627C0CEDCF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962B2AC-2575-40DE-A81B-89A6387BD147}">
      <dgm:prSet custT="1"/>
      <dgm:spPr/>
      <dgm:t>
        <a:bodyPr/>
        <a:lstStyle/>
        <a:p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車規多層</a:t>
          </a:r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PCB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電路板設計與量產</a:t>
          </a:r>
          <a:r>
            <a:rPr kumimoji="1" 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(</a:t>
          </a:r>
          <a:r>
            <a:rPr kumimoji="1" lang="zh-TW" altLang="en-US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華通、泰山電子</a:t>
          </a:r>
          <a:r>
            <a:rPr kumimoji="1" lang="en-US" altLang="zh-TW" sz="1600" b="1" i="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4329BFA-3884-4852-9FA3-BF7DE7FAAE91}" type="parTrans" cxnId="{BBC80101-E195-4ECA-8E05-ECD5B2426C84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F961F22-DD1B-4F31-9E15-AB91389980A2}" type="sibTrans" cxnId="{BBC80101-E195-4ECA-8E05-ECD5B2426C84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A7E51C6-199B-40C4-9B7B-519808E50B92}">
      <dgm:prSet custT="1"/>
      <dgm:spPr/>
      <dgm:t>
        <a:bodyPr/>
        <a:lstStyle/>
        <a:p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高速電路佈局經驗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AC14CE8-2E8E-4F94-A18C-A3A91C9A0412}" type="parTrans" cxnId="{C88C8BA9-A5C0-4BAC-823E-3E6A51A3AF5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9869F62-E5B2-45F8-804D-A8AE72A6E6DE}" type="sibTrans" cxnId="{C88C8BA9-A5C0-4BAC-823E-3E6A51A3AF5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F93D8A7-DC7A-414B-A63F-DD6CD70D9176}">
      <dgm:prSet custT="1"/>
      <dgm:spPr/>
      <dgm:t>
        <a:bodyPr/>
        <a:lstStyle/>
        <a:p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車規</a:t>
          </a:r>
          <a:r>
            <a:rPr kumimoji="1" lang="en-US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16949</a:t>
          </a:r>
          <a:r>
            <a:rPr kumimoji="1" lang="zh-TW" sz="1600" b="1" i="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製造</a:t>
          </a:r>
          <a:endParaRPr lang="zh-TW" sz="16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21C435C-A6FA-4AF6-A3E1-E42C43D29CC4}" type="parTrans" cxnId="{7EB97ABC-6E89-440C-B6E0-3C06743B73D6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AB83016-89D0-4219-AF51-88481C9A2A4C}" type="sibTrans" cxnId="{7EB97ABC-6E89-440C-B6E0-3C06743B73D6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450C338-CCBE-4A6C-B586-3B9FD31D4BD8}">
      <dgm:prSet custT="1"/>
      <dgm:spPr/>
      <dgm:t>
        <a:bodyPr/>
        <a:lstStyle/>
        <a:p>
          <a:r>
            <a:rPr kumimoji="1" lang="zh-TW" altLang="en-US" sz="1800" b="1" i="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培養台灣自駕車子系統設計與製造能量</a:t>
          </a:r>
          <a:endParaRPr lang="zh-TW" altLang="en-US" sz="18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0BB9840-8725-437C-98ED-02F7C8A5115E}" type="parTrans" cxnId="{3803CD44-C88F-44DB-A4DC-8740C456233F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9CD1E36-DA4E-422E-8E49-CED634096712}" type="sibTrans" cxnId="{3803CD44-C88F-44DB-A4DC-8740C456233F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C161557-07BA-4DE8-BAB1-33177072A934}" type="pres">
      <dgm:prSet presAssocID="{0443CA22-0D46-4653-B7C2-D15844A52DF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BB694DB-B602-48ED-92B4-F6E00BDA07A1}" type="pres">
      <dgm:prSet presAssocID="{2E700C1F-CCFE-44A7-89A9-82F4856AF07C}" presName="parentLin" presStyleCnt="0"/>
      <dgm:spPr/>
    </dgm:pt>
    <dgm:pt modelId="{351C36A1-6AF3-4D2B-9C5C-CBF50D56BE32}" type="pres">
      <dgm:prSet presAssocID="{2E700C1F-CCFE-44A7-89A9-82F4856AF07C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9A006551-0779-4C54-8A4F-79053C637B94}" type="pres">
      <dgm:prSet presAssocID="{2E700C1F-CCFE-44A7-89A9-82F4856AF07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61D0E8-BCEA-4BD8-9EDE-6BD042963EF6}" type="pres">
      <dgm:prSet presAssocID="{2E700C1F-CCFE-44A7-89A9-82F4856AF07C}" presName="negativeSpace" presStyleCnt="0"/>
      <dgm:spPr/>
    </dgm:pt>
    <dgm:pt modelId="{C1556CA0-83B8-41EA-97EB-389C973E0B30}" type="pres">
      <dgm:prSet presAssocID="{2E700C1F-CCFE-44A7-89A9-82F4856AF07C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9F5FF3-271F-4F2B-AC24-4CE35C83A616}" type="pres">
      <dgm:prSet presAssocID="{ECC241BE-A77B-4D22-9EDE-CEFB491FC5DA}" presName="spaceBetweenRectangles" presStyleCnt="0"/>
      <dgm:spPr/>
    </dgm:pt>
    <dgm:pt modelId="{523A842E-6BD5-49B9-99C5-50ADBF7CBE3C}" type="pres">
      <dgm:prSet presAssocID="{221730B1-A803-499C-BE29-F5B6183479D0}" presName="parentLin" presStyleCnt="0"/>
      <dgm:spPr/>
    </dgm:pt>
    <dgm:pt modelId="{442A1DF9-35E5-4008-84C1-6A13A2765C83}" type="pres">
      <dgm:prSet presAssocID="{221730B1-A803-499C-BE29-F5B6183479D0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C290FADE-96AA-4B5C-ABC4-91B826A01A67}" type="pres">
      <dgm:prSet presAssocID="{221730B1-A803-499C-BE29-F5B6183479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B9222C-41A8-480A-ADF9-E1314DB2D971}" type="pres">
      <dgm:prSet presAssocID="{221730B1-A803-499C-BE29-F5B6183479D0}" presName="negativeSpace" presStyleCnt="0"/>
      <dgm:spPr/>
    </dgm:pt>
    <dgm:pt modelId="{59288F2D-7377-4501-B507-D6E92829E177}" type="pres">
      <dgm:prSet presAssocID="{221730B1-A803-499C-BE29-F5B6183479D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A695E-81CF-459E-A906-511998D78165}" type="pres">
      <dgm:prSet presAssocID="{0B858B12-1865-4928-8C16-C37ECECF22BF}" presName="spaceBetweenRectangles" presStyleCnt="0"/>
      <dgm:spPr/>
    </dgm:pt>
    <dgm:pt modelId="{0568691C-04D9-4061-858C-A92EA815EA27}" type="pres">
      <dgm:prSet presAssocID="{512B6C34-5123-420B-B2FB-73A9DD82D52F}" presName="parentLin" presStyleCnt="0"/>
      <dgm:spPr/>
    </dgm:pt>
    <dgm:pt modelId="{A8519778-CA80-4162-93BD-140E26156DB6}" type="pres">
      <dgm:prSet presAssocID="{512B6C34-5123-420B-B2FB-73A9DD82D52F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491DC2A4-6D80-408C-B0FA-DD58DA667C4A}" type="pres">
      <dgm:prSet presAssocID="{512B6C34-5123-420B-B2FB-73A9DD82D52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9FF5D4-141B-45C1-B08A-78DB3BC9C0FE}" type="pres">
      <dgm:prSet presAssocID="{512B6C34-5123-420B-B2FB-73A9DD82D52F}" presName="negativeSpace" presStyleCnt="0"/>
      <dgm:spPr/>
    </dgm:pt>
    <dgm:pt modelId="{BD8DC402-DCAD-415B-8FAC-FD17D980FD33}" type="pres">
      <dgm:prSet presAssocID="{512B6C34-5123-420B-B2FB-73A9DD82D52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A9FA82-C3CC-4DE8-8A81-63D20565DCC1}" type="pres">
      <dgm:prSet presAssocID="{EDF30EE1-D662-4149-ADFC-F1D7B280BF6A}" presName="spaceBetweenRectangles" presStyleCnt="0"/>
      <dgm:spPr/>
    </dgm:pt>
    <dgm:pt modelId="{87ED335A-0E47-448F-8BBC-19CC55C023D6}" type="pres">
      <dgm:prSet presAssocID="{3450C338-CCBE-4A6C-B586-3B9FD31D4BD8}" presName="parentLin" presStyleCnt="0"/>
      <dgm:spPr/>
    </dgm:pt>
    <dgm:pt modelId="{20987BCB-DA0D-4FEE-BFB8-C13BAEC5F857}" type="pres">
      <dgm:prSet presAssocID="{3450C338-CCBE-4A6C-B586-3B9FD31D4BD8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B198864F-05B2-4DB4-98E9-080CE2A6B8D7}" type="pres">
      <dgm:prSet presAssocID="{3450C338-CCBE-4A6C-B586-3B9FD31D4BD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AC3F32-A6F7-4039-B86B-0C1FEE13078B}" type="pres">
      <dgm:prSet presAssocID="{3450C338-CCBE-4A6C-B586-3B9FD31D4BD8}" presName="negativeSpace" presStyleCnt="0"/>
      <dgm:spPr/>
    </dgm:pt>
    <dgm:pt modelId="{22B046A9-F07F-4587-84B8-1EABDF9A2FEE}" type="pres">
      <dgm:prSet presAssocID="{3450C338-CCBE-4A6C-B586-3B9FD31D4B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440916D-21B8-4545-9F18-DAEF78D1C928}" type="presOf" srcId="{8B45F52A-A88A-4FA6-865D-05C8EE411FDB}" destId="{C1556CA0-83B8-41EA-97EB-389C973E0B30}" srcOrd="0" destOrd="0" presId="urn:microsoft.com/office/officeart/2005/8/layout/list1"/>
    <dgm:cxn modelId="{C53E56F1-89F2-41FD-9C54-F043954176A5}" type="presOf" srcId="{2E700C1F-CCFE-44A7-89A9-82F4856AF07C}" destId="{351C36A1-6AF3-4D2B-9C5C-CBF50D56BE32}" srcOrd="0" destOrd="0" presId="urn:microsoft.com/office/officeart/2005/8/layout/list1"/>
    <dgm:cxn modelId="{07B06B0D-9B5D-4932-AC11-E4B663745455}" srcId="{221730B1-A803-499C-BE29-F5B6183479D0}" destId="{FA3D2FF6-6B65-479A-9E3E-ADD4A6FC8F94}" srcOrd="0" destOrd="0" parTransId="{40AC968D-EF8E-460E-BF39-B16E6D5B0A32}" sibTransId="{68A29D7B-B3DD-4861-A645-C28653679395}"/>
    <dgm:cxn modelId="{79F2CAC6-12A3-4D5B-8940-425851CFCDC5}" srcId="{2E700C1F-CCFE-44A7-89A9-82F4856AF07C}" destId="{DB95D82F-5A90-43EE-A0DE-9FE2A76AF964}" srcOrd="2" destOrd="0" parTransId="{1607AD05-D279-4A21-B4CF-C354B54502D3}" sibTransId="{76E1C120-772A-4C1C-96E0-961246111BF6}"/>
    <dgm:cxn modelId="{18F330A0-F46C-4AAE-8000-FD69F70C4B48}" type="presOf" srcId="{3450C338-CCBE-4A6C-B586-3B9FD31D4BD8}" destId="{20987BCB-DA0D-4FEE-BFB8-C13BAEC5F857}" srcOrd="0" destOrd="0" presId="urn:microsoft.com/office/officeart/2005/8/layout/list1"/>
    <dgm:cxn modelId="{C5897881-2F4F-4329-98F7-77476BF2AB8B}" type="presOf" srcId="{6A7E51C6-199B-40C4-9B7B-519808E50B92}" destId="{BD8DC402-DCAD-415B-8FAC-FD17D980FD33}" srcOrd="0" destOrd="1" presId="urn:microsoft.com/office/officeart/2005/8/layout/list1"/>
    <dgm:cxn modelId="{307F644E-5C95-4661-99AC-2FBEC1C3BB43}" type="presOf" srcId="{512B6C34-5123-420B-B2FB-73A9DD82D52F}" destId="{A8519778-CA80-4162-93BD-140E26156DB6}" srcOrd="0" destOrd="0" presId="urn:microsoft.com/office/officeart/2005/8/layout/list1"/>
    <dgm:cxn modelId="{7EB97ABC-6E89-440C-B6E0-3C06743B73D6}" srcId="{512B6C34-5123-420B-B2FB-73A9DD82D52F}" destId="{FF93D8A7-DC7A-414B-A63F-DD6CD70D9176}" srcOrd="2" destOrd="0" parTransId="{D21C435C-A6FA-4AF6-A3E1-E42C43D29CC4}" sibTransId="{CAB83016-89D0-4219-AF51-88481C9A2A4C}"/>
    <dgm:cxn modelId="{E162C1F7-9597-4BDF-8249-73C2620DD24A}" srcId="{221730B1-A803-499C-BE29-F5B6183479D0}" destId="{BC8BD31F-C060-4D1A-96DB-049B551CC3B7}" srcOrd="1" destOrd="0" parTransId="{46ECDFF7-333F-4A14-97AB-56E0197F1865}" sibTransId="{AC57F238-00B7-4A36-A3A0-C4FF3779B8BF}"/>
    <dgm:cxn modelId="{156FC3A8-3B8B-4F51-8766-F807FE156CC6}" srcId="{2E700C1F-CCFE-44A7-89A9-82F4856AF07C}" destId="{B24DEE79-4D09-480E-81CF-2A2A1688139B}" srcOrd="1" destOrd="0" parTransId="{AB223206-B985-4C98-957E-7155AA02F2EC}" sibTransId="{D1512F3A-DDAA-4929-AE31-C1C1CD65C0F3}"/>
    <dgm:cxn modelId="{C0722632-F3EF-411F-BF3E-EB97ACD2DD70}" type="presOf" srcId="{FF93D8A7-DC7A-414B-A63F-DD6CD70D9176}" destId="{BD8DC402-DCAD-415B-8FAC-FD17D980FD33}" srcOrd="0" destOrd="2" presId="urn:microsoft.com/office/officeart/2005/8/layout/list1"/>
    <dgm:cxn modelId="{D37C05C6-D09B-4931-80ED-465B353902A1}" type="presOf" srcId="{3450C338-CCBE-4A6C-B586-3B9FD31D4BD8}" destId="{B198864F-05B2-4DB4-98E9-080CE2A6B8D7}" srcOrd="1" destOrd="0" presId="urn:microsoft.com/office/officeart/2005/8/layout/list1"/>
    <dgm:cxn modelId="{6440A4C2-CFD2-4227-A8F5-D9CF187D560F}" srcId="{0443CA22-0D46-4653-B7C2-D15844A52DF0}" destId="{221730B1-A803-499C-BE29-F5B6183479D0}" srcOrd="1" destOrd="0" parTransId="{7E20E1D7-47F7-4DB2-94CA-E46FD63AC09D}" sibTransId="{0B858B12-1865-4928-8C16-C37ECECF22BF}"/>
    <dgm:cxn modelId="{261E92C1-D0CD-422F-BD18-A627C0CEDCFA}" srcId="{0443CA22-0D46-4653-B7C2-D15844A52DF0}" destId="{512B6C34-5123-420B-B2FB-73A9DD82D52F}" srcOrd="2" destOrd="0" parTransId="{063F026B-077A-4F75-A202-FB8F58A08C11}" sibTransId="{EDF30EE1-D662-4149-ADFC-F1D7B280BF6A}"/>
    <dgm:cxn modelId="{88CB7589-5456-44D8-9C68-007C2A93EF62}" srcId="{2E700C1F-CCFE-44A7-89A9-82F4856AF07C}" destId="{8B45F52A-A88A-4FA6-865D-05C8EE411FDB}" srcOrd="0" destOrd="0" parTransId="{F1416868-0DD3-487A-A8A2-EBF899B6C628}" sibTransId="{7564E725-341A-407E-8515-FC6209E4398A}"/>
    <dgm:cxn modelId="{01A6CA1C-A949-4AD3-B1EA-AAA3F638FEF8}" type="presOf" srcId="{BC8BD31F-C060-4D1A-96DB-049B551CC3B7}" destId="{59288F2D-7377-4501-B507-D6E92829E177}" srcOrd="0" destOrd="1" presId="urn:microsoft.com/office/officeart/2005/8/layout/list1"/>
    <dgm:cxn modelId="{D74B98C2-7D13-4BA5-93C3-A67B80B0E020}" type="presOf" srcId="{DB95D82F-5A90-43EE-A0DE-9FE2A76AF964}" destId="{C1556CA0-83B8-41EA-97EB-389C973E0B30}" srcOrd="0" destOrd="2" presId="urn:microsoft.com/office/officeart/2005/8/layout/list1"/>
    <dgm:cxn modelId="{4339CEC1-E54C-4F13-9F86-7A61AAE4C0AA}" type="presOf" srcId="{0443CA22-0D46-4653-B7C2-D15844A52DF0}" destId="{7C161557-07BA-4DE8-BAB1-33177072A934}" srcOrd="0" destOrd="0" presId="urn:microsoft.com/office/officeart/2005/8/layout/list1"/>
    <dgm:cxn modelId="{9ED6698D-F156-49DD-B82E-A9E1D5F3B60B}" type="presOf" srcId="{221730B1-A803-499C-BE29-F5B6183479D0}" destId="{442A1DF9-35E5-4008-84C1-6A13A2765C83}" srcOrd="0" destOrd="0" presId="urn:microsoft.com/office/officeart/2005/8/layout/list1"/>
    <dgm:cxn modelId="{947207C2-0590-49BB-B918-4755A91C2219}" type="presOf" srcId="{2E700C1F-CCFE-44A7-89A9-82F4856AF07C}" destId="{9A006551-0779-4C54-8A4F-79053C637B94}" srcOrd="1" destOrd="0" presId="urn:microsoft.com/office/officeart/2005/8/layout/list1"/>
    <dgm:cxn modelId="{5AA201C5-BFE8-41F4-B38C-E093AD2F7040}" type="presOf" srcId="{B24DEE79-4D09-480E-81CF-2A2A1688139B}" destId="{C1556CA0-83B8-41EA-97EB-389C973E0B30}" srcOrd="0" destOrd="1" presId="urn:microsoft.com/office/officeart/2005/8/layout/list1"/>
    <dgm:cxn modelId="{0EA0FF98-1F83-408E-BC1E-051233AA3C04}" type="presOf" srcId="{9962B2AC-2575-40DE-A81B-89A6387BD147}" destId="{BD8DC402-DCAD-415B-8FAC-FD17D980FD33}" srcOrd="0" destOrd="0" presId="urn:microsoft.com/office/officeart/2005/8/layout/list1"/>
    <dgm:cxn modelId="{C4982A3A-AA00-46F4-9364-7CE50A8B9DC9}" type="presOf" srcId="{221730B1-A803-499C-BE29-F5B6183479D0}" destId="{C290FADE-96AA-4B5C-ABC4-91B826A01A67}" srcOrd="1" destOrd="0" presId="urn:microsoft.com/office/officeart/2005/8/layout/list1"/>
    <dgm:cxn modelId="{AE6E412F-F384-415C-9051-8B04B203BF97}" type="presOf" srcId="{512B6C34-5123-420B-B2FB-73A9DD82D52F}" destId="{491DC2A4-6D80-408C-B0FA-DD58DA667C4A}" srcOrd="1" destOrd="0" presId="urn:microsoft.com/office/officeart/2005/8/layout/list1"/>
    <dgm:cxn modelId="{BBC80101-E195-4ECA-8E05-ECD5B2426C84}" srcId="{512B6C34-5123-420B-B2FB-73A9DD82D52F}" destId="{9962B2AC-2575-40DE-A81B-89A6387BD147}" srcOrd="0" destOrd="0" parTransId="{04329BFA-3884-4852-9FA3-BF7DE7FAAE91}" sibTransId="{2F961F22-DD1B-4F31-9E15-AB91389980A2}"/>
    <dgm:cxn modelId="{C88C8BA9-A5C0-4BAC-823E-3E6A51A3AF5D}" srcId="{512B6C34-5123-420B-B2FB-73A9DD82D52F}" destId="{6A7E51C6-199B-40C4-9B7B-519808E50B92}" srcOrd="1" destOrd="0" parTransId="{3AC14CE8-2E8E-4F94-A18C-A3A91C9A0412}" sibTransId="{19869F62-E5B2-45F8-804D-A8AE72A6E6DE}"/>
    <dgm:cxn modelId="{873CDD13-F597-4589-8903-EA9FD41E5CEC}" srcId="{0443CA22-0D46-4653-B7C2-D15844A52DF0}" destId="{2E700C1F-CCFE-44A7-89A9-82F4856AF07C}" srcOrd="0" destOrd="0" parTransId="{EB95031E-CB80-45BA-A194-852B892D9193}" sibTransId="{ECC241BE-A77B-4D22-9EDE-CEFB491FC5DA}"/>
    <dgm:cxn modelId="{2C7394F9-940D-434D-9D38-0916A9569339}" type="presOf" srcId="{FA3D2FF6-6B65-479A-9E3E-ADD4A6FC8F94}" destId="{59288F2D-7377-4501-B507-D6E92829E177}" srcOrd="0" destOrd="0" presId="urn:microsoft.com/office/officeart/2005/8/layout/list1"/>
    <dgm:cxn modelId="{3803CD44-C88F-44DB-A4DC-8740C456233F}" srcId="{0443CA22-0D46-4653-B7C2-D15844A52DF0}" destId="{3450C338-CCBE-4A6C-B586-3B9FD31D4BD8}" srcOrd="3" destOrd="0" parTransId="{F0BB9840-8725-437C-98ED-02F7C8A5115E}" sibTransId="{59CD1E36-DA4E-422E-8E49-CED634096712}"/>
    <dgm:cxn modelId="{F0F08399-A7C2-4CAA-9B06-D2D7D9D6B62C}" type="presParOf" srcId="{7C161557-07BA-4DE8-BAB1-33177072A934}" destId="{2BB694DB-B602-48ED-92B4-F6E00BDA07A1}" srcOrd="0" destOrd="0" presId="urn:microsoft.com/office/officeart/2005/8/layout/list1"/>
    <dgm:cxn modelId="{F64A1CC5-218D-4B32-8D11-C2B2F1BC9FA5}" type="presParOf" srcId="{2BB694DB-B602-48ED-92B4-F6E00BDA07A1}" destId="{351C36A1-6AF3-4D2B-9C5C-CBF50D56BE32}" srcOrd="0" destOrd="0" presId="urn:microsoft.com/office/officeart/2005/8/layout/list1"/>
    <dgm:cxn modelId="{8E6E8742-2FEC-4DFC-AB58-54C3A7D43A7F}" type="presParOf" srcId="{2BB694DB-B602-48ED-92B4-F6E00BDA07A1}" destId="{9A006551-0779-4C54-8A4F-79053C637B94}" srcOrd="1" destOrd="0" presId="urn:microsoft.com/office/officeart/2005/8/layout/list1"/>
    <dgm:cxn modelId="{09F3E229-23A4-4E43-AEBC-3B28380DBD7E}" type="presParOf" srcId="{7C161557-07BA-4DE8-BAB1-33177072A934}" destId="{DB61D0E8-BCEA-4BD8-9EDE-6BD042963EF6}" srcOrd="1" destOrd="0" presId="urn:microsoft.com/office/officeart/2005/8/layout/list1"/>
    <dgm:cxn modelId="{2394183B-E791-4BC5-BC63-F413E8262E20}" type="presParOf" srcId="{7C161557-07BA-4DE8-BAB1-33177072A934}" destId="{C1556CA0-83B8-41EA-97EB-389C973E0B30}" srcOrd="2" destOrd="0" presId="urn:microsoft.com/office/officeart/2005/8/layout/list1"/>
    <dgm:cxn modelId="{F76AE611-1BDC-4DD3-8015-A2CAA96084D8}" type="presParOf" srcId="{7C161557-07BA-4DE8-BAB1-33177072A934}" destId="{C39F5FF3-271F-4F2B-AC24-4CE35C83A616}" srcOrd="3" destOrd="0" presId="urn:microsoft.com/office/officeart/2005/8/layout/list1"/>
    <dgm:cxn modelId="{E021B1B6-F4C8-407F-9D06-F6A5D5B45DA4}" type="presParOf" srcId="{7C161557-07BA-4DE8-BAB1-33177072A934}" destId="{523A842E-6BD5-49B9-99C5-50ADBF7CBE3C}" srcOrd="4" destOrd="0" presId="urn:microsoft.com/office/officeart/2005/8/layout/list1"/>
    <dgm:cxn modelId="{24864BF9-F621-47E6-AFBE-7258BC3BC770}" type="presParOf" srcId="{523A842E-6BD5-49B9-99C5-50ADBF7CBE3C}" destId="{442A1DF9-35E5-4008-84C1-6A13A2765C83}" srcOrd="0" destOrd="0" presId="urn:microsoft.com/office/officeart/2005/8/layout/list1"/>
    <dgm:cxn modelId="{75D5C70F-7A65-4F59-B475-05A850C615A0}" type="presParOf" srcId="{523A842E-6BD5-49B9-99C5-50ADBF7CBE3C}" destId="{C290FADE-96AA-4B5C-ABC4-91B826A01A67}" srcOrd="1" destOrd="0" presId="urn:microsoft.com/office/officeart/2005/8/layout/list1"/>
    <dgm:cxn modelId="{56237D85-CC31-4863-8A5D-840B01CB0E92}" type="presParOf" srcId="{7C161557-07BA-4DE8-BAB1-33177072A934}" destId="{B3B9222C-41A8-480A-ADF9-E1314DB2D971}" srcOrd="5" destOrd="0" presId="urn:microsoft.com/office/officeart/2005/8/layout/list1"/>
    <dgm:cxn modelId="{C4FE6176-F513-4CEF-A6C6-AEEF9B8B1065}" type="presParOf" srcId="{7C161557-07BA-4DE8-BAB1-33177072A934}" destId="{59288F2D-7377-4501-B507-D6E92829E177}" srcOrd="6" destOrd="0" presId="urn:microsoft.com/office/officeart/2005/8/layout/list1"/>
    <dgm:cxn modelId="{F7DAC413-2EA2-4EF1-901E-FEF46FA14436}" type="presParOf" srcId="{7C161557-07BA-4DE8-BAB1-33177072A934}" destId="{380A695E-81CF-459E-A906-511998D78165}" srcOrd="7" destOrd="0" presId="urn:microsoft.com/office/officeart/2005/8/layout/list1"/>
    <dgm:cxn modelId="{02DE8A17-9F9C-4344-968E-12C9AF4C3971}" type="presParOf" srcId="{7C161557-07BA-4DE8-BAB1-33177072A934}" destId="{0568691C-04D9-4061-858C-A92EA815EA27}" srcOrd="8" destOrd="0" presId="urn:microsoft.com/office/officeart/2005/8/layout/list1"/>
    <dgm:cxn modelId="{CB920015-5FFE-4556-A692-482F52193A56}" type="presParOf" srcId="{0568691C-04D9-4061-858C-A92EA815EA27}" destId="{A8519778-CA80-4162-93BD-140E26156DB6}" srcOrd="0" destOrd="0" presId="urn:microsoft.com/office/officeart/2005/8/layout/list1"/>
    <dgm:cxn modelId="{4CC44A39-50A0-4507-9190-42F404C303D3}" type="presParOf" srcId="{0568691C-04D9-4061-858C-A92EA815EA27}" destId="{491DC2A4-6D80-408C-B0FA-DD58DA667C4A}" srcOrd="1" destOrd="0" presId="urn:microsoft.com/office/officeart/2005/8/layout/list1"/>
    <dgm:cxn modelId="{83618239-5224-4967-9F0A-C78C749F1524}" type="presParOf" srcId="{7C161557-07BA-4DE8-BAB1-33177072A934}" destId="{DB9FF5D4-141B-45C1-B08A-78DB3BC9C0FE}" srcOrd="9" destOrd="0" presId="urn:microsoft.com/office/officeart/2005/8/layout/list1"/>
    <dgm:cxn modelId="{C2978537-9B23-45D2-AAF6-A27F79A0F82E}" type="presParOf" srcId="{7C161557-07BA-4DE8-BAB1-33177072A934}" destId="{BD8DC402-DCAD-415B-8FAC-FD17D980FD33}" srcOrd="10" destOrd="0" presId="urn:microsoft.com/office/officeart/2005/8/layout/list1"/>
    <dgm:cxn modelId="{6F8D2FA2-EC60-43BC-B1B9-DD2589E24A70}" type="presParOf" srcId="{7C161557-07BA-4DE8-BAB1-33177072A934}" destId="{45A9FA82-C3CC-4DE8-8A81-63D20565DCC1}" srcOrd="11" destOrd="0" presId="urn:microsoft.com/office/officeart/2005/8/layout/list1"/>
    <dgm:cxn modelId="{5B7BD5E0-9E69-4F2D-926F-0AA137C58379}" type="presParOf" srcId="{7C161557-07BA-4DE8-BAB1-33177072A934}" destId="{87ED335A-0E47-448F-8BBC-19CC55C023D6}" srcOrd="12" destOrd="0" presId="urn:microsoft.com/office/officeart/2005/8/layout/list1"/>
    <dgm:cxn modelId="{C4080A44-981A-4D01-BD66-64559ACBCE03}" type="presParOf" srcId="{87ED335A-0E47-448F-8BBC-19CC55C023D6}" destId="{20987BCB-DA0D-4FEE-BFB8-C13BAEC5F857}" srcOrd="0" destOrd="0" presId="urn:microsoft.com/office/officeart/2005/8/layout/list1"/>
    <dgm:cxn modelId="{C8A7F811-39FD-4296-84D3-E816A3B0D5B6}" type="presParOf" srcId="{87ED335A-0E47-448F-8BBC-19CC55C023D6}" destId="{B198864F-05B2-4DB4-98E9-080CE2A6B8D7}" srcOrd="1" destOrd="0" presId="urn:microsoft.com/office/officeart/2005/8/layout/list1"/>
    <dgm:cxn modelId="{3CAB7EA3-2CDD-4AC6-B6E1-00D66574AF18}" type="presParOf" srcId="{7C161557-07BA-4DE8-BAB1-33177072A934}" destId="{2EAC3F32-A6F7-4039-B86B-0C1FEE13078B}" srcOrd="13" destOrd="0" presId="urn:microsoft.com/office/officeart/2005/8/layout/list1"/>
    <dgm:cxn modelId="{89AC79F2-9948-4027-93B6-C895535F6F10}" type="presParOf" srcId="{7C161557-07BA-4DE8-BAB1-33177072A934}" destId="{22B046A9-F07F-4587-84B8-1EABDF9A2FE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CC7E79-23E4-40E3-A6E0-CF1896A34C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6ACB96A-B35B-414E-9D2C-EFA786BF52EF}">
      <dgm:prSet custT="1"/>
      <dgm:spPr>
        <a:noFill/>
        <a:ln>
          <a:solidFill>
            <a:schemeClr val="bg2">
              <a:lumMod val="5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調整及驗證 </a:t>
          </a:r>
          <a:r>
            <a:rPr lang="en-US" altLang="zh-TW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與邏輯製程整合的人力與物力</a:t>
          </a:r>
          <a:endParaRPr lang="zh-TW" sz="16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0653910-7387-4ECD-8931-D79A3A25895C}" type="parTrans" cxnId="{8501E002-9487-4A01-AE62-5CF0FC55431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F552F25-2AE0-4FF4-BF83-F1153FD56443}" type="sibTrans" cxnId="{8501E002-9487-4A01-AE62-5CF0FC55431C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1767972-C564-445C-9180-55A8AD2CC85B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人力投入：包括一般研發與製程研發的工程人員</a:t>
          </a:r>
          <a:endParaRPr lang="zh-TW" altLang="en-US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16DFCF0-A0D9-45A1-8385-D7DFEABF0447}" type="parTrans" cxnId="{1324C810-F240-4941-8344-D0D8C480DFE0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5C6DAA6-71A7-4E01-A4C8-F0AD55D4CD44}" type="sibTrans" cxnId="{1324C810-F240-4941-8344-D0D8C480DFE0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8527AED-3EEA-42DD-8436-2B0C73CA55EA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物力投入：包括光罩，晶圓製造設備及封測等</a:t>
          </a:r>
          <a:endParaRPr lang="zh-TW" altLang="en-US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C5C5447-9C83-40B8-802C-94A7D2FD5CDE}" type="parTrans" cxnId="{29C2441D-605E-4AB2-A775-62EFBD9E9602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7FAE38C-44DE-4395-9CC4-30782C23BC76}" type="sibTrans" cxnId="{29C2441D-605E-4AB2-A775-62EFBD9E9602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7AA8ACD-039C-40BB-9633-2134DC49A2AB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此項使用力積電非常多的設備及製程，且工序極為複雜。為求簡化成本計算，避免繁複的機台使用成本與工時記錄，建議以力積電標準晶圓製造成本為基礎，乘以使用片數</a:t>
          </a:r>
          <a:endParaRPr lang="zh-TW" altLang="en-US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4DAA47B-BB75-483F-A9FB-151A2E8C1AE3}" type="parTrans" cxnId="{4F1DBD29-67BB-44DB-9D6C-10CD48983D2E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8E5C1F8-A464-4BC0-B01E-ED4AC0F611B9}" type="sibTrans" cxnId="{4F1DBD29-67BB-44DB-9D6C-10CD48983D2E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4F1E18A-7F16-46B7-BA7B-6EE7BA3C3303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預計投入約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800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人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-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月的工程人力，超過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NT 1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億資材費用</a:t>
          </a:r>
          <a:endParaRPr lang="zh-TW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CB6379F-EDA2-4BF9-9D45-8756CC721299}" type="parTrans" cxnId="{159D6740-8712-4C21-AEB6-9F967C38E037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D50C473-CBEE-41F4-A157-B10DF3D926C2}" type="sibTrans" cxnId="{159D6740-8712-4C21-AEB6-9F967C38E037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605FD38-866A-4A4F-9032-92D02BD0B541}">
      <dgm:prSet custT="1"/>
      <dgm:spPr>
        <a:noFill/>
        <a:ln>
          <a:solidFill>
            <a:schemeClr val="bg2">
              <a:lumMod val="5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開發 </a:t>
          </a:r>
          <a:r>
            <a:rPr lang="en-US" altLang="zh-TW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平台所需的</a:t>
          </a:r>
          <a:r>
            <a:rPr lang="en-US" altLang="zh-TW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IP</a:t>
          </a:r>
          <a:endParaRPr lang="zh-TW" sz="16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C88040A-82DA-4512-B043-259F4B0B56BE}" type="parTrans" cxnId="{ACD256F2-1B7F-47F9-BDA2-078FBA55137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B270257-B8A4-47DA-9BA0-21AED03CA82B}" type="sibTrans" cxnId="{ACD256F2-1B7F-47F9-BDA2-078FBA55137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A625E87-EBB0-4FC5-B26A-604E112AEC60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本計畫編列較多委外及技轉的經費，主要是因為力積電為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Foundry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代工廠，在建構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平台時，需與合作廠商一起開發新的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IP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，方能提供客戶足夠的支援</a:t>
          </a:r>
          <a:endParaRPr lang="zh-TW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3726653-7434-48B3-9016-1B8EA83F3D2D}" type="parTrans" cxnId="{4069F7FF-1ED3-4813-A71A-2E812EB4E2F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4169B5E-3C5A-4883-8FBD-C2E7470D3F2A}" type="sibTrans" cxnId="{4069F7FF-1ED3-4813-A71A-2E812EB4E2FD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D1DFB53-68DE-41F6-9279-93912343DF3B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動用力晶集團的資源，共同投入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計畫</a:t>
          </a:r>
          <a:endParaRPr lang="zh-TW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6222625-60CC-436B-B2D6-BCA724A01361}" type="parTrans" cxnId="{82F8DAF4-15BC-46C8-996A-0CFA9FB06F8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4FEFD42-84E3-48BE-A04A-988BC33A9331}" type="sibTrans" cxnId="{82F8DAF4-15BC-46C8-996A-0CFA9FB06F8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1F5202C-F5AE-47CA-9CC2-3EDF39BB6154}">
      <dgm:prSet custT="1"/>
      <dgm:spPr>
        <a:noFill/>
        <a:ln>
          <a:solidFill>
            <a:schemeClr val="bg2">
              <a:lumMod val="5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實證以 </a:t>
          </a:r>
          <a:r>
            <a:rPr lang="en-US" altLang="zh-TW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為平台開發 </a:t>
          </a:r>
          <a:r>
            <a:rPr lang="en-US" altLang="zh-TW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Al ASIC </a:t>
          </a:r>
          <a:r>
            <a:rPr lang="zh-TW" altLang="en-US" sz="1600" b="1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及應用系統</a:t>
          </a:r>
          <a:endParaRPr lang="zh-TW" sz="16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F2A9E1F-DFBB-4F75-84A7-2B14A9055109}" type="parTrans" cxnId="{6E85C1E8-A56C-4917-946A-66336A36A8B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3F606B7-1922-4F06-8923-6DD4BB3243A4}" type="sibTrans" cxnId="{6E85C1E8-A56C-4917-946A-66336A36A8B8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0AD4C61-938A-4260-A3B7-8FD54953AEFB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在推廣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平台時，同時投人具市場性的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 ASIC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開發，一方面驗證製程的完整性，一方面實證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Computing-in-Memory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的效能</a:t>
          </a:r>
          <a:endParaRPr lang="zh-TW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5456E90-94CA-4F2B-B1B8-6BCA4FE4781E}" type="parTrans" cxnId="{2D169072-ED40-4764-9F7D-21340C27DD2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A22D37C-36D4-47C0-83FF-A8A0FBA845D3}" type="sibTrans" cxnId="{2D169072-ED40-4764-9F7D-21340C27DD2A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B8CF1E9-E04F-4506-A8BA-2B4CB2ADD3FF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此項需委託協力單位進行細部 </a:t>
          </a:r>
          <a:r>
            <a:rPr lang="en-US" altLang="zh-TW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IC </a:t>
          </a:r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設計及應用系統的開發</a:t>
          </a:r>
          <a:endParaRPr lang="zh-TW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77EFF5A-8A88-4BD8-8E95-6426ED8BF7AE}" type="parTrans" cxnId="{B686887B-02D6-4AB4-AEA9-A8825094256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EE3B688-34EB-4BE4-AC1D-2DCBEF63BFBE}" type="sibTrans" cxnId="{B686887B-02D6-4AB4-AEA9-A88250942563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114B543-D502-4D3E-A619-3AD6E990F346}">
      <dgm:prSet custT="1"/>
      <dgm:spPr/>
      <dgm:t>
        <a:bodyPr/>
        <a:lstStyle/>
        <a:p>
          <a:r>
            <a:rPr lang="zh-TW" altLang="en-US" sz="14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委由工研院及先進車共同執行本計畫</a:t>
          </a:r>
          <a:endParaRPr lang="zh-TW" altLang="en-US" sz="14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FD94A28-1CC9-4A66-9316-A18521B9A92A}" type="parTrans" cxnId="{2ECE5AC3-5958-422E-92D1-BE44F24B17B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9BB8299-9DCB-41C2-8775-1985F4188B97}" type="sibTrans" cxnId="{2ECE5AC3-5958-422E-92D1-BE44F24B17B5}">
      <dgm:prSet/>
      <dgm:spPr/>
      <dgm:t>
        <a:bodyPr/>
        <a:lstStyle/>
        <a:p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BEC15A0-7F0B-4FAB-891E-A5F07EA33406}" type="pres">
      <dgm:prSet presAssocID="{85CC7E79-23E4-40E3-A6E0-CF1896A34C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05ECDF5-1742-4BB1-A3A5-A0C7433E77DF}" type="pres">
      <dgm:prSet presAssocID="{56ACB96A-B35B-414E-9D2C-EFA786BF52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BED0B4-D504-48BC-BE92-35F73EBDDAB6}" type="pres">
      <dgm:prSet presAssocID="{56ACB96A-B35B-414E-9D2C-EFA786BF52E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3375E9-726B-4CFC-996D-59DA44C4B870}" type="pres">
      <dgm:prSet presAssocID="{E605FD38-866A-4A4F-9032-92D02BD0B54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1AD69A-F23F-4A23-AF9A-CE7D406A5242}" type="pres">
      <dgm:prSet presAssocID="{E605FD38-866A-4A4F-9032-92D02BD0B54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8F2A197-60D8-46FD-BF54-1F1592845E0F}" type="pres">
      <dgm:prSet presAssocID="{41F5202C-F5AE-47CA-9CC2-3EDF39BB615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0D2D46-E4C9-4C77-AEA3-FC1C552755E7}" type="pres">
      <dgm:prSet presAssocID="{41F5202C-F5AE-47CA-9CC2-3EDF39BB615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ECE83F7-F976-48CB-9A6D-48061202D4B2}" type="presOf" srcId="{A4F1E18A-7F16-46B7-BA7B-6EE7BA3C3303}" destId="{DBBED0B4-D504-48BC-BE92-35F73EBDDAB6}" srcOrd="0" destOrd="3" presId="urn:microsoft.com/office/officeart/2005/8/layout/vList2"/>
    <dgm:cxn modelId="{1324C810-F240-4941-8344-D0D8C480DFE0}" srcId="{56ACB96A-B35B-414E-9D2C-EFA786BF52EF}" destId="{01767972-C564-445C-9180-55A8AD2CC85B}" srcOrd="0" destOrd="0" parTransId="{316DFCF0-A0D9-45A1-8385-D7DFEABF0447}" sibTransId="{35C6DAA6-71A7-4E01-A4C8-F0AD55D4CD44}"/>
    <dgm:cxn modelId="{4069F7FF-1ED3-4813-A71A-2E812EB4E2FD}" srcId="{E605FD38-866A-4A4F-9032-92D02BD0B541}" destId="{9A625E87-EBB0-4FC5-B26A-604E112AEC60}" srcOrd="0" destOrd="0" parTransId="{23726653-7434-48B3-9016-1B8EA83F3D2D}" sibTransId="{44169B5E-3C5A-4883-8FBD-C2E7470D3F2A}"/>
    <dgm:cxn modelId="{ACD256F2-1B7F-47F9-BDA2-078FBA551373}" srcId="{85CC7E79-23E4-40E3-A6E0-CF1896A34C2C}" destId="{E605FD38-866A-4A4F-9032-92D02BD0B541}" srcOrd="1" destOrd="0" parTransId="{FC88040A-82DA-4512-B043-259F4B0B56BE}" sibTransId="{9B270257-B8A4-47DA-9BA0-21AED03CA82B}"/>
    <dgm:cxn modelId="{E460F3FD-6088-4935-8B76-CFF1BD893C8B}" type="presOf" srcId="{FB8CF1E9-E04F-4506-A8BA-2B4CB2ADD3FF}" destId="{640D2D46-E4C9-4C77-AEA3-FC1C552755E7}" srcOrd="0" destOrd="1" presId="urn:microsoft.com/office/officeart/2005/8/layout/vList2"/>
    <dgm:cxn modelId="{8501E002-9487-4A01-AE62-5CF0FC55431C}" srcId="{85CC7E79-23E4-40E3-A6E0-CF1896A34C2C}" destId="{56ACB96A-B35B-414E-9D2C-EFA786BF52EF}" srcOrd="0" destOrd="0" parTransId="{10653910-7387-4ECD-8931-D79A3A25895C}" sibTransId="{3F552F25-2AE0-4FF4-BF83-F1153FD56443}"/>
    <dgm:cxn modelId="{3800570A-B34E-4241-AA11-C24505635F5E}" type="presOf" srcId="{3114B543-D502-4D3E-A619-3AD6E990F346}" destId="{640D2D46-E4C9-4C77-AEA3-FC1C552755E7}" srcOrd="0" destOrd="2" presId="urn:microsoft.com/office/officeart/2005/8/layout/vList2"/>
    <dgm:cxn modelId="{C0BA3C3C-B12C-473F-8035-C2C55FFC27B9}" type="presOf" srcId="{40AD4C61-938A-4260-A3B7-8FD54953AEFB}" destId="{640D2D46-E4C9-4C77-AEA3-FC1C552755E7}" srcOrd="0" destOrd="0" presId="urn:microsoft.com/office/officeart/2005/8/layout/vList2"/>
    <dgm:cxn modelId="{9879B1A8-BCA0-4C21-8019-81C08D716EEA}" type="presOf" srcId="{27AA8ACD-039C-40BB-9633-2134DC49A2AB}" destId="{DBBED0B4-D504-48BC-BE92-35F73EBDDAB6}" srcOrd="0" destOrd="2" presId="urn:microsoft.com/office/officeart/2005/8/layout/vList2"/>
    <dgm:cxn modelId="{2D169072-ED40-4764-9F7D-21340C27DD2A}" srcId="{41F5202C-F5AE-47CA-9CC2-3EDF39BB6154}" destId="{40AD4C61-938A-4260-A3B7-8FD54953AEFB}" srcOrd="0" destOrd="0" parTransId="{65456E90-94CA-4F2B-B1B8-6BCA4FE4781E}" sibTransId="{3A22D37C-36D4-47C0-83FF-A8A0FBA845D3}"/>
    <dgm:cxn modelId="{4F1DBD29-67BB-44DB-9D6C-10CD48983D2E}" srcId="{56ACB96A-B35B-414E-9D2C-EFA786BF52EF}" destId="{27AA8ACD-039C-40BB-9633-2134DC49A2AB}" srcOrd="2" destOrd="0" parTransId="{B4DAA47B-BB75-483F-A9FB-151A2E8C1AE3}" sibTransId="{38E5C1F8-A464-4BC0-B01E-ED4AC0F611B9}"/>
    <dgm:cxn modelId="{A6A30AAD-DBE0-4230-871C-B134C7CC7874}" type="presOf" srcId="{78527AED-3EEA-42DD-8436-2B0C73CA55EA}" destId="{DBBED0B4-D504-48BC-BE92-35F73EBDDAB6}" srcOrd="0" destOrd="1" presId="urn:microsoft.com/office/officeart/2005/8/layout/vList2"/>
    <dgm:cxn modelId="{873D0358-FAAE-4AAD-B901-A69B6B879258}" type="presOf" srcId="{56ACB96A-B35B-414E-9D2C-EFA786BF52EF}" destId="{405ECDF5-1742-4BB1-A3A5-A0C7433E77DF}" srcOrd="0" destOrd="0" presId="urn:microsoft.com/office/officeart/2005/8/layout/vList2"/>
    <dgm:cxn modelId="{DFC162ED-48F1-4CD6-9AE5-18D0224F3353}" type="presOf" srcId="{CD1DFB53-68DE-41F6-9279-93912343DF3B}" destId="{3D1AD69A-F23F-4A23-AF9A-CE7D406A5242}" srcOrd="0" destOrd="1" presId="urn:microsoft.com/office/officeart/2005/8/layout/vList2"/>
    <dgm:cxn modelId="{82F8DAF4-15BC-46C8-996A-0CFA9FB06F85}" srcId="{E605FD38-866A-4A4F-9032-92D02BD0B541}" destId="{CD1DFB53-68DE-41F6-9279-93912343DF3B}" srcOrd="1" destOrd="0" parTransId="{16222625-60CC-436B-B2D6-BCA724A01361}" sibTransId="{04FEFD42-84E3-48BE-A04A-988BC33A9331}"/>
    <dgm:cxn modelId="{2ECE5AC3-5958-422E-92D1-BE44F24B17B5}" srcId="{41F5202C-F5AE-47CA-9CC2-3EDF39BB6154}" destId="{3114B543-D502-4D3E-A619-3AD6E990F346}" srcOrd="2" destOrd="0" parTransId="{4FD94A28-1CC9-4A66-9316-A18521B9A92A}" sibTransId="{79BB8299-9DCB-41C2-8775-1985F4188B97}"/>
    <dgm:cxn modelId="{29C2441D-605E-4AB2-A775-62EFBD9E9602}" srcId="{56ACB96A-B35B-414E-9D2C-EFA786BF52EF}" destId="{78527AED-3EEA-42DD-8436-2B0C73CA55EA}" srcOrd="1" destOrd="0" parTransId="{DC5C5447-9C83-40B8-802C-94A7D2FD5CDE}" sibTransId="{E7FAE38C-44DE-4395-9CC4-30782C23BC76}"/>
    <dgm:cxn modelId="{55859380-B363-4C58-A2A9-7CA163A62739}" type="presOf" srcId="{9A625E87-EBB0-4FC5-B26A-604E112AEC60}" destId="{3D1AD69A-F23F-4A23-AF9A-CE7D406A5242}" srcOrd="0" destOrd="0" presId="urn:microsoft.com/office/officeart/2005/8/layout/vList2"/>
    <dgm:cxn modelId="{3230D613-1099-4EFB-BE85-3C59CB1F9442}" type="presOf" srcId="{01767972-C564-445C-9180-55A8AD2CC85B}" destId="{DBBED0B4-D504-48BC-BE92-35F73EBDDAB6}" srcOrd="0" destOrd="0" presId="urn:microsoft.com/office/officeart/2005/8/layout/vList2"/>
    <dgm:cxn modelId="{B686887B-02D6-4AB4-AEA9-A88250942563}" srcId="{41F5202C-F5AE-47CA-9CC2-3EDF39BB6154}" destId="{FB8CF1E9-E04F-4506-A8BA-2B4CB2ADD3FF}" srcOrd="1" destOrd="0" parTransId="{677EFF5A-8A88-4BD8-8E95-6426ED8BF7AE}" sibTransId="{BEE3B688-34EB-4BE4-AC1D-2DCBEF63BFBE}"/>
    <dgm:cxn modelId="{159D6740-8712-4C21-AEB6-9F967C38E037}" srcId="{56ACB96A-B35B-414E-9D2C-EFA786BF52EF}" destId="{A4F1E18A-7F16-46B7-BA7B-6EE7BA3C3303}" srcOrd="3" destOrd="0" parTransId="{1CB6379F-EDA2-4BF9-9D45-8756CC721299}" sibTransId="{CD50C473-CBEE-41F4-A157-B10DF3D926C2}"/>
    <dgm:cxn modelId="{2C5300A8-EE37-4197-BB5B-BB3876025749}" type="presOf" srcId="{E605FD38-866A-4A4F-9032-92D02BD0B541}" destId="{9D3375E9-726B-4CFC-996D-59DA44C4B870}" srcOrd="0" destOrd="0" presId="urn:microsoft.com/office/officeart/2005/8/layout/vList2"/>
    <dgm:cxn modelId="{6E85C1E8-A56C-4917-946A-66336A36A8B8}" srcId="{85CC7E79-23E4-40E3-A6E0-CF1896A34C2C}" destId="{41F5202C-F5AE-47CA-9CC2-3EDF39BB6154}" srcOrd="2" destOrd="0" parTransId="{0F2A9E1F-DFBB-4F75-84A7-2B14A9055109}" sibTransId="{73F606B7-1922-4F06-8923-6DD4BB3243A4}"/>
    <dgm:cxn modelId="{BE3DA5D8-EF7B-4915-B8E8-11C40DFF234E}" type="presOf" srcId="{85CC7E79-23E4-40E3-A6E0-CF1896A34C2C}" destId="{CBEC15A0-7F0B-4FAB-891E-A5F07EA33406}" srcOrd="0" destOrd="0" presId="urn:microsoft.com/office/officeart/2005/8/layout/vList2"/>
    <dgm:cxn modelId="{4500A9C7-7450-4E35-B8F6-6BF5EAEB36CC}" type="presOf" srcId="{41F5202C-F5AE-47CA-9CC2-3EDF39BB6154}" destId="{E8F2A197-60D8-46FD-BF54-1F1592845E0F}" srcOrd="0" destOrd="0" presId="urn:microsoft.com/office/officeart/2005/8/layout/vList2"/>
    <dgm:cxn modelId="{B6CBA918-2B44-4C05-9555-30DB5A5330B9}" type="presParOf" srcId="{CBEC15A0-7F0B-4FAB-891E-A5F07EA33406}" destId="{405ECDF5-1742-4BB1-A3A5-A0C7433E77DF}" srcOrd="0" destOrd="0" presId="urn:microsoft.com/office/officeart/2005/8/layout/vList2"/>
    <dgm:cxn modelId="{82C6181C-57D8-49FE-BB33-B02E896A370A}" type="presParOf" srcId="{CBEC15A0-7F0B-4FAB-891E-A5F07EA33406}" destId="{DBBED0B4-D504-48BC-BE92-35F73EBDDAB6}" srcOrd="1" destOrd="0" presId="urn:microsoft.com/office/officeart/2005/8/layout/vList2"/>
    <dgm:cxn modelId="{C699702B-5452-4047-B32A-DD73D2057126}" type="presParOf" srcId="{CBEC15A0-7F0B-4FAB-891E-A5F07EA33406}" destId="{9D3375E9-726B-4CFC-996D-59DA44C4B870}" srcOrd="2" destOrd="0" presId="urn:microsoft.com/office/officeart/2005/8/layout/vList2"/>
    <dgm:cxn modelId="{17E83F0D-48E2-44BD-8FCD-034D7E728416}" type="presParOf" srcId="{CBEC15A0-7F0B-4FAB-891E-A5F07EA33406}" destId="{3D1AD69A-F23F-4A23-AF9A-CE7D406A5242}" srcOrd="3" destOrd="0" presId="urn:microsoft.com/office/officeart/2005/8/layout/vList2"/>
    <dgm:cxn modelId="{FAA2190E-FE45-4CE5-A11A-11410572DAE4}" type="presParOf" srcId="{CBEC15A0-7F0B-4FAB-891E-A5F07EA33406}" destId="{E8F2A197-60D8-46FD-BF54-1F1592845E0F}" srcOrd="4" destOrd="0" presId="urn:microsoft.com/office/officeart/2005/8/layout/vList2"/>
    <dgm:cxn modelId="{CA9DC8A3-00C7-4DFD-BF5A-D0FDCC02AAE1}" type="presParOf" srcId="{CBEC15A0-7F0B-4FAB-891E-A5F07EA33406}" destId="{640D2D46-E4C9-4C77-AEA3-FC1C552755E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5901AE-0955-4BD3-8130-EFC38DEC187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9980ADA-6341-45BC-AD3C-84ED9AD165D7}">
      <dgm:prSet phldrT="[文字]" custT="1"/>
      <dgm:spPr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製程之邏輯元件效能限制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8B3A8C0-E3C8-4B8C-9588-817A49342918}" type="parTrans" cxnId="{E50A1756-2439-4489-B560-85E794B0ADBC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4D1EA76-B533-4B96-B0E1-C38267B11426}" type="sibTrans" cxnId="{E50A1756-2439-4489-B560-85E794B0ADBC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D742D57-E110-4C39-AA87-C5AB02CEA46C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架構資料流速的優勢足可抵消邏輯元件速度的不足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2B9CD78-784E-49BF-B07F-337B984EDC29}" type="parTrans" cxnId="{E75E1C84-E0CF-4CAC-AF19-5365C7EE473B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1B8AB6D-8733-4DEE-9728-13EBA6B82721}" type="sibTrans" cxnId="{E75E1C84-E0CF-4CAC-AF19-5365C7EE473B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9AA5FB2-C04E-4978-A69B-AA6E8F0102DD}">
      <dgm:prSet phldrT="[文字]" custT="1"/>
      <dgm:spPr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：加速器與應用系統的整合問題</a:t>
          </a:r>
        </a:p>
      </dgm:t>
    </dgm:pt>
    <dgm:pt modelId="{C91B3FBD-8244-46DD-80FC-3A835F41C887}" type="parTrans" cxnId="{2E4FB407-A80E-4A2E-B7A3-C9EE558BE310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8827534A-8DF9-41E4-9980-0FFC1BBA65E6}" type="sibTrans" cxnId="{2E4FB407-A80E-4A2E-B7A3-C9EE558BE310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E37AAC6-C6FF-4336-A367-F2391CC84B7C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先使用主控晶片既有介面，如 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介面。長期而言，需協同主晶片公司共同定義更有效率的介面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B084625-AB38-4AFE-9207-7565CAF2C2E7}" type="parTrans" cxnId="{65A35033-1CD5-4666-AA54-50E2F2D8D8C7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2EFAA83-1B64-4F32-8C80-5B6AC41ADF03}" type="sibTrans" cxnId="{65A35033-1CD5-4666-AA54-50E2F2D8D8C7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E6CB5EF-3440-401D-ADE9-39884235969F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提昇 </a:t>
          </a:r>
          <a:r>
            <a:rPr lang="en-US" altLang="en-US" sz="18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AlIM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平台電晶體元件的驅動能力，可提昇邏輯電路的運算速度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B2AD8AA-FFA3-48F0-AA89-60CC54FDD6C2}" type="parTrans" cxnId="{623BB427-A215-4608-BBCE-AF5678479374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E4E43ED-E007-4BD7-B081-035EDE3BF19E}" type="sibTrans" cxnId="{623BB427-A215-4608-BBCE-AF5678479374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621E08F-6A89-4DE4-926B-B8D4A73660DC}">
      <dgm:prSet phldrT="[文字]" custT="1"/>
      <dgm:spPr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</a:t>
          </a:r>
          <a:r>
            <a:rPr lang="en-US" altLang="zh-TW" sz="18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原廠設計支援修改電路</a:t>
          </a:r>
          <a:endParaRPr lang="zh-TW" altLang="en-US" sz="1800" dirty="0" smtClean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04627E9-BA80-4F3C-818C-425DB0FE08A6}" type="parTrans" cxnId="{76B9873D-62BC-4B7C-8F89-E3B876963C26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1F97FC6-8B12-4F39-9B9D-0C08BCDB1F9B}" type="sibTrans" cxnId="{76B9873D-62BC-4B7C-8F89-E3B876963C26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A3C672F-214A-4660-A843-A5026AE2E1FF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</a:pPr>
          <a:r>
            <a:rPr lang="en-US" altLang="zh-TW" sz="18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原廠在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匯流排設計均搭配參考電路圖，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整合入系統需遷就原廠設計，並取得原廠大力支援。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4E52529-4DE2-4968-BCC0-7286EFEB6B1A}" type="parTrans" cxnId="{0792CB9A-CF59-4BB5-8E30-26AA6D13E0A6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F8425B2-FD8D-4849-B4B1-4652385253FA}" type="sibTrans" cxnId="{0792CB9A-CF59-4BB5-8E30-26AA6D13E0A6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C9916FA-8D68-48E4-81DA-A03B066D89C3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</a:pP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57E7CFC-05A0-4F5F-A0EF-1B93B27BFBA6}" type="parTrans" cxnId="{C42276B2-6F60-4F42-88EB-59B4B53E0C47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BA6A834-6C8F-413E-8663-52B055C1329B}" type="sibTrans" cxnId="{C42276B2-6F60-4F42-88EB-59B4B53E0C47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92B4B54-56FC-4D72-A5FD-CED86B78F3F6}">
      <dgm:prSet phldrT="[文字]"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</a:pP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同時修改</a:t>
          </a:r>
          <a:r>
            <a:rPr lang="en-US" altLang="zh-TW" sz="18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參考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電路圖、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Memory Mapping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圖。並結合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DDR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介面同時修改</a:t>
          </a:r>
          <a:r>
            <a: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Linux Kernel</a:t>
          </a:r>
          <a:r>
            <a:rPr lang="zh-TW" altLang="en-US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底層。工程大、並需跨領域設計。</a:t>
          </a:r>
          <a:endParaRPr lang="zh-TW" altLang="en-US" sz="18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690987F-999C-47C0-98C5-8E62F0995999}" type="parTrans" cxnId="{6CDB6BDC-20D7-47C3-83A6-9B77DF1FE370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3C77F86B-7E4B-404B-88C8-6FDE2C580004}" type="sibTrans" cxnId="{6CDB6BDC-20D7-47C3-83A6-9B77DF1FE370}">
      <dgm:prSet/>
      <dgm:spPr/>
      <dgm:t>
        <a:bodyPr/>
        <a:lstStyle/>
        <a:p>
          <a:pPr>
            <a:lnSpc>
              <a:spcPct val="100000"/>
            </a:lnSpc>
          </a:pPr>
          <a:endParaRPr lang="zh-TW" altLang="en-US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EBB5B52-1C39-4372-8A34-7ECDED52017E}" type="pres">
      <dgm:prSet presAssocID="{975901AE-0955-4BD3-8130-EFC38DEC187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9F1373F-E681-4A9C-9AC0-EC1389AC17EB}" type="pres">
      <dgm:prSet presAssocID="{09980ADA-6341-45BC-AD3C-84ED9AD165D7}" presName="parentText" presStyleLbl="node1" presStyleIdx="0" presStyleCnt="3" custScaleY="43349" custLinFactNeighborY="-119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BA435C-14D9-4718-ADBE-2819D9A319E0}" type="pres">
      <dgm:prSet presAssocID="{09980ADA-6341-45BC-AD3C-84ED9AD165D7}" presName="childText" presStyleLbl="revTx" presStyleIdx="0" presStyleCnt="3" custScaleY="117016" custLinFactNeighborY="51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980422-BF43-46DE-9D33-9FEF555985CA}" type="pres">
      <dgm:prSet presAssocID="{B9AA5FB2-C04E-4978-A69B-AA6E8F0102DD}" presName="parentText" presStyleLbl="node1" presStyleIdx="1" presStyleCnt="3" custScaleY="421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A3F225B-2840-4120-BE01-A81672B2524F}" type="pres">
      <dgm:prSet presAssocID="{B9AA5FB2-C04E-4978-A69B-AA6E8F0102DD}" presName="childText" presStyleLbl="revTx" presStyleIdx="1" presStyleCnt="3" custScaleY="104873" custLinFactNeighborY="484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12A55E-B261-414C-89E7-A095AD482B03}" type="pres">
      <dgm:prSet presAssocID="{7621E08F-6A89-4DE4-926B-B8D4A73660DC}" presName="parentText" presStyleLbl="node1" presStyleIdx="2" presStyleCnt="3" custScaleY="421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F5A859C-F91B-403D-8EE3-D92CDABE155F}" type="pres">
      <dgm:prSet presAssocID="{7621E08F-6A89-4DE4-926B-B8D4A73660DC}" presName="childText" presStyleLbl="revTx" presStyleIdx="2" presStyleCnt="3" custLinFactNeighborY="484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95D3512-3BDF-4C4D-878C-6C1C55DC3422}" type="presOf" srcId="{AC9916FA-8D68-48E4-81DA-A03B066D89C3}" destId="{6F5A859C-F91B-403D-8EE3-D92CDABE155F}" srcOrd="0" destOrd="2" presId="urn:microsoft.com/office/officeart/2005/8/layout/vList2"/>
    <dgm:cxn modelId="{A222BED6-333D-4706-80F5-4A17AF39BFDE}" type="presOf" srcId="{7621E08F-6A89-4DE4-926B-B8D4A73660DC}" destId="{BA12A55E-B261-414C-89E7-A095AD482B03}" srcOrd="0" destOrd="0" presId="urn:microsoft.com/office/officeart/2005/8/layout/vList2"/>
    <dgm:cxn modelId="{E50A1756-2439-4489-B560-85E794B0ADBC}" srcId="{975901AE-0955-4BD3-8130-EFC38DEC187A}" destId="{09980ADA-6341-45BC-AD3C-84ED9AD165D7}" srcOrd="0" destOrd="0" parTransId="{F8B3A8C0-E3C8-4B8C-9588-817A49342918}" sibTransId="{44D1EA76-B533-4B96-B0E1-C38267B11426}"/>
    <dgm:cxn modelId="{C42276B2-6F60-4F42-88EB-59B4B53E0C47}" srcId="{7621E08F-6A89-4DE4-926B-B8D4A73660DC}" destId="{AC9916FA-8D68-48E4-81DA-A03B066D89C3}" srcOrd="2" destOrd="0" parTransId="{F57E7CFC-05A0-4F5F-A0EF-1B93B27BFBA6}" sibTransId="{1BA6A834-6C8F-413E-8663-52B055C1329B}"/>
    <dgm:cxn modelId="{76B9873D-62BC-4B7C-8F89-E3B876963C26}" srcId="{975901AE-0955-4BD3-8130-EFC38DEC187A}" destId="{7621E08F-6A89-4DE4-926B-B8D4A73660DC}" srcOrd="2" destOrd="0" parTransId="{D04627E9-BA80-4F3C-818C-425DB0FE08A6}" sibTransId="{21F97FC6-8B12-4F39-9B9D-0C08BCDB1F9B}"/>
    <dgm:cxn modelId="{0792CB9A-CF59-4BB5-8E30-26AA6D13E0A6}" srcId="{7621E08F-6A89-4DE4-926B-B8D4A73660DC}" destId="{DA3C672F-214A-4660-A843-A5026AE2E1FF}" srcOrd="0" destOrd="0" parTransId="{34E52529-4DE2-4968-BCC0-7286EFEB6B1A}" sibTransId="{1F8425B2-FD8D-4849-B4B1-4652385253FA}"/>
    <dgm:cxn modelId="{6CDB6BDC-20D7-47C3-83A6-9B77DF1FE370}" srcId="{7621E08F-6A89-4DE4-926B-B8D4A73660DC}" destId="{292B4B54-56FC-4D72-A5FD-CED86B78F3F6}" srcOrd="1" destOrd="0" parTransId="{F690987F-999C-47C0-98C5-8E62F0995999}" sibTransId="{3C77F86B-7E4B-404B-88C8-6FDE2C580004}"/>
    <dgm:cxn modelId="{F589C28F-561D-440B-BDF3-68F1F9770C02}" type="presOf" srcId="{B9AA5FB2-C04E-4978-A69B-AA6E8F0102DD}" destId="{8F980422-BF43-46DE-9D33-9FEF555985CA}" srcOrd="0" destOrd="0" presId="urn:microsoft.com/office/officeart/2005/8/layout/vList2"/>
    <dgm:cxn modelId="{E462656B-7851-4FF7-B33B-EAAE5BDC6D88}" type="presOf" srcId="{975901AE-0955-4BD3-8130-EFC38DEC187A}" destId="{7EBB5B52-1C39-4372-8A34-7ECDED52017E}" srcOrd="0" destOrd="0" presId="urn:microsoft.com/office/officeart/2005/8/layout/vList2"/>
    <dgm:cxn modelId="{E75E1C84-E0CF-4CAC-AF19-5365C7EE473B}" srcId="{09980ADA-6341-45BC-AD3C-84ED9AD165D7}" destId="{0D742D57-E110-4C39-AA87-C5AB02CEA46C}" srcOrd="0" destOrd="0" parTransId="{D2B9CD78-784E-49BF-B07F-337B984EDC29}" sibTransId="{B1B8AB6D-8733-4DEE-9728-13EBA6B82721}"/>
    <dgm:cxn modelId="{2E4FB407-A80E-4A2E-B7A3-C9EE558BE310}" srcId="{975901AE-0955-4BD3-8130-EFC38DEC187A}" destId="{B9AA5FB2-C04E-4978-A69B-AA6E8F0102DD}" srcOrd="1" destOrd="0" parTransId="{C91B3FBD-8244-46DD-80FC-3A835F41C887}" sibTransId="{8827534A-8DF9-41E4-9980-0FFC1BBA65E6}"/>
    <dgm:cxn modelId="{5041EF9A-6D70-4BD8-9328-D077D4428B51}" type="presOf" srcId="{FE6CB5EF-3440-401D-ADE9-39884235969F}" destId="{79BA435C-14D9-4718-ADBE-2819D9A319E0}" srcOrd="0" destOrd="1" presId="urn:microsoft.com/office/officeart/2005/8/layout/vList2"/>
    <dgm:cxn modelId="{41E210BF-7E7F-494F-BAAC-23D9A76B9DDD}" type="presOf" srcId="{DA3C672F-214A-4660-A843-A5026AE2E1FF}" destId="{6F5A859C-F91B-403D-8EE3-D92CDABE155F}" srcOrd="0" destOrd="0" presId="urn:microsoft.com/office/officeart/2005/8/layout/vList2"/>
    <dgm:cxn modelId="{4A589101-5046-41D2-B6D1-75E5C6C6FE8C}" type="presOf" srcId="{0D742D57-E110-4C39-AA87-C5AB02CEA46C}" destId="{79BA435C-14D9-4718-ADBE-2819D9A319E0}" srcOrd="0" destOrd="0" presId="urn:microsoft.com/office/officeart/2005/8/layout/vList2"/>
    <dgm:cxn modelId="{CB50155A-F284-459D-9722-657EB264DEBE}" type="presOf" srcId="{09980ADA-6341-45BC-AD3C-84ED9AD165D7}" destId="{89F1373F-E681-4A9C-9AC0-EC1389AC17EB}" srcOrd="0" destOrd="0" presId="urn:microsoft.com/office/officeart/2005/8/layout/vList2"/>
    <dgm:cxn modelId="{623BB427-A215-4608-BBCE-AF5678479374}" srcId="{09980ADA-6341-45BC-AD3C-84ED9AD165D7}" destId="{FE6CB5EF-3440-401D-ADE9-39884235969F}" srcOrd="1" destOrd="0" parTransId="{4B2AD8AA-FFA3-48F0-AA89-60CC54FDD6C2}" sibTransId="{5E4E43ED-E007-4BD7-B081-035EDE3BF19E}"/>
    <dgm:cxn modelId="{65A35033-1CD5-4666-AA54-50E2F2D8D8C7}" srcId="{B9AA5FB2-C04E-4978-A69B-AA6E8F0102DD}" destId="{FE37AAC6-C6FF-4336-A367-F2391CC84B7C}" srcOrd="0" destOrd="0" parTransId="{FB084625-AB38-4AFE-9207-7565CAF2C2E7}" sibTransId="{E2EFAA83-1B64-4F32-8C80-5B6AC41ADF03}"/>
    <dgm:cxn modelId="{FA6CE8B0-BA61-4E4A-ADEE-AA39B5B7AF7F}" type="presOf" srcId="{292B4B54-56FC-4D72-A5FD-CED86B78F3F6}" destId="{6F5A859C-F91B-403D-8EE3-D92CDABE155F}" srcOrd="0" destOrd="1" presId="urn:microsoft.com/office/officeart/2005/8/layout/vList2"/>
    <dgm:cxn modelId="{C2587FA3-742C-48F8-81BC-73AE93B17003}" type="presOf" srcId="{FE37AAC6-C6FF-4336-A367-F2391CC84B7C}" destId="{2A3F225B-2840-4120-BE01-A81672B2524F}" srcOrd="0" destOrd="0" presId="urn:microsoft.com/office/officeart/2005/8/layout/vList2"/>
    <dgm:cxn modelId="{A5631B85-76C3-48A7-9B13-440D51046DD9}" type="presParOf" srcId="{7EBB5B52-1C39-4372-8A34-7ECDED52017E}" destId="{89F1373F-E681-4A9C-9AC0-EC1389AC17EB}" srcOrd="0" destOrd="0" presId="urn:microsoft.com/office/officeart/2005/8/layout/vList2"/>
    <dgm:cxn modelId="{5A414FFE-98FB-4D53-9385-DA061DBC98F6}" type="presParOf" srcId="{7EBB5B52-1C39-4372-8A34-7ECDED52017E}" destId="{79BA435C-14D9-4718-ADBE-2819D9A319E0}" srcOrd="1" destOrd="0" presId="urn:microsoft.com/office/officeart/2005/8/layout/vList2"/>
    <dgm:cxn modelId="{35D78102-16B3-4A57-8DBF-5FDB112EDF71}" type="presParOf" srcId="{7EBB5B52-1C39-4372-8A34-7ECDED52017E}" destId="{8F980422-BF43-46DE-9D33-9FEF555985CA}" srcOrd="2" destOrd="0" presId="urn:microsoft.com/office/officeart/2005/8/layout/vList2"/>
    <dgm:cxn modelId="{2E6D3956-BD7D-4DF5-BDF4-95368C51BC8F}" type="presParOf" srcId="{7EBB5B52-1C39-4372-8A34-7ECDED52017E}" destId="{2A3F225B-2840-4120-BE01-A81672B2524F}" srcOrd="3" destOrd="0" presId="urn:microsoft.com/office/officeart/2005/8/layout/vList2"/>
    <dgm:cxn modelId="{85206160-DF44-4EDF-A7B4-E3D5BF1A23B0}" type="presParOf" srcId="{7EBB5B52-1C39-4372-8A34-7ECDED52017E}" destId="{BA12A55E-B261-414C-89E7-A095AD482B03}" srcOrd="4" destOrd="0" presId="urn:microsoft.com/office/officeart/2005/8/layout/vList2"/>
    <dgm:cxn modelId="{6D5F5DFB-83AC-471C-BF3C-DAD499A680E0}" type="presParOf" srcId="{7EBB5B52-1C39-4372-8A34-7ECDED52017E}" destId="{6F5A859C-F91B-403D-8EE3-D92CDABE155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9277-9A1D-44CE-B1AD-52DE82D46321}">
      <dsp:nvSpPr>
        <dsp:cNvPr id="0" name=""/>
        <dsp:cNvSpPr/>
      </dsp:nvSpPr>
      <dsp:spPr>
        <a:xfrm>
          <a:off x="481214" y="447717"/>
          <a:ext cx="4127969" cy="377997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AB0DB-200F-4161-B41E-EC60EE5E3D0B}">
      <dsp:nvSpPr>
        <dsp:cNvPr id="0" name=""/>
        <dsp:cNvSpPr/>
      </dsp:nvSpPr>
      <dsp:spPr>
        <a:xfrm>
          <a:off x="522007" y="303901"/>
          <a:ext cx="1870165" cy="187016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Transistor Driver Current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( Device Enhancement)</a:t>
          </a:r>
        </a:p>
      </dsp:txBody>
      <dsp:txXfrm>
        <a:off x="613301" y="395195"/>
        <a:ext cx="1687577" cy="1687577"/>
      </dsp:txXfrm>
    </dsp:sp>
    <dsp:sp modelId="{45E63260-76B1-4A42-A415-60EA8DE960DF}">
      <dsp:nvSpPr>
        <dsp:cNvPr id="0" name=""/>
        <dsp:cNvSpPr/>
      </dsp:nvSpPr>
      <dsp:spPr>
        <a:xfrm>
          <a:off x="2719452" y="303901"/>
          <a:ext cx="1870165" cy="1870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Low DRAM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Array Ratio &lt;30%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(Process Enhancement)</a:t>
          </a:r>
        </a:p>
      </dsp:txBody>
      <dsp:txXfrm>
        <a:off x="2810746" y="395195"/>
        <a:ext cx="1687577" cy="1687577"/>
      </dsp:txXfrm>
    </dsp:sp>
    <dsp:sp modelId="{1A12FDFE-774E-4FCE-A2A3-427443A4EA0D}">
      <dsp:nvSpPr>
        <dsp:cNvPr id="0" name=""/>
        <dsp:cNvSpPr/>
      </dsp:nvSpPr>
      <dsp:spPr>
        <a:xfrm>
          <a:off x="522007" y="2501346"/>
          <a:ext cx="1870165" cy="1870165"/>
        </a:xfrm>
        <a:prstGeom prst="roundRect">
          <a:avLst/>
        </a:prstGeom>
        <a:solidFill>
          <a:srgbClr val="3366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Native NMOS</a:t>
          </a:r>
          <a:endParaRPr lang="zh-TW" altLang="en-US" sz="1400" b="1" kern="1200" dirty="0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sp:txBody>
      <dsp:txXfrm>
        <a:off x="613301" y="2592640"/>
        <a:ext cx="1687577" cy="1687577"/>
      </dsp:txXfrm>
    </dsp:sp>
    <dsp:sp modelId="{96108996-E4EF-4E99-B343-97AB51B7E1D7}">
      <dsp:nvSpPr>
        <dsp:cNvPr id="0" name=""/>
        <dsp:cNvSpPr/>
      </dsp:nvSpPr>
      <dsp:spPr>
        <a:xfrm>
          <a:off x="2719452" y="2501346"/>
          <a:ext cx="1870165" cy="1870165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rPr>
            <a:t>Hi-R Poly-Si</a:t>
          </a:r>
          <a:endParaRPr lang="zh-TW" altLang="en-US" sz="1400" b="1" kern="1200" dirty="0">
            <a:latin typeface="Times New Roman" panose="02020603050405020304" pitchFamily="18" charset="0"/>
            <a:ea typeface="MS Mincho" panose="02020609040205080304" pitchFamily="49" charset="-128"/>
            <a:cs typeface="Times New Roman" panose="02020603050405020304" pitchFamily="18" charset="0"/>
          </a:endParaRPr>
        </a:p>
      </dsp:txBody>
      <dsp:txXfrm>
        <a:off x="2810746" y="2592640"/>
        <a:ext cx="1687577" cy="1687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436E-321A-4B77-8351-F354A0C3D81A}">
      <dsp:nvSpPr>
        <dsp:cNvPr id="0" name=""/>
        <dsp:cNvSpPr/>
      </dsp:nvSpPr>
      <dsp:spPr>
        <a:xfrm>
          <a:off x="2093489" y="1855779"/>
          <a:ext cx="1744428" cy="1657514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zh-TW" sz="1800" b="1" kern="12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基礎矽智財</a:t>
          </a:r>
        </a:p>
      </dsp:txBody>
      <dsp:txXfrm>
        <a:off x="2348955" y="2098516"/>
        <a:ext cx="1233496" cy="1172040"/>
      </dsp:txXfrm>
    </dsp:sp>
    <dsp:sp modelId="{1383B68B-5AC9-4AFF-831F-3A335BB1DC69}">
      <dsp:nvSpPr>
        <dsp:cNvPr id="0" name=""/>
        <dsp:cNvSpPr/>
      </dsp:nvSpPr>
      <dsp:spPr>
        <a:xfrm rot="10800000">
          <a:off x="797699" y="2474154"/>
          <a:ext cx="122452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E570E-9B6A-4AF9-A5C4-20933A2BC99C}">
      <dsp:nvSpPr>
        <dsp:cNvPr id="0" name=""/>
        <dsp:cNvSpPr/>
      </dsp:nvSpPr>
      <dsp:spPr>
        <a:xfrm>
          <a:off x="96426" y="2123518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1.</a:t>
          </a:r>
          <a:r>
            <a:rPr lang="zh-TW" altLang="en-US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週邊智財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29289" y="2156381"/>
        <a:ext cx="1336820" cy="1056311"/>
      </dsp:txXfrm>
    </dsp:sp>
    <dsp:sp modelId="{4254CB5B-18F6-493A-8165-73855A915441}">
      <dsp:nvSpPr>
        <dsp:cNvPr id="0" name=""/>
        <dsp:cNvSpPr/>
      </dsp:nvSpPr>
      <dsp:spPr>
        <a:xfrm rot="13500000">
          <a:off x="1250244" y="1381615"/>
          <a:ext cx="124584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11E91-CC19-4CBB-8575-D55207D77141}">
      <dsp:nvSpPr>
        <dsp:cNvPr id="0" name=""/>
        <dsp:cNvSpPr/>
      </dsp:nvSpPr>
      <dsp:spPr>
        <a:xfrm>
          <a:off x="731420" y="590507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2. 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高頻寬 </a:t>
          </a: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764283" y="623370"/>
        <a:ext cx="1336820" cy="1056311"/>
      </dsp:txXfrm>
    </dsp:sp>
    <dsp:sp modelId="{EA35DE7B-E754-434D-B663-A9F9EB4E1A4A}">
      <dsp:nvSpPr>
        <dsp:cNvPr id="0" name=""/>
        <dsp:cNvSpPr/>
      </dsp:nvSpPr>
      <dsp:spPr>
        <a:xfrm rot="16200000">
          <a:off x="2332909" y="938944"/>
          <a:ext cx="1265588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E4946-645A-465C-9168-08BDC2639063}">
      <dsp:nvSpPr>
        <dsp:cNvPr id="0" name=""/>
        <dsp:cNvSpPr/>
      </dsp:nvSpPr>
      <dsp:spPr>
        <a:xfrm>
          <a:off x="2264430" y="-44486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3. 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標準元件庫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297293" y="-11623"/>
        <a:ext cx="1336820" cy="1056311"/>
      </dsp:txXfrm>
    </dsp:sp>
    <dsp:sp modelId="{6FC2A85F-F0CB-46C5-BFC3-9B8D1BF6A86C}">
      <dsp:nvSpPr>
        <dsp:cNvPr id="0" name=""/>
        <dsp:cNvSpPr/>
      </dsp:nvSpPr>
      <dsp:spPr>
        <a:xfrm rot="18900000">
          <a:off x="3435322" y="1381615"/>
          <a:ext cx="124584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C0B3D-0478-43E2-9B5A-8C008982A53B}">
      <dsp:nvSpPr>
        <dsp:cNvPr id="0" name=""/>
        <dsp:cNvSpPr/>
      </dsp:nvSpPr>
      <dsp:spPr>
        <a:xfrm>
          <a:off x="3797441" y="590507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4. SRAM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陣列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830304" y="623370"/>
        <a:ext cx="1336820" cy="1056311"/>
      </dsp:txXfrm>
    </dsp:sp>
    <dsp:sp modelId="{F9C23738-1F03-412E-B0CF-31453AFE5685}">
      <dsp:nvSpPr>
        <dsp:cNvPr id="0" name=""/>
        <dsp:cNvSpPr/>
      </dsp:nvSpPr>
      <dsp:spPr>
        <a:xfrm>
          <a:off x="3909186" y="2474154"/>
          <a:ext cx="1224521" cy="4207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94467-45B5-4C75-B77C-D02B9E01650D}">
      <dsp:nvSpPr>
        <dsp:cNvPr id="0" name=""/>
        <dsp:cNvSpPr/>
      </dsp:nvSpPr>
      <dsp:spPr>
        <a:xfrm>
          <a:off x="4432435" y="2123518"/>
          <a:ext cx="1402546" cy="112203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5. </a:t>
          </a:r>
          <a:r>
            <a:rPr lang="zh-TW" altLang="en-US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</a:t>
          </a:r>
          <a:r>
            <a:rPr lang="zh-TW" altLang="zh-TW" sz="1600" b="1" kern="1200" dirty="0">
              <a:solidFill>
                <a:srgbClr val="0070C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智財</a:t>
          </a:r>
          <a:endParaRPr lang="zh-TW" altLang="en-US" sz="1600" b="1" kern="1200" dirty="0">
            <a:solidFill>
              <a:srgbClr val="0070C0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4465298" y="2156381"/>
        <a:ext cx="1336820" cy="10563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17A8E-79CD-4072-A172-74A56462578F}">
      <dsp:nvSpPr>
        <dsp:cNvPr id="0" name=""/>
        <dsp:cNvSpPr/>
      </dsp:nvSpPr>
      <dsp:spPr>
        <a:xfrm>
          <a:off x="0" y="0"/>
          <a:ext cx="3876460" cy="13935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88EDB-252C-417B-8DEB-228DD440ECDF}">
      <dsp:nvSpPr>
        <dsp:cNvPr id="0" name=""/>
        <dsp:cNvSpPr/>
      </dsp:nvSpPr>
      <dsp:spPr>
        <a:xfrm>
          <a:off x="421563" y="317978"/>
          <a:ext cx="767227" cy="766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028D6-37CD-43E7-82CC-D477ED2FD970}">
      <dsp:nvSpPr>
        <dsp:cNvPr id="0" name=""/>
        <dsp:cNvSpPr/>
      </dsp:nvSpPr>
      <dsp:spPr>
        <a:xfrm>
          <a:off x="1610353" y="4419"/>
          <a:ext cx="2203013" cy="139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33" tIns="147633" rIns="147633" bIns="147633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以</a:t>
          </a:r>
          <a:r>
            <a:rPr kumimoji="1" lang="en-US" altLang="zh-TW" sz="20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  <a:r>
            <a:rPr kumimoji="1" lang="zh-TW" altLang="en-US" sz="20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技術平台提升既有設備效益</a:t>
          </a:r>
        </a:p>
      </dsp:txBody>
      <dsp:txXfrm>
        <a:off x="1610353" y="4419"/>
        <a:ext cx="2203013" cy="1394959"/>
      </dsp:txXfrm>
    </dsp:sp>
    <dsp:sp modelId="{55B8C114-ED37-41BC-8043-A3410C069F50}">
      <dsp:nvSpPr>
        <dsp:cNvPr id="0" name=""/>
        <dsp:cNvSpPr/>
      </dsp:nvSpPr>
      <dsp:spPr>
        <a:xfrm>
          <a:off x="0" y="1737550"/>
          <a:ext cx="3876460" cy="13935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38E17-A8CF-4C0F-9A77-C78C052A5EF5}">
      <dsp:nvSpPr>
        <dsp:cNvPr id="0" name=""/>
        <dsp:cNvSpPr/>
      </dsp:nvSpPr>
      <dsp:spPr>
        <a:xfrm>
          <a:off x="421563" y="2051110"/>
          <a:ext cx="767227" cy="7664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E639-05E1-4D44-9D80-178F9920D495}">
      <dsp:nvSpPr>
        <dsp:cNvPr id="0" name=""/>
        <dsp:cNvSpPr/>
      </dsp:nvSpPr>
      <dsp:spPr>
        <a:xfrm>
          <a:off x="1610353" y="1737550"/>
          <a:ext cx="2203013" cy="139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33" tIns="147633" rIns="147633" bIns="147633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提供關鍵矽智財設計服務，提升晶圓代工價值</a:t>
          </a:r>
        </a:p>
      </dsp:txBody>
      <dsp:txXfrm>
        <a:off x="1610353" y="1737550"/>
        <a:ext cx="2203013" cy="1394959"/>
      </dsp:txXfrm>
    </dsp:sp>
    <dsp:sp modelId="{DC571E57-82E8-4480-BCFA-9D6D4A5FD2C9}">
      <dsp:nvSpPr>
        <dsp:cNvPr id="0" name=""/>
        <dsp:cNvSpPr/>
      </dsp:nvSpPr>
      <dsp:spPr>
        <a:xfrm>
          <a:off x="0" y="3470682"/>
          <a:ext cx="3876460" cy="13935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50DDC-5D41-4D58-9872-288A1CED7992}">
      <dsp:nvSpPr>
        <dsp:cNvPr id="0" name=""/>
        <dsp:cNvSpPr/>
      </dsp:nvSpPr>
      <dsp:spPr>
        <a:xfrm>
          <a:off x="421563" y="3784241"/>
          <a:ext cx="767227" cy="7664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C9D0A-6E11-45CB-ACF7-C8B8EBE74E96}">
      <dsp:nvSpPr>
        <dsp:cNvPr id="0" name=""/>
        <dsp:cNvSpPr/>
      </dsp:nvSpPr>
      <dsp:spPr>
        <a:xfrm>
          <a:off x="1610353" y="3470682"/>
          <a:ext cx="2203013" cy="139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633" tIns="147633" rIns="147633" bIns="147633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000" kern="12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衍生產品產值</a:t>
          </a:r>
        </a:p>
      </dsp:txBody>
      <dsp:txXfrm>
        <a:off x="1610353" y="3470682"/>
        <a:ext cx="2203013" cy="1394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56CA0-83B8-41EA-97EB-389C973E0B30}">
      <dsp:nvSpPr>
        <dsp:cNvPr id="0" name=""/>
        <dsp:cNvSpPr/>
      </dsp:nvSpPr>
      <dsp:spPr>
        <a:xfrm>
          <a:off x="0" y="217845"/>
          <a:ext cx="7112814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033" tIns="208280" rIns="55203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kumimoji="1" 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南亞科、力晶、華邦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Flash </a:t>
          </a:r>
          <a:r>
            <a:rPr kumimoji="1" 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Memory 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旺宏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電源相關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晶片 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致新、力錡、茂達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altLang="en-US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217845"/>
        <a:ext cx="7112814" cy="1386000"/>
      </dsp:txXfrm>
    </dsp:sp>
    <dsp:sp modelId="{9A006551-0779-4C54-8A4F-79053C637B94}">
      <dsp:nvSpPr>
        <dsp:cNvPr id="0" name=""/>
        <dsp:cNvSpPr/>
      </dsp:nvSpPr>
      <dsp:spPr>
        <a:xfrm>
          <a:off x="355640" y="70245"/>
          <a:ext cx="497896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93" tIns="0" rIns="1881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系統電路採用台灣電子零件</a:t>
          </a:r>
          <a:endParaRPr lang="zh-TW" altLang="en-US" sz="1800" kern="12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70050" y="84655"/>
        <a:ext cx="4950149" cy="266380"/>
      </dsp:txXfrm>
    </dsp:sp>
    <dsp:sp modelId="{59288F2D-7377-4501-B507-D6E92829E177}">
      <dsp:nvSpPr>
        <dsp:cNvPr id="0" name=""/>
        <dsp:cNvSpPr/>
      </dsp:nvSpPr>
      <dsp:spPr>
        <a:xfrm>
          <a:off x="0" y="1805445"/>
          <a:ext cx="7112814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033" tIns="208280" rIns="55203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影像攝像頭</a:t>
          </a: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/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紅外線攝像</a:t>
          </a:r>
          <a:r>
            <a:rPr kumimoji="1" 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頭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輝創、創科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毫米波雷達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模組 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明泰、啟碁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altLang="en-US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1805445"/>
        <a:ext cx="7112814" cy="1008000"/>
      </dsp:txXfrm>
    </dsp:sp>
    <dsp:sp modelId="{C290FADE-96AA-4B5C-ABC4-91B826A01A67}">
      <dsp:nvSpPr>
        <dsp:cNvPr id="0" name=""/>
        <dsp:cNvSpPr/>
      </dsp:nvSpPr>
      <dsp:spPr>
        <a:xfrm>
          <a:off x="355640" y="1657845"/>
          <a:ext cx="497896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93" tIns="0" rIns="1881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感應器模組採用台灣產品</a:t>
          </a:r>
          <a:endParaRPr lang="zh-TW" altLang="en-US" sz="1800" kern="12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70050" y="1672255"/>
        <a:ext cx="4950149" cy="266380"/>
      </dsp:txXfrm>
    </dsp:sp>
    <dsp:sp modelId="{BD8DC402-DCAD-415B-8FAC-FD17D980FD33}">
      <dsp:nvSpPr>
        <dsp:cNvPr id="0" name=""/>
        <dsp:cNvSpPr/>
      </dsp:nvSpPr>
      <dsp:spPr>
        <a:xfrm>
          <a:off x="0" y="3015046"/>
          <a:ext cx="7112814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033" tIns="208280" rIns="55203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車規多層</a:t>
          </a: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PCB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電路板設計與量產</a:t>
          </a:r>
          <a:r>
            <a:rPr kumimoji="1" 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技術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(</a:t>
          </a:r>
          <a:r>
            <a:rPr kumimoji="1" lang="zh-TW" altLang="en-US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華通、泰山電子</a:t>
          </a:r>
          <a:r>
            <a:rPr kumimoji="1" lang="en-US" altLang="zh-TW" sz="1600" b="1" i="0" kern="1200" baseline="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)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高速電路佈局經驗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車規</a:t>
          </a:r>
          <a:r>
            <a:rPr kumimoji="1" lang="en-US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16949</a:t>
          </a:r>
          <a:r>
            <a:rPr kumimoji="1" lang="zh-TW" sz="1600" b="1" i="0" kern="1200" baseline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製造</a:t>
          </a:r>
          <a:endParaRPr lang="zh-TW" sz="16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3015046"/>
        <a:ext cx="7112814" cy="1386000"/>
      </dsp:txXfrm>
    </dsp:sp>
    <dsp:sp modelId="{491DC2A4-6D80-408C-B0FA-DD58DA667C4A}">
      <dsp:nvSpPr>
        <dsp:cNvPr id="0" name=""/>
        <dsp:cNvSpPr/>
      </dsp:nvSpPr>
      <dsp:spPr>
        <a:xfrm>
          <a:off x="355640" y="2867446"/>
          <a:ext cx="497896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93" tIns="0" rIns="1881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台灣</a:t>
          </a:r>
          <a:r>
            <a:rPr kumimoji="1" lang="en-US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PCBA</a:t>
          </a:r>
          <a:r>
            <a:rPr kumimoji="1" lang="zh-TW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電路板與製造</a:t>
          </a:r>
          <a:endParaRPr lang="zh-TW" sz="1800" kern="12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70050" y="2881856"/>
        <a:ext cx="4950149" cy="266380"/>
      </dsp:txXfrm>
    </dsp:sp>
    <dsp:sp modelId="{22B046A9-F07F-4587-84B8-1EABDF9A2FEE}">
      <dsp:nvSpPr>
        <dsp:cNvPr id="0" name=""/>
        <dsp:cNvSpPr/>
      </dsp:nvSpPr>
      <dsp:spPr>
        <a:xfrm>
          <a:off x="0" y="4602646"/>
          <a:ext cx="7112814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8864F-05B2-4DB4-98E9-080CE2A6B8D7}">
      <dsp:nvSpPr>
        <dsp:cNvPr id="0" name=""/>
        <dsp:cNvSpPr/>
      </dsp:nvSpPr>
      <dsp:spPr>
        <a:xfrm>
          <a:off x="355640" y="4455046"/>
          <a:ext cx="4978969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193" tIns="0" rIns="1881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800" b="1" i="0" kern="1200" baseline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培養台灣自駕車子系統設計與製造能量</a:t>
          </a:r>
          <a:endParaRPr lang="zh-TW" altLang="en-US" sz="1800" kern="120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370050" y="4469456"/>
        <a:ext cx="4950149" cy="2663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ECDF5-1742-4BB1-A3A5-A0C7433E77DF}">
      <dsp:nvSpPr>
        <dsp:cNvPr id="0" name=""/>
        <dsp:cNvSpPr/>
      </dsp:nvSpPr>
      <dsp:spPr>
        <a:xfrm>
          <a:off x="0" y="33235"/>
          <a:ext cx="7450137" cy="580320"/>
        </a:xfrm>
        <a:prstGeom prst="roundRect">
          <a:avLst/>
        </a:pr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調整及驗證 </a:t>
          </a:r>
          <a:r>
            <a:rPr lang="en-US" altLang="zh-TW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與邏輯製程整合的人力與物力</a:t>
          </a:r>
          <a:endParaRPr lang="zh-TW" sz="1600" kern="12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8329" y="61564"/>
        <a:ext cx="7393479" cy="523662"/>
      </dsp:txXfrm>
    </dsp:sp>
    <dsp:sp modelId="{DBBED0B4-D504-48BC-BE92-35F73EBDDAB6}">
      <dsp:nvSpPr>
        <dsp:cNvPr id="0" name=""/>
        <dsp:cNvSpPr/>
      </dsp:nvSpPr>
      <dsp:spPr>
        <a:xfrm>
          <a:off x="0" y="613555"/>
          <a:ext cx="7450137" cy="160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54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人力投入：包括一般研發與製程研發的工程人員</a:t>
          </a:r>
          <a:endParaRPr lang="zh-TW" altLang="en-US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物力投入：包括光罩，晶圓製造設備及封測等</a:t>
          </a:r>
          <a:endParaRPr lang="zh-TW" altLang="en-US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此項使用力積電非常多的設備及製程，且工序極為複雜。為求簡化成本計算，避免繁複的機台使用成本與工時記錄，建議以力積電標準晶圓製造成本為基礎，乘以使用片數</a:t>
          </a:r>
          <a:endParaRPr lang="zh-TW" altLang="en-US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預計投入約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800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人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-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月的工程人力，超過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NT 1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億資材費用</a:t>
          </a:r>
          <a:endParaRPr lang="zh-TW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613555"/>
        <a:ext cx="7450137" cy="1604250"/>
      </dsp:txXfrm>
    </dsp:sp>
    <dsp:sp modelId="{9D3375E9-726B-4CFC-996D-59DA44C4B870}">
      <dsp:nvSpPr>
        <dsp:cNvPr id="0" name=""/>
        <dsp:cNvSpPr/>
      </dsp:nvSpPr>
      <dsp:spPr>
        <a:xfrm>
          <a:off x="0" y="2217805"/>
          <a:ext cx="7450137" cy="580320"/>
        </a:xfrm>
        <a:prstGeom prst="roundRect">
          <a:avLst/>
        </a:pr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開發 </a:t>
          </a:r>
          <a:r>
            <a:rPr lang="en-US" altLang="zh-TW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平台所需的</a:t>
          </a:r>
          <a:r>
            <a:rPr lang="en-US" altLang="zh-TW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IP</a:t>
          </a:r>
          <a:endParaRPr lang="zh-TW" sz="1600" kern="12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8329" y="2246134"/>
        <a:ext cx="7393479" cy="523662"/>
      </dsp:txXfrm>
    </dsp:sp>
    <dsp:sp modelId="{3D1AD69A-F23F-4A23-AF9A-CE7D406A5242}">
      <dsp:nvSpPr>
        <dsp:cNvPr id="0" name=""/>
        <dsp:cNvSpPr/>
      </dsp:nvSpPr>
      <dsp:spPr>
        <a:xfrm>
          <a:off x="0" y="2798125"/>
          <a:ext cx="7450137" cy="93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54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本計畫編列較多委外及技轉的經費，主要是因為力積電為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Foundry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代工廠，在建構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平台時，需與合作廠商一起開發新的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IP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，方能提供客戶足夠的支援</a:t>
          </a:r>
          <a:endParaRPr lang="zh-TW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動用力晶集團的資源，共同投入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計畫</a:t>
          </a:r>
          <a:endParaRPr lang="zh-TW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2798125"/>
        <a:ext cx="7450137" cy="930465"/>
      </dsp:txXfrm>
    </dsp:sp>
    <dsp:sp modelId="{E8F2A197-60D8-46FD-BF54-1F1592845E0F}">
      <dsp:nvSpPr>
        <dsp:cNvPr id="0" name=""/>
        <dsp:cNvSpPr/>
      </dsp:nvSpPr>
      <dsp:spPr>
        <a:xfrm>
          <a:off x="0" y="3728591"/>
          <a:ext cx="7450137" cy="580320"/>
        </a:xfrm>
        <a:prstGeom prst="roundRect">
          <a:avLst/>
        </a:prstGeom>
        <a:noFill/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實證以 </a:t>
          </a:r>
          <a:r>
            <a:rPr lang="en-US" altLang="zh-TW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為平台開發 </a:t>
          </a:r>
          <a:r>
            <a:rPr lang="en-US" altLang="zh-TW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Al ASIC </a:t>
          </a:r>
          <a:r>
            <a:rPr lang="zh-TW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及應用系統</a:t>
          </a:r>
          <a:endParaRPr lang="zh-TW" sz="1600" kern="1200" dirty="0">
            <a:solidFill>
              <a:schemeClr val="tx1"/>
            </a:solidFill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8329" y="3756920"/>
        <a:ext cx="7393479" cy="523662"/>
      </dsp:txXfrm>
    </dsp:sp>
    <dsp:sp modelId="{640D2D46-E4C9-4C77-AEA3-FC1C552755E7}">
      <dsp:nvSpPr>
        <dsp:cNvPr id="0" name=""/>
        <dsp:cNvSpPr/>
      </dsp:nvSpPr>
      <dsp:spPr>
        <a:xfrm>
          <a:off x="0" y="4308911"/>
          <a:ext cx="7450137" cy="128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542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在推廣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平台時，同時投人具市場性的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 ASIC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開發，一方面驗證製程的完整性，一方面實證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Computing-in-Memory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的效能</a:t>
          </a:r>
          <a:endParaRPr lang="zh-TW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此項需委託協力單位進行細部 </a:t>
          </a:r>
          <a:r>
            <a:rPr lang="en-US" altLang="zh-TW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IC </a:t>
          </a: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設計及應用系統的開發</a:t>
          </a:r>
          <a:endParaRPr lang="zh-TW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14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委由工研院及先進車共同執行本計畫</a:t>
          </a:r>
          <a:endParaRPr lang="zh-TW" altLang="en-US" sz="14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4308911"/>
        <a:ext cx="7450137" cy="1283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1373F-E681-4A9C-9AC0-EC1389AC17EB}">
      <dsp:nvSpPr>
        <dsp:cNvPr id="0" name=""/>
        <dsp:cNvSpPr/>
      </dsp:nvSpPr>
      <dsp:spPr>
        <a:xfrm>
          <a:off x="0" y="12419"/>
          <a:ext cx="8019199" cy="413861"/>
        </a:xfrm>
        <a:prstGeom prst="roundRect">
          <a:avLst/>
        </a:prstGeom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1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製程之邏輯元件效能限制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20203" y="32622"/>
        <a:ext cx="7978793" cy="373455"/>
      </dsp:txXfrm>
    </dsp:sp>
    <dsp:sp modelId="{79BA435C-14D9-4718-ADBE-2819D9A319E0}">
      <dsp:nvSpPr>
        <dsp:cNvPr id="0" name=""/>
        <dsp:cNvSpPr/>
      </dsp:nvSpPr>
      <dsp:spPr>
        <a:xfrm>
          <a:off x="0" y="486047"/>
          <a:ext cx="8019199" cy="108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6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架構資料流速的優勢足可抵消邏輯元件速度的不足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提昇 </a:t>
          </a:r>
          <a:r>
            <a:rPr lang="en-US" altLang="en-US" sz="1800" kern="12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AlIM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 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平台電晶體元件的驅動能力，可提昇邏輯電路的運算速度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486047"/>
        <a:ext cx="8019199" cy="1080920"/>
      </dsp:txXfrm>
    </dsp:sp>
    <dsp:sp modelId="{8F980422-BF43-46DE-9D33-9FEF555985CA}">
      <dsp:nvSpPr>
        <dsp:cNvPr id="0" name=""/>
        <dsp:cNvSpPr/>
      </dsp:nvSpPr>
      <dsp:spPr>
        <a:xfrm>
          <a:off x="0" y="1518268"/>
          <a:ext cx="8019199" cy="402032"/>
        </a:xfrm>
        <a:prstGeom prst="roundRect">
          <a:avLst/>
        </a:prstGeom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2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：加速器與應用系統的整合問題</a:t>
          </a:r>
        </a:p>
      </dsp:txBody>
      <dsp:txXfrm>
        <a:off x="19626" y="1537894"/>
        <a:ext cx="7979947" cy="362780"/>
      </dsp:txXfrm>
    </dsp:sp>
    <dsp:sp modelId="{2A3F225B-2840-4120-BE01-A81672B2524F}">
      <dsp:nvSpPr>
        <dsp:cNvPr id="0" name=""/>
        <dsp:cNvSpPr/>
      </dsp:nvSpPr>
      <dsp:spPr>
        <a:xfrm>
          <a:off x="0" y="1966538"/>
          <a:ext cx="8019199" cy="88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6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先使用主控晶片既有介面，如 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DRAM 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介面。長期而言，需協同主晶片公司共同定義更有效率的介面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1966538"/>
        <a:ext cx="8019199" cy="885715"/>
      </dsp:txXfrm>
    </dsp:sp>
    <dsp:sp modelId="{BA12A55E-B261-414C-89E7-A095AD482B03}">
      <dsp:nvSpPr>
        <dsp:cNvPr id="0" name=""/>
        <dsp:cNvSpPr/>
      </dsp:nvSpPr>
      <dsp:spPr>
        <a:xfrm>
          <a:off x="0" y="2806016"/>
          <a:ext cx="8019199" cy="402032"/>
        </a:xfrm>
        <a:prstGeom prst="roundRect">
          <a:avLst/>
        </a:prstGeom>
        <a:noFill/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風險</a:t>
          </a:r>
          <a:r>
            <a:rPr lang="en-US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3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：</a:t>
          </a:r>
          <a:r>
            <a:rPr lang="en-US" altLang="zh-TW" sz="1800" kern="12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原廠設計支援修改電路</a:t>
          </a:r>
          <a:endParaRPr lang="zh-TW" altLang="en-US" sz="1800" kern="1200" dirty="0" smtClean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19626" y="2825642"/>
        <a:ext cx="7979947" cy="362780"/>
      </dsp:txXfrm>
    </dsp:sp>
    <dsp:sp modelId="{6F5A859C-F91B-403D-8EE3-D92CDABE155F}">
      <dsp:nvSpPr>
        <dsp:cNvPr id="0" name=""/>
        <dsp:cNvSpPr/>
      </dsp:nvSpPr>
      <dsp:spPr>
        <a:xfrm>
          <a:off x="0" y="3231535"/>
          <a:ext cx="8019199" cy="2058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6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en-US" altLang="zh-TW" sz="1800" kern="12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原廠在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匯流排設計均搭配參考電路圖，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整合入系統需遷就原廠設計，並取得原廠大力支援。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同時修改</a:t>
          </a:r>
          <a:r>
            <a:rPr lang="en-US" altLang="zh-TW" sz="1800" kern="1200" dirty="0" err="1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SoC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參考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DDR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電路圖、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Memory Mapping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圖。並結合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AIM DDR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介面同時修改</a:t>
          </a:r>
          <a:r>
            <a:rPr lang="en-US" altLang="zh-TW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Linux Kernel</a:t>
          </a:r>
          <a:r>
            <a:rPr lang="zh-TW" altLang="en-US" sz="1800" kern="12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底層。工程大、並需跨領域設計。</a:t>
          </a: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endParaRPr lang="zh-TW" altLang="en-US" sz="1800" kern="1200" dirty="0"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sp:txBody>
      <dsp:txXfrm>
        <a:off x="0" y="3231535"/>
        <a:ext cx="8019199" cy="2058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>
            <a:avLst/>
          </a:prstGeom>
        </p:spPr>
        <p:txBody>
          <a:bodyPr vert="horz" lIns="98834" tIns="49415" rIns="98834" bIns="49415" rtlCol="0"/>
          <a:lstStyle>
            <a:lvl1pPr algn="l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5963" y="0"/>
            <a:ext cx="4437062" cy="355600"/>
          </a:xfrm>
          <a:prstGeom prst="rect">
            <a:avLst/>
          </a:prstGeom>
        </p:spPr>
        <p:txBody>
          <a:bodyPr vert="horz" lIns="98834" tIns="49415" rIns="98834" bIns="49415" rtlCol="0"/>
          <a:lstStyle>
            <a:lvl1pPr algn="r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6276F28D-D99E-408B-91F1-265DFD778B04}" type="datetimeFigureOut">
              <a:rPr lang="zh-TW" altLang="en-US"/>
              <a:pPr>
                <a:defRPr/>
              </a:pPr>
              <a:t>2019/10/16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834" tIns="49415" rIns="98834" bIns="49415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3438"/>
            <a:ext cx="8186737" cy="3195637"/>
          </a:xfrm>
          <a:prstGeom prst="rect">
            <a:avLst/>
          </a:prstGeom>
        </p:spPr>
        <p:txBody>
          <a:bodyPr vert="horz" lIns="98834" tIns="49415" rIns="98834" bIns="49415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6875"/>
            <a:ext cx="4433888" cy="354013"/>
          </a:xfrm>
          <a:prstGeom prst="rect">
            <a:avLst/>
          </a:prstGeom>
        </p:spPr>
        <p:txBody>
          <a:bodyPr vert="horz" lIns="98834" tIns="49415" rIns="98834" bIns="49415" rtlCol="0" anchor="b"/>
          <a:lstStyle>
            <a:lvl1pPr algn="l" eaLnBrk="0" hangingPunct="0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5963" y="6746875"/>
            <a:ext cx="4437062" cy="354013"/>
          </a:xfrm>
          <a:prstGeom prst="rect">
            <a:avLst/>
          </a:prstGeom>
        </p:spPr>
        <p:txBody>
          <a:bodyPr vert="horz" wrap="square" lIns="98834" tIns="49415" rIns="98834" bIns="49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EFAAF32-2A3D-4E69-ACCD-1174C8257A7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133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6" name="Google Shape;15346;p14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7" name="Google Shape;15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17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5" name="Google Shape;15545;p16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6" name="Google Shape;155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6" name="Google Shape;15566;p18:notes"/>
          <p:cNvSpPr txBox="1">
            <a:spLocks noGrp="1"/>
          </p:cNvSpPr>
          <p:nvPr>
            <p:ph type="body" idx="1"/>
          </p:nvPr>
        </p:nvSpPr>
        <p:spPr>
          <a:xfrm>
            <a:off x="1023462" y="3373675"/>
            <a:ext cx="8187690" cy="3196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7" name="Google Shape;155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3400"/>
            <a:ext cx="3549650" cy="26622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910CE-34A0-4E24-88FB-AACDEADC6B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069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F0B4F-5190-4FFF-9415-D42AF2D332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123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F9297-D79F-4CB1-96B2-F092544BF7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4543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6851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8799-6A1B-4A80-A21D-A38F18DD17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4598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EFCA7-1365-480F-83A1-A83B3861E1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868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95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2F83D-C70C-4EAE-ADD6-650BB320674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8799-6A1B-4A80-A21D-A38F18DD17D7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19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EFCA7-1365-480F-83A1-A83B3861E13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29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7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36518" y="1201272"/>
            <a:ext cx="7450282" cy="4924892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473E0-C682-4252-A4B5-BFE737E169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2348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2F83D-C70C-4EAE-ADD6-650BB32067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2135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8799-6A1B-4A80-A21D-A38F18DD17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1634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EFCA7-1365-480F-83A1-A83B3861E1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6689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34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2F83D-C70C-4EAE-ADD6-650BB320674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63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8799-6A1B-4A80-A21D-A38F18DD17D7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66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EFCA7-1365-480F-83A1-A83B3861E13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0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35832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zh-TW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89419-215A-4C79-8DA4-2C306C29B6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004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26127" y="1246094"/>
            <a:ext cx="3717500" cy="4880069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69301" y="1246094"/>
            <a:ext cx="3717500" cy="4880069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01C88-7549-4ABF-B3D2-E0A4A5E5A8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507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FABA-C0AF-4D5D-89A8-24F0A8FFF5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06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36518" y="554101"/>
            <a:ext cx="7450282" cy="566488"/>
          </a:xfrm>
        </p:spPr>
        <p:txBody>
          <a:bodyPr anchor="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2F83D-C70C-4EAE-ADD6-650BB32067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66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F9BD9-0C01-48D1-BC7C-226507EE6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551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427C3-5DA5-4DBF-ABB3-3A509179DA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69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3064D-42E9-433D-91E6-E2FE10C5EF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66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51938" cy="686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549275"/>
            <a:ext cx="9144000" cy="611365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5550" y="549275"/>
            <a:ext cx="74612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5550" y="1228725"/>
            <a:ext cx="746125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86525"/>
            <a:ext cx="21336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100">
                <a:latin typeface="+mj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86525"/>
            <a:ext cx="28956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>
                <a:latin typeface="+mj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+mj-lt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D1CE10F0-F3B5-4BBA-8CF4-16C766B3775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32" name="Picture 1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68263"/>
            <a:ext cx="14509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75" r:id="rId12"/>
    <p:sldLayoutId id="2147483968" r:id="rId13"/>
    <p:sldLayoutId id="2147483969" r:id="rId14"/>
    <p:sldLayoutId id="2147483981" r:id="rId15"/>
    <p:sldLayoutId id="2147483982" r:id="rId16"/>
    <p:sldLayoutId id="2147483990" r:id="rId17"/>
    <p:sldLayoutId id="2147483991" r:id="rId18"/>
    <p:sldLayoutId id="2147484023" r:id="rId19"/>
    <p:sldLayoutId id="2147484024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17" r:id="rId27"/>
    <p:sldLayoutId id="2147484004" r:id="rId2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j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j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j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j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7.g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diagramLayout" Target="../diagrams/layout5.xml"/><Relationship Id="rId7" Type="http://schemas.openxmlformats.org/officeDocument/2006/relationships/image" Target="../media/image8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3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" y="518160"/>
            <a:ext cx="9143802" cy="620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198" y="1297796"/>
            <a:ext cx="914380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457200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AI on Chip</a:t>
            </a:r>
            <a:r>
              <a:rPr kumimoji="0" lang="zh-TW" altLang="en-US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研發補助計畫</a:t>
            </a:r>
            <a:endParaRPr kumimoji="0" lang="en-US" altLang="zh-TW" sz="32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 defTabSz="457200" fontAlgn="auto">
              <a:spcBef>
                <a:spcPct val="20000"/>
              </a:spcBef>
              <a:spcAft>
                <a:spcPts val="0"/>
              </a:spcAft>
            </a:pPr>
            <a:r>
              <a:rPr kumimoji="0" lang="zh-TW" altLang="en-US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計畫名稱：</a:t>
            </a:r>
            <a:r>
              <a:rPr kumimoji="0" lang="en-US" altLang="zh-TW" sz="3200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en-US" altLang="zh-TW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-Compute-In-DRA</a:t>
            </a:r>
            <a:r>
              <a:rPr kumimoji="0" lang="en-US" altLang="zh-TW" sz="3200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M</a:t>
            </a:r>
            <a:r>
              <a:rPr kumimoji="0" lang="en-US" altLang="zh-TW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 (AIM) </a:t>
            </a:r>
            <a:r>
              <a:rPr kumimoji="0" lang="zh-TW" altLang="en-US" sz="3200" b="1" dirty="0"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3963988"/>
            <a:ext cx="914380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 algn="ctr" defTabSz="457200" fontAlgn="auto">
              <a:spcBef>
                <a:spcPct val="20000"/>
              </a:spcBef>
              <a:spcAft>
                <a:spcPts val="0"/>
              </a:spcAft>
            </a:pPr>
            <a:endParaRPr kumimoji="0" lang="en-US" altLang="zh-TW" sz="28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 defTabSz="457200" fontAlgn="auto">
              <a:spcBef>
                <a:spcPct val="20000"/>
              </a:spcBef>
              <a:spcAft>
                <a:spcPts val="0"/>
              </a:spcAft>
            </a:pPr>
            <a:r>
              <a:rPr kumimoji="0" lang="zh-TW" altLang="en-US" sz="2800" b="1" dirty="0">
                <a:ea typeface="微軟正黑體" panose="020B0604030504040204" pitchFamily="34" charset="-120"/>
                <a:cs typeface="Arial" panose="020B0604020202020204" pitchFamily="34" charset="0"/>
              </a:rPr>
              <a:t>力晶積成電子製造股份有限公司</a:t>
            </a:r>
          </a:p>
          <a:p>
            <a:pPr lvl="0" algn="ctr" defTabSz="457200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altLang="zh-TW" sz="2800" b="1" dirty="0">
                <a:ea typeface="微軟正黑體" panose="020B0604030504040204" pitchFamily="34" charset="-120"/>
                <a:cs typeface="Arial" panose="020B0604020202020204" pitchFamily="34" charset="0"/>
              </a:rPr>
              <a:t>Oct. 2019</a:t>
            </a:r>
            <a:endParaRPr kumimoji="0" lang="zh-TW" altLang="en-US" sz="28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438F9BD9-0C01-48D1-BC7C-226507EE6F94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93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力晶過去五年研發投入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邏輯製程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38F9BD9-0C01-48D1-BC7C-226507EE6F94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06" name="圓角矩形 2"/>
          <p:cNvSpPr/>
          <p:nvPr/>
        </p:nvSpPr>
        <p:spPr>
          <a:xfrm>
            <a:off x="6553200" y="628073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PSMC </a:t>
            </a: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補研發實績、獲獎紀錄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照片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53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矩形 5"/>
          <p:cNvSpPr>
            <a:spLocks noChangeArrowheads="1"/>
          </p:cNvSpPr>
          <p:nvPr/>
        </p:nvSpPr>
        <p:spPr bwMode="auto">
          <a:xfrm>
            <a:off x="67265" y="542613"/>
            <a:ext cx="9076735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8908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實績 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先進車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90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09874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910" name="內容版面配置區 3"/>
          <p:cNvSpPr txBox="1"/>
          <p:nvPr/>
        </p:nvSpPr>
        <p:spPr>
          <a:xfrm>
            <a:off x="259923" y="932913"/>
            <a:ext cx="8691418" cy="578860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1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先進車系統股份有限公司</a:t>
            </a:r>
          </a:p>
          <a:p>
            <a:pPr lvl="1">
              <a:lnSpc>
                <a:spcPct val="150000"/>
              </a:lnSpc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創辦人：蘇慶龍 博士 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兩岸專家車聯網技術委員會委員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共同創辦人：許長豐 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台灣半導體產業協會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TSIA IC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設計委員會汽車工作小組召集人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成立時間：民國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107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endParaRPr lang="en-US" altLang="zh-TW" sz="16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登記資本額：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億元 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母公司 </a:t>
            </a:r>
            <a:r>
              <a:rPr lang="en-US" altLang="zh-TW" sz="1600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Co., Ltd 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資本額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 10M USD)</a:t>
            </a:r>
          </a:p>
          <a:p>
            <a:pPr lvl="1">
              <a:lnSpc>
                <a:spcPct val="150000"/>
              </a:lnSpc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員工人數：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 </a:t>
            </a:r>
            <a:endParaRPr lang="en-US" altLang="zh-TW" sz="16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產品與技術：由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到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Autonomous Driving 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系統、演算法、 </a:t>
            </a:r>
            <a:r>
              <a:rPr lang="en-US" altLang="zh-TW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等技術與產品領先廠商</a:t>
            </a:r>
            <a:endParaRPr lang="en-US" altLang="zh-TW" sz="16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重要獲獎：</a:t>
            </a:r>
            <a:endParaRPr lang="en-US" altLang="zh-TW" sz="16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年第二屆台灣車客松競賽冠軍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裕隆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華創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納智捷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年第一屆台灣車客松競賽冠軍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裕隆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華創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納智捷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年教育部第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13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屆數位訊號處理創思設計競賽瑞薩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en-US" altLang="zh-TW" sz="1400" kern="0" dirty="0" err="1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Renesas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數位訊號處理器應用組第一名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年教育部全國技專院校實務專題競賽資工通訊群第一名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年旺宏金矽獎評審團銅獎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新手獎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最佳指導教授獎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年教育部全國技專院校實務專題競賽電機群第一名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VLSI/CAD Symposium 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最佳論文獎（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3D AVM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）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年全國大學校院智慧電子系統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(IE)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設計競賽英特爾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(Intel)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特別獎 特優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2014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年德州儀器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(TI)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台灣</a:t>
            </a: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競賽創思應用實現組第一名</a:t>
            </a:r>
            <a:endParaRPr kumimoji="0" lang="en-US" altLang="zh-TW" sz="1400" kern="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 algn="just" fontAlgn="auto">
              <a:spcBef>
                <a:spcPct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zh-TW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  <a:r>
              <a:rPr kumimoji="0" lang="zh-TW" altLang="en-US" sz="1400" kern="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年國家發明獎</a:t>
            </a:r>
          </a:p>
          <a:p>
            <a:pPr lvl="1">
              <a:lnSpc>
                <a:spcPct val="150000"/>
              </a:lnSpc>
            </a:pPr>
            <a:endParaRPr lang="en-US" altLang="zh-TW" sz="18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0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06517"/>
            <a:ext cx="2133600" cy="339725"/>
          </a:xfrm>
        </p:spPr>
        <p:txBody>
          <a:bodyPr/>
          <a:lstStyle/>
          <a:p>
            <a:pPr>
              <a:defRPr/>
            </a:pPr>
            <a:fld id="{438F9BD9-0C01-48D1-BC7C-226507EE6F94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13</a:t>
            </a:fld>
            <a:endParaRPr lang="en-US" alt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EC007DEA-8CCE-4D12-A490-0328B3C3555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2750" y="863600"/>
          <a:ext cx="4329794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3" imgW="4914823" imgH="3466823" progId="AcroExch.Document.DC">
                  <p:embed/>
                </p:oleObj>
              </mc:Choice>
              <mc:Fallback>
                <p:oleObj name="Acrobat Document" r:id="rId3" imgW="4914823" imgH="3466823" progId="AcroExch.Document.DC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EC007DEA-8CCE-4D12-A490-0328B3C355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750" y="863600"/>
                        <a:ext cx="4329794" cy="305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2C898A3F-2B9C-4A05-9800-B63AE5023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838" y="3826566"/>
            <a:ext cx="2121572" cy="2771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A22163-96D0-423A-808F-9CA8271CC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306" y="3826566"/>
            <a:ext cx="3768122" cy="20405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039442A-07D1-4660-BE24-33B3EF3D9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934" y="1329096"/>
            <a:ext cx="3600866" cy="228896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E20B8CF-6A28-4B6A-B0E1-DCCCAF886E83}"/>
              </a:ext>
            </a:extLst>
          </p:cNvPr>
          <p:cNvSpPr txBox="1"/>
          <p:nvPr/>
        </p:nvSpPr>
        <p:spPr>
          <a:xfrm>
            <a:off x="1010704" y="3917950"/>
            <a:ext cx="738664" cy="2832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雲科大產學合作績優獎</a:t>
            </a:r>
            <a:endParaRPr lang="en-US" altLang="zh-TW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國家發明獎</a:t>
            </a:r>
            <a:endParaRPr lang="en-US" altLang="zh-TW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實績 </a:t>
            </a:r>
            <a:r>
              <a:rPr lang="en-US" altLang="zh-TW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先進車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80607" y="5951635"/>
            <a:ext cx="401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裕隆集團主辦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2018/2019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台灣車客松競賽，連續兩年冠軍，總獎金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90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萬</a:t>
            </a:r>
            <a:r>
              <a:rPr lang="zh-TW" altLang="en-US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元</a:t>
            </a:r>
            <a:endParaRPr lang="en-US" altLang="zh-TW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4"/>
          <p:cNvSpPr txBox="1">
            <a:spLocks/>
          </p:cNvSpPr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94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計畫主持人研發資歷說明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014845" y="1201272"/>
            <a:ext cx="7450282" cy="49248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計畫主持人：陳冠州</a:t>
            </a:r>
            <a: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zh-TW" altLang="en-US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產品技術副總經理</a:t>
            </a:r>
            <a: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zh-TW" altLang="en-US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記憶產品事業群</a:t>
            </a:r>
            <a: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sz="11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學經歷：</a:t>
            </a:r>
            <a:endParaRPr lang="en-US" altLang="zh-TW" sz="11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國立台灣大學電機工程系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國立台灣大學電機工程研究所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工研院電通所系統軟體經理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華邦電子記憶體事業群協理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力積電子總經理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力晶科技產品技術副總經理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力晶積成電子記憶產品事業群 </a:t>
            </a:r>
            <a:r>
              <a:rPr lang="en-US" altLang="zh-TW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專案副總經理</a:t>
            </a:r>
            <a:r>
              <a:rPr lang="en-US" altLang="zh-TW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1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成就：</a:t>
            </a:r>
            <a:endParaRPr lang="en-US" altLang="zh-TW" sz="11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工研院迷你電腦計畫共同主持人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研發</a:t>
            </a:r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RISC based 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平行處理系統架構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Unix 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作業系統移植與平行化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工研院中文資訊檢索系統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作業系統中文化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國家圖書館中文期刊檢索系統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全文檢索系統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華邦電子 </a:t>
            </a:r>
            <a:r>
              <a:rPr lang="en-US" altLang="zh-TW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3D </a:t>
            </a:r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繪圖晶片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2D 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繪圖晶片規格制定與市場行銷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3D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繪圖晶片規格制定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華邦電子特殊應用記憶體行銷企劃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參與成立產品線業務與客戶建立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0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力積電子總經理 </a:t>
            </a:r>
            <a:endParaRPr lang="en-US" altLang="zh-TW" sz="10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2008 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年上櫃成功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 殊規格</a:t>
            </a:r>
            <a:r>
              <a:rPr lang="en-US" altLang="zh-TW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產品，行銷全世界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技轉台灣日本同業</a:t>
            </a:r>
            <a:endParaRPr lang="en-US" altLang="zh-TW" sz="85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zh-TW" altLang="en-US" sz="85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應用涵蓋消費電子汽車領域 </a:t>
            </a:r>
          </a:p>
          <a:p>
            <a:pPr>
              <a:lnSpc>
                <a:spcPct val="150000"/>
              </a:lnSpc>
            </a:pPr>
            <a:endParaRPr lang="zh-TW" altLang="en-US" sz="11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TW" altLang="en-US" sz="11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02" y="1373393"/>
            <a:ext cx="1810063" cy="2193551"/>
          </a:xfrm>
          <a:prstGeom prst="rect">
            <a:avLst/>
          </a:prstGeom>
        </p:spPr>
      </p:pic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4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協同計畫主持人研發資歷說明</a:t>
            </a:r>
            <a:endParaRPr lang="zh-TW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30644" y="979271"/>
            <a:ext cx="8282711" cy="423270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協同計畫主持人：許長豐</a:t>
            </a:r>
          </a:p>
          <a:p>
            <a:pPr marL="0" indent="0">
              <a:buFontTx/>
              <a:buNone/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lang="en-US" altLang="zh-TW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Co., Ltd.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暨先進車系統股份有限公司 總經理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學經歷：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國立交通大學電子研究所碩士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欣相光電業務處協理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東琳精密營業中心副總經理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麥瑟半導體副總經理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立衛科技執行副總經理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鈺創科技董事長特助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相關計畫成果：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推動台灣半導體與系統廠商間垂直合作，擔任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TSIA IC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設計委員會汽車工作小組召集人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與台灣電電公會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(TEEMA)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共同推動成立台灣汽車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 Team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聯盟，台積電、聯發科、鈺創、瑞昱、凌陽、華創、台達電、建大、光寶、華碩、趨勢科技等公司均為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 Team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成員，獲政府高層全力支持，與台灣車廠、大陸車廠及美國福特汽車等公司積極合作中</a:t>
            </a:r>
            <a:endParaRPr lang="zh-TW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23101" y="6518275"/>
            <a:ext cx="2133600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6" t="7099" r="31700" b="32054"/>
          <a:stretch/>
        </p:blipFill>
        <p:spPr>
          <a:xfrm>
            <a:off x="7023101" y="1233238"/>
            <a:ext cx="1457038" cy="179646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553200" y="628073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AutoSys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補充研發資歷、成就</a:t>
            </a:r>
          </a:p>
        </p:txBody>
      </p:sp>
    </p:spTree>
    <p:extLst>
      <p:ext uri="{BB962C8B-B14F-4D97-AF65-F5344CB8AC3E}">
        <p14:creationId xmlns:p14="http://schemas.microsoft.com/office/powerpoint/2010/main" val="351243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8929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930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93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488112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6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 bwMode="auto">
          <a:xfrm>
            <a:off x="1236663" y="554038"/>
            <a:ext cx="74501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sp>
        <p:nvSpPr>
          <p:cNvPr id="4" name="標題 61"/>
          <p:cNvSpPr txBox="1">
            <a:spLocks/>
          </p:cNvSpPr>
          <p:nvPr/>
        </p:nvSpPr>
        <p:spPr>
          <a:xfrm>
            <a:off x="1163366" y="674067"/>
            <a:ext cx="7450282" cy="566488"/>
          </a:xfrm>
          <a:prstGeom prst="rect">
            <a:avLst/>
          </a:prstGeom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b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全球人工智慧晶片市場</a:t>
            </a:r>
            <a:r>
              <a:rPr kumimoji="1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2018-2025</a:t>
            </a:r>
            <a:endParaRPr kumimoji="1" lang="zh-TW" altLang="en-US" b="1" i="0" u="none" strike="noStrike" kern="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內容版面配置區 56"/>
          <p:cNvSpPr txBox="1">
            <a:spLocks/>
          </p:cNvSpPr>
          <p:nvPr/>
        </p:nvSpPr>
        <p:spPr>
          <a:xfrm>
            <a:off x="1160227" y="1409900"/>
            <a:ext cx="7596586" cy="49248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於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2025</a:t>
            </a: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年，具有人工智慧的各式晶片市場規模將超過 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US$70B</a:t>
            </a: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的規模</a:t>
            </a:r>
            <a:endParaRPr kumimoji="1" lang="en-US" altLang="zh-TW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人工智慧晶片市場的複合年均增長率將是其它半導體總和的五倍</a:t>
            </a:r>
            <a:endParaRPr kumimoji="1" lang="en-US" altLang="zh-TW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各式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晶片的發展以 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ASIC</a:t>
            </a: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 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 Accelerator </a:t>
            </a:r>
            <a:r>
              <a: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的發展最為看好</a:t>
            </a:r>
            <a:endParaRPr kumimoji="1" lang="en-US" altLang="zh-TW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本計畫即是以提供 </a:t>
            </a: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ASIC</a:t>
            </a:r>
            <a:r>
              <a:rPr kumimoji="1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 </a:t>
            </a: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Accelerator </a:t>
            </a:r>
            <a:r>
              <a:rPr kumimoji="1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開發用的技術平台</a:t>
            </a:r>
          </a:p>
        </p:txBody>
      </p:sp>
      <p:sp>
        <p:nvSpPr>
          <p:cNvPr id="6" name="內容版面配置區 5"/>
          <p:cNvSpPr txBox="1">
            <a:spLocks/>
          </p:cNvSpPr>
          <p:nvPr/>
        </p:nvSpPr>
        <p:spPr>
          <a:xfrm>
            <a:off x="1236663" y="1201738"/>
            <a:ext cx="7450137" cy="49244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TW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grpSp>
        <p:nvGrpSpPr>
          <p:cNvPr id="7" name="群組 9"/>
          <p:cNvGrpSpPr>
            <a:grpSpLocks/>
          </p:cNvGrpSpPr>
          <p:nvPr/>
        </p:nvGrpSpPr>
        <p:grpSpPr bwMode="auto">
          <a:xfrm>
            <a:off x="1549192" y="2905125"/>
            <a:ext cx="6842334" cy="3887575"/>
            <a:chOff x="1038802" y="1967112"/>
            <a:chExt cx="7873617" cy="4878167"/>
          </a:xfrm>
        </p:grpSpPr>
        <p:sp>
          <p:nvSpPr>
            <p:cNvPr id="8" name="文字方塊 7"/>
            <p:cNvSpPr txBox="1"/>
            <p:nvPr/>
          </p:nvSpPr>
          <p:spPr>
            <a:xfrm>
              <a:off x="7490096" y="6621494"/>
              <a:ext cx="1413067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(Source: </a:t>
              </a:r>
              <a:r>
                <a:rPr kumimoji="1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Tractica</a:t>
              </a:r>
              <a:r>
                <a:rPr kumimoji="1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直線接點 8"/>
            <p:cNvSpPr/>
            <p:nvPr/>
          </p:nvSpPr>
          <p:spPr>
            <a:xfrm>
              <a:off x="2318303" y="6299781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0" name="直線接點 9"/>
            <p:cNvSpPr/>
            <p:nvPr/>
          </p:nvSpPr>
          <p:spPr>
            <a:xfrm>
              <a:off x="2318303" y="5780142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1" name="直線接點 10"/>
            <p:cNvSpPr/>
            <p:nvPr/>
          </p:nvSpPr>
          <p:spPr>
            <a:xfrm>
              <a:off x="2318303" y="5246738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2" name="直線接點 11"/>
            <p:cNvSpPr/>
            <p:nvPr/>
          </p:nvSpPr>
          <p:spPr>
            <a:xfrm>
              <a:off x="2318303" y="4725377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3" name="直線接點 12"/>
            <p:cNvSpPr/>
            <p:nvPr/>
          </p:nvSpPr>
          <p:spPr>
            <a:xfrm>
              <a:off x="2318303" y="4202297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4" name="直線接點 13"/>
            <p:cNvSpPr/>
            <p:nvPr/>
          </p:nvSpPr>
          <p:spPr>
            <a:xfrm>
              <a:off x="2318303" y="3680938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5" name="直線接點 14"/>
            <p:cNvSpPr/>
            <p:nvPr/>
          </p:nvSpPr>
          <p:spPr>
            <a:xfrm>
              <a:off x="2318303" y="3149254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6" name="直線接點 15"/>
            <p:cNvSpPr/>
            <p:nvPr/>
          </p:nvSpPr>
          <p:spPr>
            <a:xfrm>
              <a:off x="2318303" y="2627895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7" name="直線接點 16"/>
            <p:cNvSpPr/>
            <p:nvPr/>
          </p:nvSpPr>
          <p:spPr>
            <a:xfrm>
              <a:off x="2318303" y="2106534"/>
              <a:ext cx="5667066" cy="0"/>
            </a:xfrm>
            <a:prstGeom prst="line">
              <a:avLst/>
            </a:prstGeom>
            <a:noFill/>
            <a:ln w="12600">
              <a:solidFill>
                <a:srgbClr val="BFBFBF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8" name="手繪多邊形 17"/>
            <p:cNvSpPr/>
            <p:nvPr/>
          </p:nvSpPr>
          <p:spPr>
            <a:xfrm>
              <a:off x="2318303" y="2106534"/>
              <a:ext cx="5667066" cy="41932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00" h="7238">
                  <a:moveTo>
                    <a:pt x="0" y="0"/>
                  </a:moveTo>
                  <a:lnTo>
                    <a:pt x="12600" y="0"/>
                  </a:lnTo>
                  <a:lnTo>
                    <a:pt x="12600" y="7238"/>
                  </a:lnTo>
                  <a:lnTo>
                    <a:pt x="0" y="7238"/>
                  </a:lnTo>
                  <a:close/>
                </a:path>
              </a:pathLst>
            </a:custGeom>
            <a:noFill/>
            <a:ln w="12600">
              <a:solidFill>
                <a:srgbClr val="D9D9D9"/>
              </a:solidFill>
              <a:prstDash val="solid"/>
              <a:round/>
            </a:ln>
          </p:spPr>
          <p:txBody>
            <a:bodyPr wrap="none" lIns="6120" tIns="6120" rIns="6120" bIns="6120" anchor="ctr" compatLnSpc="0"/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956373" y="6163798"/>
              <a:ext cx="209470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$-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23009" y="5638998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$10,000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523009" y="5115918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$20,000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523009" y="4591116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$30,000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23009" y="4064594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$40,000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523009" y="3541514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$50,000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523009" y="3016714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$60,000</a:t>
              </a: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523009" y="2491912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$70,000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523009" y="1967112"/>
              <a:ext cx="698743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 $80,000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499268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208843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916829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2020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623228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2021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332802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2022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40788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2023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748775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2024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456761" y="6408132"/>
              <a:ext cx="399318" cy="2237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2025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 rot="16200000">
              <a:off x="633996" y="3779027"/>
              <a:ext cx="1016068" cy="206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compatLnSpc="0">
              <a:spAutoFit/>
            </a:bodyPr>
            <a:lstStyle/>
            <a:p>
              <a:pPr marL="0" marR="0" lvl="0" indent="0" algn="l" defTabSz="914400" rtl="0" eaLnBrk="1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rPr>
                <a:t>($ Millions)</a:t>
              </a:r>
            </a:p>
          </p:txBody>
        </p:sp>
        <p:grpSp>
          <p:nvGrpSpPr>
            <p:cNvPr id="37" name="群組 39"/>
            <p:cNvGrpSpPr>
              <a:grpSpLocks/>
            </p:cNvGrpSpPr>
            <p:nvPr/>
          </p:nvGrpSpPr>
          <p:grpSpPr bwMode="auto">
            <a:xfrm>
              <a:off x="2533189" y="2424228"/>
              <a:ext cx="5238301" cy="3871088"/>
              <a:chOff x="2142000" y="1947240"/>
              <a:chExt cx="4318560" cy="2153879"/>
            </a:xfrm>
          </p:grpSpPr>
          <p:sp>
            <p:nvSpPr>
              <p:cNvPr id="52" name="手繪多邊形 51"/>
              <p:cNvSpPr/>
              <p:nvPr/>
            </p:nvSpPr>
            <p:spPr>
              <a:xfrm>
                <a:off x="2141518" y="3478435"/>
                <a:ext cx="4318695" cy="6222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1730">
                    <a:moveTo>
                      <a:pt x="0" y="1537"/>
                    </a:moveTo>
                    <a:lnTo>
                      <a:pt x="656" y="1537"/>
                    </a:lnTo>
                    <a:lnTo>
                      <a:pt x="656" y="1730"/>
                    </a:lnTo>
                    <a:lnTo>
                      <a:pt x="0" y="1730"/>
                    </a:lnTo>
                    <a:close/>
                    <a:moveTo>
                      <a:pt x="1625" y="1376"/>
                    </a:moveTo>
                    <a:lnTo>
                      <a:pt x="2277" y="1376"/>
                    </a:lnTo>
                    <a:lnTo>
                      <a:pt x="2277" y="1730"/>
                    </a:lnTo>
                    <a:lnTo>
                      <a:pt x="1625" y="1730"/>
                    </a:lnTo>
                    <a:close/>
                    <a:moveTo>
                      <a:pt x="3248" y="1041"/>
                    </a:moveTo>
                    <a:lnTo>
                      <a:pt x="3900" y="1041"/>
                    </a:lnTo>
                    <a:lnTo>
                      <a:pt x="3900" y="1730"/>
                    </a:lnTo>
                    <a:lnTo>
                      <a:pt x="3248" y="1730"/>
                    </a:lnTo>
                    <a:close/>
                    <a:moveTo>
                      <a:pt x="4870" y="724"/>
                    </a:moveTo>
                    <a:lnTo>
                      <a:pt x="5524" y="724"/>
                    </a:lnTo>
                    <a:lnTo>
                      <a:pt x="5524" y="1730"/>
                    </a:lnTo>
                    <a:lnTo>
                      <a:pt x="4870" y="1730"/>
                    </a:lnTo>
                    <a:close/>
                    <a:moveTo>
                      <a:pt x="6493" y="354"/>
                    </a:moveTo>
                    <a:lnTo>
                      <a:pt x="7128" y="354"/>
                    </a:lnTo>
                    <a:lnTo>
                      <a:pt x="7128" y="1730"/>
                    </a:lnTo>
                    <a:lnTo>
                      <a:pt x="6493" y="1730"/>
                    </a:lnTo>
                    <a:close/>
                    <a:moveTo>
                      <a:pt x="8098" y="53"/>
                    </a:moveTo>
                    <a:lnTo>
                      <a:pt x="8752" y="53"/>
                    </a:lnTo>
                    <a:lnTo>
                      <a:pt x="8752" y="1730"/>
                    </a:lnTo>
                    <a:lnTo>
                      <a:pt x="8098" y="1730"/>
                    </a:lnTo>
                    <a:close/>
                    <a:moveTo>
                      <a:pt x="9721" y="0"/>
                    </a:moveTo>
                    <a:lnTo>
                      <a:pt x="10373" y="0"/>
                    </a:lnTo>
                    <a:lnTo>
                      <a:pt x="10373" y="1730"/>
                    </a:lnTo>
                    <a:lnTo>
                      <a:pt x="9721" y="1730"/>
                    </a:lnTo>
                    <a:close/>
                    <a:moveTo>
                      <a:pt x="11345" y="142"/>
                    </a:moveTo>
                    <a:lnTo>
                      <a:pt x="11997" y="142"/>
                    </a:lnTo>
                    <a:lnTo>
                      <a:pt x="11997" y="1730"/>
                    </a:lnTo>
                    <a:lnTo>
                      <a:pt x="11345" y="17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>
              <a:xfrm>
                <a:off x="2141518" y="2608180"/>
                <a:ext cx="4318695" cy="142361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3957">
                    <a:moveTo>
                      <a:pt x="0" y="3938"/>
                    </a:moveTo>
                    <a:lnTo>
                      <a:pt x="656" y="3938"/>
                    </a:lnTo>
                    <a:lnTo>
                      <a:pt x="656" y="3957"/>
                    </a:lnTo>
                    <a:lnTo>
                      <a:pt x="0" y="3957"/>
                    </a:lnTo>
                    <a:close/>
                    <a:moveTo>
                      <a:pt x="1625" y="3762"/>
                    </a:moveTo>
                    <a:lnTo>
                      <a:pt x="2277" y="3762"/>
                    </a:lnTo>
                    <a:lnTo>
                      <a:pt x="2277" y="3796"/>
                    </a:lnTo>
                    <a:lnTo>
                      <a:pt x="1625" y="3796"/>
                    </a:lnTo>
                    <a:close/>
                    <a:moveTo>
                      <a:pt x="3248" y="3356"/>
                    </a:moveTo>
                    <a:lnTo>
                      <a:pt x="3900" y="3356"/>
                    </a:lnTo>
                    <a:lnTo>
                      <a:pt x="3900" y="3461"/>
                    </a:lnTo>
                    <a:lnTo>
                      <a:pt x="3248" y="3461"/>
                    </a:lnTo>
                    <a:close/>
                    <a:moveTo>
                      <a:pt x="4870" y="2843"/>
                    </a:moveTo>
                    <a:lnTo>
                      <a:pt x="5524" y="2843"/>
                    </a:lnTo>
                    <a:lnTo>
                      <a:pt x="5524" y="3144"/>
                    </a:lnTo>
                    <a:lnTo>
                      <a:pt x="4870" y="3144"/>
                    </a:lnTo>
                    <a:close/>
                    <a:moveTo>
                      <a:pt x="6493" y="1943"/>
                    </a:moveTo>
                    <a:lnTo>
                      <a:pt x="7128" y="1943"/>
                    </a:lnTo>
                    <a:lnTo>
                      <a:pt x="7128" y="2774"/>
                    </a:lnTo>
                    <a:lnTo>
                      <a:pt x="6493" y="2774"/>
                    </a:lnTo>
                    <a:close/>
                    <a:moveTo>
                      <a:pt x="8098" y="1077"/>
                    </a:moveTo>
                    <a:lnTo>
                      <a:pt x="8752" y="1077"/>
                    </a:lnTo>
                    <a:lnTo>
                      <a:pt x="8752" y="2472"/>
                    </a:lnTo>
                    <a:lnTo>
                      <a:pt x="8098" y="2472"/>
                    </a:lnTo>
                    <a:close/>
                    <a:moveTo>
                      <a:pt x="9721" y="459"/>
                    </a:moveTo>
                    <a:lnTo>
                      <a:pt x="10373" y="459"/>
                    </a:lnTo>
                    <a:lnTo>
                      <a:pt x="10373" y="2419"/>
                    </a:lnTo>
                    <a:lnTo>
                      <a:pt x="9721" y="2419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2561"/>
                    </a:lnTo>
                    <a:lnTo>
                      <a:pt x="11345" y="2561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54" name="手繪多邊形 53"/>
              <p:cNvSpPr/>
              <p:nvPr/>
            </p:nvSpPr>
            <p:spPr>
              <a:xfrm>
                <a:off x="2141518" y="2379367"/>
                <a:ext cx="4318695" cy="164573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4573">
                    <a:moveTo>
                      <a:pt x="0" y="4520"/>
                    </a:moveTo>
                    <a:lnTo>
                      <a:pt x="656" y="4520"/>
                    </a:lnTo>
                    <a:lnTo>
                      <a:pt x="656" y="4573"/>
                    </a:lnTo>
                    <a:lnTo>
                      <a:pt x="0" y="4573"/>
                    </a:lnTo>
                    <a:close/>
                    <a:moveTo>
                      <a:pt x="1625" y="4272"/>
                    </a:moveTo>
                    <a:lnTo>
                      <a:pt x="2277" y="4272"/>
                    </a:lnTo>
                    <a:lnTo>
                      <a:pt x="2277" y="4397"/>
                    </a:lnTo>
                    <a:lnTo>
                      <a:pt x="1625" y="4397"/>
                    </a:lnTo>
                    <a:close/>
                    <a:moveTo>
                      <a:pt x="3248" y="3815"/>
                    </a:moveTo>
                    <a:lnTo>
                      <a:pt x="3900" y="3815"/>
                    </a:lnTo>
                    <a:lnTo>
                      <a:pt x="3900" y="3991"/>
                    </a:lnTo>
                    <a:lnTo>
                      <a:pt x="3248" y="3991"/>
                    </a:lnTo>
                    <a:close/>
                    <a:moveTo>
                      <a:pt x="4870" y="3231"/>
                    </a:moveTo>
                    <a:lnTo>
                      <a:pt x="5524" y="3231"/>
                    </a:lnTo>
                    <a:lnTo>
                      <a:pt x="5524" y="3478"/>
                    </a:lnTo>
                    <a:lnTo>
                      <a:pt x="4870" y="3478"/>
                    </a:lnTo>
                    <a:close/>
                    <a:moveTo>
                      <a:pt x="6493" y="2261"/>
                    </a:moveTo>
                    <a:lnTo>
                      <a:pt x="7128" y="2261"/>
                    </a:lnTo>
                    <a:lnTo>
                      <a:pt x="7128" y="2579"/>
                    </a:lnTo>
                    <a:lnTo>
                      <a:pt x="6493" y="2579"/>
                    </a:lnTo>
                    <a:close/>
                    <a:moveTo>
                      <a:pt x="8098" y="1290"/>
                    </a:moveTo>
                    <a:lnTo>
                      <a:pt x="8752" y="1290"/>
                    </a:lnTo>
                    <a:lnTo>
                      <a:pt x="8752" y="1713"/>
                    </a:lnTo>
                    <a:lnTo>
                      <a:pt x="8098" y="1713"/>
                    </a:lnTo>
                    <a:close/>
                    <a:moveTo>
                      <a:pt x="9721" y="566"/>
                    </a:moveTo>
                    <a:lnTo>
                      <a:pt x="10373" y="566"/>
                    </a:lnTo>
                    <a:lnTo>
                      <a:pt x="10373" y="1095"/>
                    </a:lnTo>
                    <a:lnTo>
                      <a:pt x="9721" y="1095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619"/>
                    </a:lnTo>
                    <a:lnTo>
                      <a:pt x="11345" y="61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55" name="手繪多邊形 54"/>
              <p:cNvSpPr/>
              <p:nvPr/>
            </p:nvSpPr>
            <p:spPr>
              <a:xfrm>
                <a:off x="2141518" y="1947590"/>
                <a:ext cx="4318695" cy="20583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5720">
                    <a:moveTo>
                      <a:pt x="0" y="5650"/>
                    </a:moveTo>
                    <a:lnTo>
                      <a:pt x="656" y="5650"/>
                    </a:lnTo>
                    <a:lnTo>
                      <a:pt x="656" y="5720"/>
                    </a:lnTo>
                    <a:lnTo>
                      <a:pt x="0" y="5720"/>
                    </a:lnTo>
                    <a:close/>
                    <a:moveTo>
                      <a:pt x="1625" y="5261"/>
                    </a:moveTo>
                    <a:lnTo>
                      <a:pt x="2277" y="5261"/>
                    </a:lnTo>
                    <a:lnTo>
                      <a:pt x="2277" y="5472"/>
                    </a:lnTo>
                    <a:lnTo>
                      <a:pt x="1625" y="5472"/>
                    </a:lnTo>
                    <a:close/>
                    <a:moveTo>
                      <a:pt x="3248" y="4573"/>
                    </a:moveTo>
                    <a:lnTo>
                      <a:pt x="3900" y="4573"/>
                    </a:lnTo>
                    <a:lnTo>
                      <a:pt x="3900" y="5015"/>
                    </a:lnTo>
                    <a:lnTo>
                      <a:pt x="3248" y="5015"/>
                    </a:lnTo>
                    <a:close/>
                    <a:moveTo>
                      <a:pt x="4870" y="3796"/>
                    </a:moveTo>
                    <a:lnTo>
                      <a:pt x="5524" y="3796"/>
                    </a:lnTo>
                    <a:lnTo>
                      <a:pt x="5524" y="4431"/>
                    </a:lnTo>
                    <a:lnTo>
                      <a:pt x="4870" y="4431"/>
                    </a:lnTo>
                    <a:close/>
                    <a:moveTo>
                      <a:pt x="6493" y="2700"/>
                    </a:moveTo>
                    <a:lnTo>
                      <a:pt x="7128" y="2700"/>
                    </a:lnTo>
                    <a:lnTo>
                      <a:pt x="7128" y="3461"/>
                    </a:lnTo>
                    <a:lnTo>
                      <a:pt x="6493" y="3461"/>
                    </a:lnTo>
                    <a:close/>
                    <a:moveTo>
                      <a:pt x="8098" y="1659"/>
                    </a:moveTo>
                    <a:lnTo>
                      <a:pt x="8752" y="1659"/>
                    </a:lnTo>
                    <a:lnTo>
                      <a:pt x="8752" y="2489"/>
                    </a:lnTo>
                    <a:lnTo>
                      <a:pt x="8098" y="2489"/>
                    </a:lnTo>
                    <a:close/>
                    <a:moveTo>
                      <a:pt x="9721" y="707"/>
                    </a:moveTo>
                    <a:lnTo>
                      <a:pt x="10373" y="707"/>
                    </a:lnTo>
                    <a:lnTo>
                      <a:pt x="10373" y="1765"/>
                    </a:lnTo>
                    <a:lnTo>
                      <a:pt x="9721" y="1765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1200"/>
                    </a:lnTo>
                    <a:lnTo>
                      <a:pt x="11345" y="120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56" name="手繪多邊形 55"/>
              <p:cNvSpPr/>
              <p:nvPr/>
            </p:nvSpPr>
            <p:spPr>
              <a:xfrm>
                <a:off x="2141518" y="2601478"/>
                <a:ext cx="4318695" cy="14236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997" h="3955">
                    <a:moveTo>
                      <a:pt x="0" y="3938"/>
                    </a:moveTo>
                    <a:lnTo>
                      <a:pt x="656" y="3938"/>
                    </a:lnTo>
                    <a:lnTo>
                      <a:pt x="656" y="3955"/>
                    </a:lnTo>
                    <a:lnTo>
                      <a:pt x="0" y="3955"/>
                    </a:lnTo>
                    <a:close/>
                    <a:moveTo>
                      <a:pt x="1625" y="3760"/>
                    </a:moveTo>
                    <a:lnTo>
                      <a:pt x="2277" y="3760"/>
                    </a:lnTo>
                    <a:lnTo>
                      <a:pt x="2277" y="3779"/>
                    </a:lnTo>
                    <a:lnTo>
                      <a:pt x="1625" y="3779"/>
                    </a:lnTo>
                    <a:close/>
                    <a:moveTo>
                      <a:pt x="3248" y="3356"/>
                    </a:moveTo>
                    <a:lnTo>
                      <a:pt x="3900" y="3356"/>
                    </a:lnTo>
                    <a:lnTo>
                      <a:pt x="3900" y="3373"/>
                    </a:lnTo>
                    <a:lnTo>
                      <a:pt x="3248" y="3373"/>
                    </a:lnTo>
                    <a:close/>
                    <a:moveTo>
                      <a:pt x="4870" y="2843"/>
                    </a:moveTo>
                    <a:lnTo>
                      <a:pt x="5524" y="2843"/>
                    </a:lnTo>
                    <a:lnTo>
                      <a:pt x="5524" y="2860"/>
                    </a:lnTo>
                    <a:lnTo>
                      <a:pt x="4870" y="2860"/>
                    </a:lnTo>
                    <a:close/>
                    <a:moveTo>
                      <a:pt x="6493" y="1941"/>
                    </a:moveTo>
                    <a:lnTo>
                      <a:pt x="7128" y="1941"/>
                    </a:lnTo>
                    <a:lnTo>
                      <a:pt x="7128" y="1960"/>
                    </a:lnTo>
                    <a:lnTo>
                      <a:pt x="6493" y="1960"/>
                    </a:lnTo>
                    <a:close/>
                    <a:moveTo>
                      <a:pt x="8098" y="1077"/>
                    </a:moveTo>
                    <a:lnTo>
                      <a:pt x="8752" y="1077"/>
                    </a:lnTo>
                    <a:lnTo>
                      <a:pt x="8752" y="1094"/>
                    </a:lnTo>
                    <a:lnTo>
                      <a:pt x="8098" y="1094"/>
                    </a:lnTo>
                    <a:close/>
                    <a:moveTo>
                      <a:pt x="9721" y="459"/>
                    </a:moveTo>
                    <a:lnTo>
                      <a:pt x="10373" y="459"/>
                    </a:lnTo>
                    <a:lnTo>
                      <a:pt x="10373" y="476"/>
                    </a:lnTo>
                    <a:lnTo>
                      <a:pt x="9721" y="476"/>
                    </a:lnTo>
                    <a:close/>
                    <a:moveTo>
                      <a:pt x="11345" y="0"/>
                    </a:moveTo>
                    <a:lnTo>
                      <a:pt x="11997" y="0"/>
                    </a:lnTo>
                    <a:lnTo>
                      <a:pt x="11997" y="17"/>
                    </a:lnTo>
                    <a:lnTo>
                      <a:pt x="11345" y="1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群組 45"/>
            <p:cNvGrpSpPr>
              <a:grpSpLocks/>
            </p:cNvGrpSpPr>
            <p:nvPr/>
          </p:nvGrpSpPr>
          <p:grpSpPr bwMode="auto">
            <a:xfrm>
              <a:off x="2675472" y="2295807"/>
              <a:ext cx="1992204" cy="1708615"/>
              <a:chOff x="2123208" y="1654091"/>
              <a:chExt cx="1594356" cy="1061277"/>
            </a:xfrm>
          </p:grpSpPr>
          <p:sp>
            <p:nvSpPr>
              <p:cNvPr id="41" name="手繪多邊形 40"/>
              <p:cNvSpPr/>
              <p:nvPr/>
            </p:nvSpPr>
            <p:spPr>
              <a:xfrm>
                <a:off x="2123208" y="1654091"/>
                <a:ext cx="1594356" cy="106127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429" h="2949">
                    <a:moveTo>
                      <a:pt x="0" y="2949"/>
                    </a:moveTo>
                    <a:lnTo>
                      <a:pt x="4429" y="2949"/>
                    </a:lnTo>
                    <a:lnTo>
                      <a:pt x="44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42" name="手繪多邊形 41"/>
              <p:cNvSpPr/>
              <p:nvPr/>
            </p:nvSpPr>
            <p:spPr>
              <a:xfrm>
                <a:off x="2383640" y="1724629"/>
                <a:ext cx="63520" cy="6305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8">
                    <a:moveTo>
                      <a:pt x="0" y="178"/>
                    </a:moveTo>
                    <a:lnTo>
                      <a:pt x="177" y="178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43" name="手繪多邊形 42"/>
              <p:cNvSpPr/>
              <p:nvPr/>
            </p:nvSpPr>
            <p:spPr>
              <a:xfrm>
                <a:off x="2383640" y="1940518"/>
                <a:ext cx="63520" cy="6305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6">
                    <a:moveTo>
                      <a:pt x="0" y="176"/>
                    </a:moveTo>
                    <a:lnTo>
                      <a:pt x="177" y="176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2477650" y="1674366"/>
                <a:ext cx="303359" cy="1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compatLnSpc="0">
                <a:spAutoFit/>
              </a:bodyPr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軟正黑體" pitchFamily="2"/>
                    <a:cs typeface="Arial" panose="020B0604020202020204" pitchFamily="34" charset="0"/>
                  </a:rPr>
                  <a:t>CPU</a:t>
                </a:r>
              </a:p>
            </p:txBody>
          </p:sp>
          <p:sp>
            <p:nvSpPr>
              <p:cNvPr id="45" name="手繪多邊形 44"/>
              <p:cNvSpPr/>
              <p:nvPr/>
            </p:nvSpPr>
            <p:spPr>
              <a:xfrm>
                <a:off x="2383640" y="2149994"/>
                <a:ext cx="63520" cy="63057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6">
                    <a:moveTo>
                      <a:pt x="0" y="176"/>
                    </a:moveTo>
                    <a:lnTo>
                      <a:pt x="177" y="176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2477650" y="1887049"/>
                <a:ext cx="311364" cy="1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compatLnSpc="0">
                <a:spAutoFit/>
              </a:bodyPr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軟正黑體" pitchFamily="2"/>
                    <a:cs typeface="Arial" panose="020B0604020202020204" pitchFamily="34" charset="0"/>
                  </a:rPr>
                  <a:t>GPU</a:t>
                </a:r>
              </a:p>
            </p:txBody>
          </p:sp>
          <p:sp>
            <p:nvSpPr>
              <p:cNvPr id="47" name="手繪多邊形 46"/>
              <p:cNvSpPr/>
              <p:nvPr/>
            </p:nvSpPr>
            <p:spPr>
              <a:xfrm>
                <a:off x="2383640" y="2366953"/>
                <a:ext cx="63520" cy="6305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7">
                    <a:moveTo>
                      <a:pt x="0" y="177"/>
                    </a:moveTo>
                    <a:lnTo>
                      <a:pt x="177" y="177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2477650" y="2099732"/>
                <a:ext cx="399107" cy="1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compatLnSpc="0">
                <a:spAutoFit/>
              </a:bodyPr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軟正黑體" pitchFamily="2"/>
                    <a:cs typeface="Arial" panose="020B0604020202020204" pitchFamily="34" charset="0"/>
                  </a:rPr>
                  <a:t>FPGA</a:t>
                </a:r>
              </a:p>
            </p:txBody>
          </p:sp>
          <p:sp>
            <p:nvSpPr>
              <p:cNvPr id="49" name="手繪多邊形 48"/>
              <p:cNvSpPr/>
              <p:nvPr/>
            </p:nvSpPr>
            <p:spPr>
              <a:xfrm>
                <a:off x="2383640" y="2576429"/>
                <a:ext cx="63520" cy="6305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77" h="177">
                    <a:moveTo>
                      <a:pt x="0" y="177"/>
                    </a:moveTo>
                    <a:lnTo>
                      <a:pt x="177" y="177"/>
                    </a:lnTo>
                    <a:lnTo>
                      <a:pt x="1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compatLnSpc="0"/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微軟正黑體" pitchFamily="2"/>
                  <a:cs typeface="Arial" panose="020B0604020202020204" pitchFamily="34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2477650" y="2311346"/>
                <a:ext cx="343280" cy="1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compatLnSpc="0">
                <a:spAutoFit/>
              </a:bodyPr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軟正黑體" pitchFamily="2"/>
                    <a:cs typeface="Arial" panose="020B0604020202020204" pitchFamily="34" charset="0"/>
                  </a:rPr>
                  <a:t>ASIC</a:t>
                </a: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2477650" y="2524029"/>
                <a:ext cx="1112504" cy="1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compatLnSpc="0">
                <a:spAutoFit/>
              </a:bodyPr>
              <a:lstStyle/>
              <a:p>
                <a:pPr marL="0" marR="0" lvl="0" indent="0" algn="l" defTabSz="914400" rtl="0" eaLnBrk="1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軟正黑體" pitchFamily="2"/>
                    <a:cs typeface="Arial" panose="020B0604020202020204" pitchFamily="34" charset="0"/>
                  </a:rPr>
                  <a:t>SoC Accelerator</a:t>
                </a:r>
              </a:p>
            </p:txBody>
          </p:sp>
        </p:grpSp>
        <p:sp>
          <p:nvSpPr>
            <p:cNvPr id="39" name="向右箭號 2"/>
            <p:cNvSpPr/>
            <p:nvPr/>
          </p:nvSpPr>
          <p:spPr>
            <a:xfrm rot="21107871">
              <a:off x="3265989" y="4018187"/>
              <a:ext cx="5646430" cy="1619140"/>
            </a:xfrm>
            <a:custGeom>
              <a:avLst/>
              <a:gdLst>
                <a:gd name="connsiteX0" fmla="*/ 0 w 4558709"/>
                <a:gd name="connsiteY0" fmla="*/ 463425 h 1853698"/>
                <a:gd name="connsiteX1" fmla="*/ 3631860 w 4558709"/>
                <a:gd name="connsiteY1" fmla="*/ 463425 h 1853698"/>
                <a:gd name="connsiteX2" fmla="*/ 3631860 w 4558709"/>
                <a:gd name="connsiteY2" fmla="*/ 0 h 1853698"/>
                <a:gd name="connsiteX3" fmla="*/ 4558709 w 4558709"/>
                <a:gd name="connsiteY3" fmla="*/ 926849 h 1853698"/>
                <a:gd name="connsiteX4" fmla="*/ 3631860 w 4558709"/>
                <a:gd name="connsiteY4" fmla="*/ 1853698 h 1853698"/>
                <a:gd name="connsiteX5" fmla="*/ 3631860 w 4558709"/>
                <a:gd name="connsiteY5" fmla="*/ 1390274 h 1853698"/>
                <a:gd name="connsiteX6" fmla="*/ 0 w 4558709"/>
                <a:gd name="connsiteY6" fmla="*/ 1390274 h 1853698"/>
                <a:gd name="connsiteX7" fmla="*/ 0 w 4558709"/>
                <a:gd name="connsiteY7" fmla="*/ 463425 h 1853698"/>
                <a:gd name="connsiteX0" fmla="*/ 0 w 4558709"/>
                <a:gd name="connsiteY0" fmla="*/ 1390274 h 1853698"/>
                <a:gd name="connsiteX1" fmla="*/ 3631860 w 4558709"/>
                <a:gd name="connsiteY1" fmla="*/ 463425 h 1853698"/>
                <a:gd name="connsiteX2" fmla="*/ 3631860 w 4558709"/>
                <a:gd name="connsiteY2" fmla="*/ 0 h 1853698"/>
                <a:gd name="connsiteX3" fmla="*/ 4558709 w 4558709"/>
                <a:gd name="connsiteY3" fmla="*/ 926849 h 1853698"/>
                <a:gd name="connsiteX4" fmla="*/ 3631860 w 4558709"/>
                <a:gd name="connsiteY4" fmla="*/ 1853698 h 1853698"/>
                <a:gd name="connsiteX5" fmla="*/ 3631860 w 4558709"/>
                <a:gd name="connsiteY5" fmla="*/ 1390274 h 1853698"/>
                <a:gd name="connsiteX6" fmla="*/ 0 w 4558709"/>
                <a:gd name="connsiteY6" fmla="*/ 1390274 h 1853698"/>
                <a:gd name="connsiteX0" fmla="*/ 0 w 5107349"/>
                <a:gd name="connsiteY0" fmla="*/ 1997697 h 1997697"/>
                <a:gd name="connsiteX1" fmla="*/ 4180500 w 5107349"/>
                <a:gd name="connsiteY1" fmla="*/ 463425 h 1997697"/>
                <a:gd name="connsiteX2" fmla="*/ 4180500 w 5107349"/>
                <a:gd name="connsiteY2" fmla="*/ 0 h 1997697"/>
                <a:gd name="connsiteX3" fmla="*/ 5107349 w 5107349"/>
                <a:gd name="connsiteY3" fmla="*/ 926849 h 1997697"/>
                <a:gd name="connsiteX4" fmla="*/ 4180500 w 5107349"/>
                <a:gd name="connsiteY4" fmla="*/ 1853698 h 1997697"/>
                <a:gd name="connsiteX5" fmla="*/ 4180500 w 5107349"/>
                <a:gd name="connsiteY5" fmla="*/ 1390274 h 1997697"/>
                <a:gd name="connsiteX6" fmla="*/ 0 w 5107349"/>
                <a:gd name="connsiteY6" fmla="*/ 1997697 h 1997697"/>
                <a:gd name="connsiteX0" fmla="*/ 0 w 5107349"/>
                <a:gd name="connsiteY0" fmla="*/ 1997697 h 1997697"/>
                <a:gd name="connsiteX1" fmla="*/ 4180500 w 5107349"/>
                <a:gd name="connsiteY1" fmla="*/ 463425 h 1997697"/>
                <a:gd name="connsiteX2" fmla="*/ 4180500 w 5107349"/>
                <a:gd name="connsiteY2" fmla="*/ 0 h 1997697"/>
                <a:gd name="connsiteX3" fmla="*/ 5107349 w 5107349"/>
                <a:gd name="connsiteY3" fmla="*/ 926849 h 1997697"/>
                <a:gd name="connsiteX4" fmla="*/ 4180500 w 5107349"/>
                <a:gd name="connsiteY4" fmla="*/ 1853698 h 1997697"/>
                <a:gd name="connsiteX5" fmla="*/ 4180500 w 5107349"/>
                <a:gd name="connsiteY5" fmla="*/ 1390274 h 1997697"/>
                <a:gd name="connsiteX6" fmla="*/ 2630460 w 5107349"/>
                <a:gd name="connsiteY6" fmla="*/ 1491616 h 1997697"/>
                <a:gd name="connsiteX7" fmla="*/ 0 w 5107349"/>
                <a:gd name="connsiteY7" fmla="*/ 1997697 h 1997697"/>
                <a:gd name="connsiteX0" fmla="*/ 0 w 5107349"/>
                <a:gd name="connsiteY0" fmla="*/ 1997697 h 1997697"/>
                <a:gd name="connsiteX1" fmla="*/ 2376144 w 5107349"/>
                <a:gd name="connsiteY1" fmla="*/ 1034002 h 1997697"/>
                <a:gd name="connsiteX2" fmla="*/ 4180500 w 5107349"/>
                <a:gd name="connsiteY2" fmla="*/ 463425 h 1997697"/>
                <a:gd name="connsiteX3" fmla="*/ 4180500 w 5107349"/>
                <a:gd name="connsiteY3" fmla="*/ 0 h 1997697"/>
                <a:gd name="connsiteX4" fmla="*/ 5107349 w 5107349"/>
                <a:gd name="connsiteY4" fmla="*/ 926849 h 1997697"/>
                <a:gd name="connsiteX5" fmla="*/ 4180500 w 5107349"/>
                <a:gd name="connsiteY5" fmla="*/ 1853698 h 1997697"/>
                <a:gd name="connsiteX6" fmla="*/ 4180500 w 5107349"/>
                <a:gd name="connsiteY6" fmla="*/ 1390274 h 1997697"/>
                <a:gd name="connsiteX7" fmla="*/ 2630460 w 5107349"/>
                <a:gd name="connsiteY7" fmla="*/ 1491616 h 1997697"/>
                <a:gd name="connsiteX8" fmla="*/ 0 w 5107349"/>
                <a:gd name="connsiteY8" fmla="*/ 1997697 h 1997697"/>
                <a:gd name="connsiteX0" fmla="*/ 729 w 5108078"/>
                <a:gd name="connsiteY0" fmla="*/ 1997697 h 1997697"/>
                <a:gd name="connsiteX1" fmla="*/ 2376873 w 5108078"/>
                <a:gd name="connsiteY1" fmla="*/ 1034002 h 1997697"/>
                <a:gd name="connsiteX2" fmla="*/ 4181229 w 5108078"/>
                <a:gd name="connsiteY2" fmla="*/ 463425 h 1997697"/>
                <a:gd name="connsiteX3" fmla="*/ 4181229 w 5108078"/>
                <a:gd name="connsiteY3" fmla="*/ 0 h 1997697"/>
                <a:gd name="connsiteX4" fmla="*/ 5108078 w 5108078"/>
                <a:gd name="connsiteY4" fmla="*/ 926849 h 1997697"/>
                <a:gd name="connsiteX5" fmla="*/ 4181229 w 5108078"/>
                <a:gd name="connsiteY5" fmla="*/ 1853698 h 1997697"/>
                <a:gd name="connsiteX6" fmla="*/ 4181229 w 5108078"/>
                <a:gd name="connsiteY6" fmla="*/ 1390274 h 1997697"/>
                <a:gd name="connsiteX7" fmla="*/ 2631189 w 5108078"/>
                <a:gd name="connsiteY7" fmla="*/ 1491616 h 1997697"/>
                <a:gd name="connsiteX8" fmla="*/ 729 w 5108078"/>
                <a:gd name="connsiteY8" fmla="*/ 1997697 h 1997697"/>
                <a:gd name="connsiteX0" fmla="*/ 647 w 5107996"/>
                <a:gd name="connsiteY0" fmla="*/ 1997697 h 1997697"/>
                <a:gd name="connsiteX1" fmla="*/ 2376791 w 5107996"/>
                <a:gd name="connsiteY1" fmla="*/ 1034002 h 1997697"/>
                <a:gd name="connsiteX2" fmla="*/ 4181147 w 5107996"/>
                <a:gd name="connsiteY2" fmla="*/ 463425 h 1997697"/>
                <a:gd name="connsiteX3" fmla="*/ 4181147 w 5107996"/>
                <a:gd name="connsiteY3" fmla="*/ 0 h 1997697"/>
                <a:gd name="connsiteX4" fmla="*/ 5107996 w 5107996"/>
                <a:gd name="connsiteY4" fmla="*/ 926849 h 1997697"/>
                <a:gd name="connsiteX5" fmla="*/ 4181147 w 5107996"/>
                <a:gd name="connsiteY5" fmla="*/ 1853698 h 1997697"/>
                <a:gd name="connsiteX6" fmla="*/ 4181147 w 5107996"/>
                <a:gd name="connsiteY6" fmla="*/ 1390274 h 1997697"/>
                <a:gd name="connsiteX7" fmla="*/ 2631107 w 5107996"/>
                <a:gd name="connsiteY7" fmla="*/ 1491616 h 1997697"/>
                <a:gd name="connsiteX8" fmla="*/ 647 w 5107996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631113 w 5108002"/>
                <a:gd name="connsiteY7" fmla="*/ 1491616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653 w 5108002"/>
                <a:gd name="connsiteY0" fmla="*/ 1997697 h 1997697"/>
                <a:gd name="connsiteX1" fmla="*/ 2355096 w 5108002"/>
                <a:gd name="connsiteY1" fmla="*/ 976332 h 1997697"/>
                <a:gd name="connsiteX2" fmla="*/ 4181153 w 5108002"/>
                <a:gd name="connsiteY2" fmla="*/ 463425 h 1997697"/>
                <a:gd name="connsiteX3" fmla="*/ 4181153 w 5108002"/>
                <a:gd name="connsiteY3" fmla="*/ 0 h 1997697"/>
                <a:gd name="connsiteX4" fmla="*/ 5108002 w 5108002"/>
                <a:gd name="connsiteY4" fmla="*/ 926849 h 1997697"/>
                <a:gd name="connsiteX5" fmla="*/ 4181153 w 5108002"/>
                <a:gd name="connsiteY5" fmla="*/ 1853698 h 1997697"/>
                <a:gd name="connsiteX6" fmla="*/ 4181153 w 5108002"/>
                <a:gd name="connsiteY6" fmla="*/ 1390274 h 1997697"/>
                <a:gd name="connsiteX7" fmla="*/ 2497940 w 5108002"/>
                <a:gd name="connsiteY7" fmla="*/ 1458141 h 1997697"/>
                <a:gd name="connsiteX8" fmla="*/ 653 w 5108002"/>
                <a:gd name="connsiteY8" fmla="*/ 1997697 h 1997697"/>
                <a:gd name="connsiteX0" fmla="*/ 778 w 5108127"/>
                <a:gd name="connsiteY0" fmla="*/ 1997697 h 1997697"/>
                <a:gd name="connsiteX1" fmla="*/ 2355221 w 5108127"/>
                <a:gd name="connsiteY1" fmla="*/ 976332 h 1997697"/>
                <a:gd name="connsiteX2" fmla="*/ 4183733 w 5108127"/>
                <a:gd name="connsiteY2" fmla="*/ 250731 h 1997697"/>
                <a:gd name="connsiteX3" fmla="*/ 4181278 w 5108127"/>
                <a:gd name="connsiteY3" fmla="*/ 0 h 1997697"/>
                <a:gd name="connsiteX4" fmla="*/ 5108127 w 5108127"/>
                <a:gd name="connsiteY4" fmla="*/ 926849 h 1997697"/>
                <a:gd name="connsiteX5" fmla="*/ 4181278 w 5108127"/>
                <a:gd name="connsiteY5" fmla="*/ 1853698 h 1997697"/>
                <a:gd name="connsiteX6" fmla="*/ 4181278 w 5108127"/>
                <a:gd name="connsiteY6" fmla="*/ 1390274 h 1997697"/>
                <a:gd name="connsiteX7" fmla="*/ 2498065 w 5108127"/>
                <a:gd name="connsiteY7" fmla="*/ 1458141 h 1997697"/>
                <a:gd name="connsiteX8" fmla="*/ 778 w 5108127"/>
                <a:gd name="connsiteY8" fmla="*/ 1997697 h 1997697"/>
                <a:gd name="connsiteX0" fmla="*/ 778 w 5108127"/>
                <a:gd name="connsiteY0" fmla="*/ 1997697 h 1997697"/>
                <a:gd name="connsiteX1" fmla="*/ 2355221 w 5108127"/>
                <a:gd name="connsiteY1" fmla="*/ 976332 h 1997697"/>
                <a:gd name="connsiteX2" fmla="*/ 4183733 w 5108127"/>
                <a:gd name="connsiteY2" fmla="*/ 250731 h 1997697"/>
                <a:gd name="connsiteX3" fmla="*/ 4181278 w 5108127"/>
                <a:gd name="connsiteY3" fmla="*/ 0 h 1997697"/>
                <a:gd name="connsiteX4" fmla="*/ 5108127 w 5108127"/>
                <a:gd name="connsiteY4" fmla="*/ 926849 h 1997697"/>
                <a:gd name="connsiteX5" fmla="*/ 4181278 w 5108127"/>
                <a:gd name="connsiteY5" fmla="*/ 1853698 h 1997697"/>
                <a:gd name="connsiteX6" fmla="*/ 4188498 w 5108127"/>
                <a:gd name="connsiteY6" fmla="*/ 1640182 h 1997697"/>
                <a:gd name="connsiteX7" fmla="*/ 2498065 w 5108127"/>
                <a:gd name="connsiteY7" fmla="*/ 1458141 h 1997697"/>
                <a:gd name="connsiteX8" fmla="*/ 778 w 5108127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2497884 w 5107946"/>
                <a:gd name="connsiteY7" fmla="*/ 1458141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2497884 w 5107946"/>
                <a:gd name="connsiteY7" fmla="*/ 1458141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26105 w 5107946"/>
                <a:gd name="connsiteY7" fmla="*/ 150955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1773 w 5107946"/>
                <a:gd name="connsiteY7" fmla="*/ 1533428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88317 w 5107946"/>
                <a:gd name="connsiteY6" fmla="*/ 1640182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56933 w 5107946"/>
                <a:gd name="connsiteY6" fmla="*/ 1642038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  <a:gd name="connsiteX0" fmla="*/ 597 w 5107946"/>
                <a:gd name="connsiteY0" fmla="*/ 1997697 h 1997697"/>
                <a:gd name="connsiteX1" fmla="*/ 2882908 w 5107946"/>
                <a:gd name="connsiteY1" fmla="*/ 635739 h 1997697"/>
                <a:gd name="connsiteX2" fmla="*/ 4183552 w 5107946"/>
                <a:gd name="connsiteY2" fmla="*/ 250731 h 1997697"/>
                <a:gd name="connsiteX3" fmla="*/ 4181097 w 5107946"/>
                <a:gd name="connsiteY3" fmla="*/ 0 h 1997697"/>
                <a:gd name="connsiteX4" fmla="*/ 5107946 w 5107946"/>
                <a:gd name="connsiteY4" fmla="*/ 926849 h 1997697"/>
                <a:gd name="connsiteX5" fmla="*/ 4181097 w 5107946"/>
                <a:gd name="connsiteY5" fmla="*/ 1853698 h 1997697"/>
                <a:gd name="connsiteX6" fmla="*/ 4177851 w 5107946"/>
                <a:gd name="connsiteY6" fmla="*/ 1644935 h 1997697"/>
                <a:gd name="connsiteX7" fmla="*/ 3043252 w 5107946"/>
                <a:gd name="connsiteY7" fmla="*/ 1548690 h 1997697"/>
                <a:gd name="connsiteX8" fmla="*/ 597 w 5107946"/>
                <a:gd name="connsiteY8" fmla="*/ 1997697 h 199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7946" h="1997697">
                  <a:moveTo>
                    <a:pt x="597" y="1997697"/>
                  </a:moveTo>
                  <a:cubicBezTo>
                    <a:pt x="-41789" y="1921428"/>
                    <a:pt x="2185749" y="926900"/>
                    <a:pt x="2882908" y="635739"/>
                  </a:cubicBezTo>
                  <a:cubicBezTo>
                    <a:pt x="3580067" y="344578"/>
                    <a:pt x="4180043" y="329539"/>
                    <a:pt x="4183552" y="250731"/>
                  </a:cubicBezTo>
                  <a:cubicBezTo>
                    <a:pt x="4182734" y="167154"/>
                    <a:pt x="4181915" y="83577"/>
                    <a:pt x="4181097" y="0"/>
                  </a:cubicBezTo>
                  <a:lnTo>
                    <a:pt x="5107946" y="926849"/>
                  </a:lnTo>
                  <a:lnTo>
                    <a:pt x="4181097" y="1853698"/>
                  </a:lnTo>
                  <a:lnTo>
                    <a:pt x="4177851" y="1644935"/>
                  </a:lnTo>
                  <a:cubicBezTo>
                    <a:pt x="4183096" y="1602847"/>
                    <a:pt x="3732557" y="1420734"/>
                    <a:pt x="3043252" y="1548690"/>
                  </a:cubicBezTo>
                  <a:lnTo>
                    <a:pt x="597" y="1997697"/>
                  </a:ln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 w="28575">
              <a:noFill/>
            </a:ln>
          </p:spPr>
          <p:txBody>
            <a:bodyPr lIns="0" tIns="0" rIns="0" b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 rot="20592126">
              <a:off x="4683239" y="4744615"/>
              <a:ext cx="3762633" cy="514027"/>
            </a:xfrm>
            <a:prstGeom prst="rect">
              <a:avLst/>
            </a:prstGeom>
            <a:noFill/>
          </p:spPr>
          <p:txBody>
            <a:bodyPr wrap="none">
              <a:prstTxWarp prst="textCanUp">
                <a:avLst>
                  <a:gd name="adj" fmla="val 84666"/>
                </a:avLst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Domain </a:t>
              </a: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Specific </a:t>
              </a:r>
              <a:r>
                <a:rPr kumimoji="1" lang="en-US" altLang="zh-TW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Accelerator </a:t>
              </a:r>
              <a:r>
                <a:rPr kumimoji="1" lang="en-US" altLang="zh-TW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(DSA)</a:t>
              </a:r>
              <a:endParaRPr kumimoji="1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7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499383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473E0-C682-4252-A4B5-BFE737E16961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5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44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kumimoji="1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人工智慧應用複雜度呈現爆炸性成長</a:t>
            </a:r>
            <a:endParaRPr kumimoji="1" lang="zh-TW" altLang="en-US" b="1" i="0" u="none" strike="noStrike" kern="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Calibri"/>
              <a:ea typeface="新細明體"/>
            </a:endParaRPr>
          </a:p>
        </p:txBody>
      </p:sp>
      <p:sp>
        <p:nvSpPr>
          <p:cNvPr id="4" name="內容版面配置區 145"/>
          <p:cNvSpPr txBox="1">
            <a:spLocks/>
          </p:cNvSpPr>
          <p:nvPr/>
        </p:nvSpPr>
        <p:spPr>
          <a:xfrm>
            <a:off x="214166" y="1401556"/>
            <a:ext cx="8715667" cy="9981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由早期的 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AlexNet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到最近的 </a:t>
            </a:r>
            <a:r>
              <a:rPr kumimoji="1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AlphaGo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 Zero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DNN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所需計算量成長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30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萬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倍，使得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AI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業者必須開發出更具效能的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AI 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晶片</a:t>
            </a:r>
            <a:r>
              <a:rPr lang="zh-TW" altLang="en-US" sz="1800" dirty="0">
                <a:solidFill>
                  <a:srgbClr val="2B3D5D"/>
                </a:solidFill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，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以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3D5D"/>
                </a:solidFill>
                <a:effectLst/>
                <a:uLnTx/>
                <a:uFillTx/>
                <a:latin typeface="Arial" panose="020B0604020202020204" pitchFamily="34" charset="0"/>
                <a:ea typeface="微軟正黑體" pitchFamily="2"/>
                <a:cs typeface="Arial" panose="020B0604020202020204" pitchFamily="34" charset="0"/>
              </a:rPr>
              <a:t>滿足不斷增加的運算需求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2B3D5D"/>
              </a:solidFill>
              <a:effectLst/>
              <a:uLnTx/>
              <a:uFillTx/>
              <a:latin typeface="Arial" panose="020B0604020202020204" pitchFamily="34" charset="0"/>
              <a:ea typeface="微軟正黑體" pitchFamily="2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zh-TW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sp>
        <p:nvSpPr>
          <p:cNvPr id="5" name="向右箭號 2"/>
          <p:cNvSpPr/>
          <p:nvPr/>
        </p:nvSpPr>
        <p:spPr bwMode="auto">
          <a:xfrm rot="19240620" flipV="1">
            <a:off x="2384947" y="3077752"/>
            <a:ext cx="5944318" cy="1802789"/>
          </a:xfrm>
          <a:custGeom>
            <a:avLst/>
            <a:gdLst>
              <a:gd name="connsiteX0" fmla="*/ 0 w 4558709"/>
              <a:gd name="connsiteY0" fmla="*/ 463425 h 1853698"/>
              <a:gd name="connsiteX1" fmla="*/ 3631860 w 4558709"/>
              <a:gd name="connsiteY1" fmla="*/ 463425 h 1853698"/>
              <a:gd name="connsiteX2" fmla="*/ 3631860 w 4558709"/>
              <a:gd name="connsiteY2" fmla="*/ 0 h 1853698"/>
              <a:gd name="connsiteX3" fmla="*/ 4558709 w 4558709"/>
              <a:gd name="connsiteY3" fmla="*/ 926849 h 1853698"/>
              <a:gd name="connsiteX4" fmla="*/ 3631860 w 4558709"/>
              <a:gd name="connsiteY4" fmla="*/ 1853698 h 1853698"/>
              <a:gd name="connsiteX5" fmla="*/ 3631860 w 4558709"/>
              <a:gd name="connsiteY5" fmla="*/ 1390274 h 1853698"/>
              <a:gd name="connsiteX6" fmla="*/ 0 w 4558709"/>
              <a:gd name="connsiteY6" fmla="*/ 1390274 h 1853698"/>
              <a:gd name="connsiteX7" fmla="*/ 0 w 4558709"/>
              <a:gd name="connsiteY7" fmla="*/ 463425 h 1853698"/>
              <a:gd name="connsiteX0" fmla="*/ 0 w 4558709"/>
              <a:gd name="connsiteY0" fmla="*/ 1390274 h 1853698"/>
              <a:gd name="connsiteX1" fmla="*/ 3631860 w 4558709"/>
              <a:gd name="connsiteY1" fmla="*/ 463425 h 1853698"/>
              <a:gd name="connsiteX2" fmla="*/ 3631860 w 4558709"/>
              <a:gd name="connsiteY2" fmla="*/ 0 h 1853698"/>
              <a:gd name="connsiteX3" fmla="*/ 4558709 w 4558709"/>
              <a:gd name="connsiteY3" fmla="*/ 926849 h 1853698"/>
              <a:gd name="connsiteX4" fmla="*/ 3631860 w 4558709"/>
              <a:gd name="connsiteY4" fmla="*/ 1853698 h 1853698"/>
              <a:gd name="connsiteX5" fmla="*/ 3631860 w 4558709"/>
              <a:gd name="connsiteY5" fmla="*/ 1390274 h 1853698"/>
              <a:gd name="connsiteX6" fmla="*/ 0 w 4558709"/>
              <a:gd name="connsiteY6" fmla="*/ 1390274 h 1853698"/>
              <a:gd name="connsiteX0" fmla="*/ 0 w 5107349"/>
              <a:gd name="connsiteY0" fmla="*/ 1997697 h 1997697"/>
              <a:gd name="connsiteX1" fmla="*/ 4180500 w 5107349"/>
              <a:gd name="connsiteY1" fmla="*/ 463425 h 1997697"/>
              <a:gd name="connsiteX2" fmla="*/ 4180500 w 5107349"/>
              <a:gd name="connsiteY2" fmla="*/ 0 h 1997697"/>
              <a:gd name="connsiteX3" fmla="*/ 5107349 w 5107349"/>
              <a:gd name="connsiteY3" fmla="*/ 926849 h 1997697"/>
              <a:gd name="connsiteX4" fmla="*/ 4180500 w 5107349"/>
              <a:gd name="connsiteY4" fmla="*/ 1853698 h 1997697"/>
              <a:gd name="connsiteX5" fmla="*/ 4180500 w 5107349"/>
              <a:gd name="connsiteY5" fmla="*/ 1390274 h 1997697"/>
              <a:gd name="connsiteX6" fmla="*/ 0 w 5107349"/>
              <a:gd name="connsiteY6" fmla="*/ 1997697 h 1997697"/>
              <a:gd name="connsiteX0" fmla="*/ 0 w 5107349"/>
              <a:gd name="connsiteY0" fmla="*/ 1997697 h 1997697"/>
              <a:gd name="connsiteX1" fmla="*/ 4180500 w 5107349"/>
              <a:gd name="connsiteY1" fmla="*/ 463425 h 1997697"/>
              <a:gd name="connsiteX2" fmla="*/ 4180500 w 5107349"/>
              <a:gd name="connsiteY2" fmla="*/ 0 h 1997697"/>
              <a:gd name="connsiteX3" fmla="*/ 5107349 w 5107349"/>
              <a:gd name="connsiteY3" fmla="*/ 926849 h 1997697"/>
              <a:gd name="connsiteX4" fmla="*/ 4180500 w 5107349"/>
              <a:gd name="connsiteY4" fmla="*/ 1853698 h 1997697"/>
              <a:gd name="connsiteX5" fmla="*/ 4180500 w 5107349"/>
              <a:gd name="connsiteY5" fmla="*/ 1390274 h 1997697"/>
              <a:gd name="connsiteX6" fmla="*/ 2630460 w 5107349"/>
              <a:gd name="connsiteY6" fmla="*/ 1491616 h 1997697"/>
              <a:gd name="connsiteX7" fmla="*/ 0 w 5107349"/>
              <a:gd name="connsiteY7" fmla="*/ 1997697 h 1997697"/>
              <a:gd name="connsiteX0" fmla="*/ 0 w 5107349"/>
              <a:gd name="connsiteY0" fmla="*/ 1997697 h 1997697"/>
              <a:gd name="connsiteX1" fmla="*/ 2376144 w 5107349"/>
              <a:gd name="connsiteY1" fmla="*/ 1034002 h 1997697"/>
              <a:gd name="connsiteX2" fmla="*/ 4180500 w 5107349"/>
              <a:gd name="connsiteY2" fmla="*/ 463425 h 1997697"/>
              <a:gd name="connsiteX3" fmla="*/ 4180500 w 5107349"/>
              <a:gd name="connsiteY3" fmla="*/ 0 h 1997697"/>
              <a:gd name="connsiteX4" fmla="*/ 5107349 w 5107349"/>
              <a:gd name="connsiteY4" fmla="*/ 926849 h 1997697"/>
              <a:gd name="connsiteX5" fmla="*/ 4180500 w 5107349"/>
              <a:gd name="connsiteY5" fmla="*/ 1853698 h 1997697"/>
              <a:gd name="connsiteX6" fmla="*/ 4180500 w 5107349"/>
              <a:gd name="connsiteY6" fmla="*/ 1390274 h 1997697"/>
              <a:gd name="connsiteX7" fmla="*/ 2630460 w 5107349"/>
              <a:gd name="connsiteY7" fmla="*/ 1491616 h 1997697"/>
              <a:gd name="connsiteX8" fmla="*/ 0 w 5107349"/>
              <a:gd name="connsiteY8" fmla="*/ 1997697 h 1997697"/>
              <a:gd name="connsiteX0" fmla="*/ 729 w 5108078"/>
              <a:gd name="connsiteY0" fmla="*/ 1997697 h 1997697"/>
              <a:gd name="connsiteX1" fmla="*/ 2376873 w 5108078"/>
              <a:gd name="connsiteY1" fmla="*/ 1034002 h 1997697"/>
              <a:gd name="connsiteX2" fmla="*/ 4181229 w 5108078"/>
              <a:gd name="connsiteY2" fmla="*/ 463425 h 1997697"/>
              <a:gd name="connsiteX3" fmla="*/ 4181229 w 5108078"/>
              <a:gd name="connsiteY3" fmla="*/ 0 h 1997697"/>
              <a:gd name="connsiteX4" fmla="*/ 5108078 w 5108078"/>
              <a:gd name="connsiteY4" fmla="*/ 926849 h 1997697"/>
              <a:gd name="connsiteX5" fmla="*/ 4181229 w 5108078"/>
              <a:gd name="connsiteY5" fmla="*/ 1853698 h 1997697"/>
              <a:gd name="connsiteX6" fmla="*/ 4181229 w 5108078"/>
              <a:gd name="connsiteY6" fmla="*/ 1390274 h 1997697"/>
              <a:gd name="connsiteX7" fmla="*/ 2631189 w 5108078"/>
              <a:gd name="connsiteY7" fmla="*/ 1491616 h 1997697"/>
              <a:gd name="connsiteX8" fmla="*/ 729 w 5108078"/>
              <a:gd name="connsiteY8" fmla="*/ 1997697 h 1997697"/>
              <a:gd name="connsiteX0" fmla="*/ 647 w 5107996"/>
              <a:gd name="connsiteY0" fmla="*/ 1997697 h 1997697"/>
              <a:gd name="connsiteX1" fmla="*/ 2376791 w 5107996"/>
              <a:gd name="connsiteY1" fmla="*/ 1034002 h 1997697"/>
              <a:gd name="connsiteX2" fmla="*/ 4181147 w 5107996"/>
              <a:gd name="connsiteY2" fmla="*/ 463425 h 1997697"/>
              <a:gd name="connsiteX3" fmla="*/ 4181147 w 5107996"/>
              <a:gd name="connsiteY3" fmla="*/ 0 h 1997697"/>
              <a:gd name="connsiteX4" fmla="*/ 5107996 w 5107996"/>
              <a:gd name="connsiteY4" fmla="*/ 926849 h 1997697"/>
              <a:gd name="connsiteX5" fmla="*/ 4181147 w 5107996"/>
              <a:gd name="connsiteY5" fmla="*/ 1853698 h 1997697"/>
              <a:gd name="connsiteX6" fmla="*/ 4181147 w 5107996"/>
              <a:gd name="connsiteY6" fmla="*/ 1390274 h 1997697"/>
              <a:gd name="connsiteX7" fmla="*/ 2631107 w 5107996"/>
              <a:gd name="connsiteY7" fmla="*/ 1491616 h 1997697"/>
              <a:gd name="connsiteX8" fmla="*/ 647 w 5107996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631113 w 5108002"/>
              <a:gd name="connsiteY7" fmla="*/ 1491616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653 w 5108002"/>
              <a:gd name="connsiteY0" fmla="*/ 1997697 h 1997697"/>
              <a:gd name="connsiteX1" fmla="*/ 2355096 w 5108002"/>
              <a:gd name="connsiteY1" fmla="*/ 976332 h 1997697"/>
              <a:gd name="connsiteX2" fmla="*/ 4181153 w 5108002"/>
              <a:gd name="connsiteY2" fmla="*/ 463425 h 1997697"/>
              <a:gd name="connsiteX3" fmla="*/ 4181153 w 5108002"/>
              <a:gd name="connsiteY3" fmla="*/ 0 h 1997697"/>
              <a:gd name="connsiteX4" fmla="*/ 5108002 w 5108002"/>
              <a:gd name="connsiteY4" fmla="*/ 926849 h 1997697"/>
              <a:gd name="connsiteX5" fmla="*/ 4181153 w 5108002"/>
              <a:gd name="connsiteY5" fmla="*/ 1853698 h 1997697"/>
              <a:gd name="connsiteX6" fmla="*/ 4181153 w 5108002"/>
              <a:gd name="connsiteY6" fmla="*/ 1390274 h 1997697"/>
              <a:gd name="connsiteX7" fmla="*/ 2497940 w 5108002"/>
              <a:gd name="connsiteY7" fmla="*/ 1458141 h 1997697"/>
              <a:gd name="connsiteX8" fmla="*/ 653 w 5108002"/>
              <a:gd name="connsiteY8" fmla="*/ 1997697 h 1997697"/>
              <a:gd name="connsiteX0" fmla="*/ 778 w 5108127"/>
              <a:gd name="connsiteY0" fmla="*/ 1997697 h 1997697"/>
              <a:gd name="connsiteX1" fmla="*/ 2355221 w 5108127"/>
              <a:gd name="connsiteY1" fmla="*/ 976332 h 1997697"/>
              <a:gd name="connsiteX2" fmla="*/ 4183733 w 5108127"/>
              <a:gd name="connsiteY2" fmla="*/ 250731 h 1997697"/>
              <a:gd name="connsiteX3" fmla="*/ 4181278 w 5108127"/>
              <a:gd name="connsiteY3" fmla="*/ 0 h 1997697"/>
              <a:gd name="connsiteX4" fmla="*/ 5108127 w 5108127"/>
              <a:gd name="connsiteY4" fmla="*/ 926849 h 1997697"/>
              <a:gd name="connsiteX5" fmla="*/ 4181278 w 5108127"/>
              <a:gd name="connsiteY5" fmla="*/ 1853698 h 1997697"/>
              <a:gd name="connsiteX6" fmla="*/ 4181278 w 5108127"/>
              <a:gd name="connsiteY6" fmla="*/ 1390274 h 1997697"/>
              <a:gd name="connsiteX7" fmla="*/ 2498065 w 5108127"/>
              <a:gd name="connsiteY7" fmla="*/ 1458141 h 1997697"/>
              <a:gd name="connsiteX8" fmla="*/ 778 w 5108127"/>
              <a:gd name="connsiteY8" fmla="*/ 1997697 h 1997697"/>
              <a:gd name="connsiteX0" fmla="*/ 778 w 5108127"/>
              <a:gd name="connsiteY0" fmla="*/ 1997697 h 1997697"/>
              <a:gd name="connsiteX1" fmla="*/ 2355221 w 5108127"/>
              <a:gd name="connsiteY1" fmla="*/ 976332 h 1997697"/>
              <a:gd name="connsiteX2" fmla="*/ 4183733 w 5108127"/>
              <a:gd name="connsiteY2" fmla="*/ 250731 h 1997697"/>
              <a:gd name="connsiteX3" fmla="*/ 4181278 w 5108127"/>
              <a:gd name="connsiteY3" fmla="*/ 0 h 1997697"/>
              <a:gd name="connsiteX4" fmla="*/ 5108127 w 5108127"/>
              <a:gd name="connsiteY4" fmla="*/ 926849 h 1997697"/>
              <a:gd name="connsiteX5" fmla="*/ 4181278 w 5108127"/>
              <a:gd name="connsiteY5" fmla="*/ 1853698 h 1997697"/>
              <a:gd name="connsiteX6" fmla="*/ 4188498 w 5108127"/>
              <a:gd name="connsiteY6" fmla="*/ 1640182 h 1997697"/>
              <a:gd name="connsiteX7" fmla="*/ 2498065 w 5108127"/>
              <a:gd name="connsiteY7" fmla="*/ 1458141 h 1997697"/>
              <a:gd name="connsiteX8" fmla="*/ 778 w 5108127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2497884 w 5107946"/>
              <a:gd name="connsiteY7" fmla="*/ 1458141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2497884 w 5107946"/>
              <a:gd name="connsiteY7" fmla="*/ 1458141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26105 w 5107946"/>
              <a:gd name="connsiteY7" fmla="*/ 150955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1773 w 5107946"/>
              <a:gd name="connsiteY7" fmla="*/ 1533428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88317 w 5107946"/>
              <a:gd name="connsiteY6" fmla="*/ 1640182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56933 w 5107946"/>
              <a:gd name="connsiteY6" fmla="*/ 1642038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597 w 5107946"/>
              <a:gd name="connsiteY0" fmla="*/ 1997697 h 1997697"/>
              <a:gd name="connsiteX1" fmla="*/ 2882908 w 5107946"/>
              <a:gd name="connsiteY1" fmla="*/ 635739 h 1997697"/>
              <a:gd name="connsiteX2" fmla="*/ 4183552 w 5107946"/>
              <a:gd name="connsiteY2" fmla="*/ 250731 h 1997697"/>
              <a:gd name="connsiteX3" fmla="*/ 4181097 w 5107946"/>
              <a:gd name="connsiteY3" fmla="*/ 0 h 1997697"/>
              <a:gd name="connsiteX4" fmla="*/ 5107946 w 5107946"/>
              <a:gd name="connsiteY4" fmla="*/ 926849 h 1997697"/>
              <a:gd name="connsiteX5" fmla="*/ 4181097 w 5107946"/>
              <a:gd name="connsiteY5" fmla="*/ 1853698 h 1997697"/>
              <a:gd name="connsiteX6" fmla="*/ 4177851 w 5107946"/>
              <a:gd name="connsiteY6" fmla="*/ 1644935 h 1997697"/>
              <a:gd name="connsiteX7" fmla="*/ 3043252 w 5107946"/>
              <a:gd name="connsiteY7" fmla="*/ 1548690 h 1997697"/>
              <a:gd name="connsiteX8" fmla="*/ 597 w 510794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3043462 w 5108156"/>
              <a:gd name="connsiteY7" fmla="*/ 1548690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07 w 5108156"/>
              <a:gd name="connsiteY0" fmla="*/ 1997697 h 1997697"/>
              <a:gd name="connsiteX1" fmla="*/ 2292858 w 5108156"/>
              <a:gd name="connsiteY1" fmla="*/ 261777 h 1997697"/>
              <a:gd name="connsiteX2" fmla="*/ 4183762 w 5108156"/>
              <a:gd name="connsiteY2" fmla="*/ 250731 h 1997697"/>
              <a:gd name="connsiteX3" fmla="*/ 4181307 w 5108156"/>
              <a:gd name="connsiteY3" fmla="*/ 0 h 1997697"/>
              <a:gd name="connsiteX4" fmla="*/ 5108156 w 5108156"/>
              <a:gd name="connsiteY4" fmla="*/ 926849 h 1997697"/>
              <a:gd name="connsiteX5" fmla="*/ 4181307 w 5108156"/>
              <a:gd name="connsiteY5" fmla="*/ 1853698 h 1997697"/>
              <a:gd name="connsiteX6" fmla="*/ 4178061 w 5108156"/>
              <a:gd name="connsiteY6" fmla="*/ 1644935 h 1997697"/>
              <a:gd name="connsiteX7" fmla="*/ 2313765 w 5108156"/>
              <a:gd name="connsiteY7" fmla="*/ 1161912 h 1997697"/>
              <a:gd name="connsiteX8" fmla="*/ 807 w 5108156"/>
              <a:gd name="connsiteY8" fmla="*/ 1997697 h 1997697"/>
              <a:gd name="connsiteX0" fmla="*/ 842 w 5108191"/>
              <a:gd name="connsiteY0" fmla="*/ 1997697 h 1997697"/>
              <a:gd name="connsiteX1" fmla="*/ 2292893 w 5108191"/>
              <a:gd name="connsiteY1" fmla="*/ 261777 h 1997697"/>
              <a:gd name="connsiteX2" fmla="*/ 4183797 w 5108191"/>
              <a:gd name="connsiteY2" fmla="*/ 250731 h 1997697"/>
              <a:gd name="connsiteX3" fmla="*/ 4181342 w 5108191"/>
              <a:gd name="connsiteY3" fmla="*/ 0 h 1997697"/>
              <a:gd name="connsiteX4" fmla="*/ 5108191 w 5108191"/>
              <a:gd name="connsiteY4" fmla="*/ 926849 h 1997697"/>
              <a:gd name="connsiteX5" fmla="*/ 4181342 w 5108191"/>
              <a:gd name="connsiteY5" fmla="*/ 1853698 h 1997697"/>
              <a:gd name="connsiteX6" fmla="*/ 4178096 w 5108191"/>
              <a:gd name="connsiteY6" fmla="*/ 1644935 h 1997697"/>
              <a:gd name="connsiteX7" fmla="*/ 2313800 w 5108191"/>
              <a:gd name="connsiteY7" fmla="*/ 1161912 h 1997697"/>
              <a:gd name="connsiteX8" fmla="*/ 842 w 5108191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181342 w 4959587"/>
              <a:gd name="connsiteY5" fmla="*/ 1853698 h 1997697"/>
              <a:gd name="connsiteX6" fmla="*/ 4178096 w 4959587"/>
              <a:gd name="connsiteY6" fmla="*/ 1644935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005153 w 4959587"/>
              <a:gd name="connsiteY5" fmla="*/ 1797685 h 1997697"/>
              <a:gd name="connsiteX6" fmla="*/ 4178096 w 4959587"/>
              <a:gd name="connsiteY6" fmla="*/ 1644935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1997697 h 1997697"/>
              <a:gd name="connsiteX1" fmla="*/ 2292893 w 4959587"/>
              <a:gd name="connsiteY1" fmla="*/ 261777 h 1997697"/>
              <a:gd name="connsiteX2" fmla="*/ 4183797 w 4959587"/>
              <a:gd name="connsiteY2" fmla="*/ 250731 h 1997697"/>
              <a:gd name="connsiteX3" fmla="*/ 4181342 w 4959587"/>
              <a:gd name="connsiteY3" fmla="*/ 0 h 1997697"/>
              <a:gd name="connsiteX4" fmla="*/ 4959587 w 4959587"/>
              <a:gd name="connsiteY4" fmla="*/ 1155397 h 1997697"/>
              <a:gd name="connsiteX5" fmla="*/ 4005153 w 4959587"/>
              <a:gd name="connsiteY5" fmla="*/ 1797685 h 1997697"/>
              <a:gd name="connsiteX6" fmla="*/ 4037142 w 4959587"/>
              <a:gd name="connsiteY6" fmla="*/ 1533232 h 1997697"/>
              <a:gd name="connsiteX7" fmla="*/ 2313800 w 4959587"/>
              <a:gd name="connsiteY7" fmla="*/ 1161912 h 1997697"/>
              <a:gd name="connsiteX8" fmla="*/ 842 w 4959587"/>
              <a:gd name="connsiteY8" fmla="*/ 1997697 h 1997697"/>
              <a:gd name="connsiteX0" fmla="*/ 842 w 4959587"/>
              <a:gd name="connsiteY0" fmla="*/ 2019600 h 2019600"/>
              <a:gd name="connsiteX1" fmla="*/ 2292893 w 4959587"/>
              <a:gd name="connsiteY1" fmla="*/ 283680 h 2019600"/>
              <a:gd name="connsiteX2" fmla="*/ 4183797 w 4959587"/>
              <a:gd name="connsiteY2" fmla="*/ 272634 h 2019600"/>
              <a:gd name="connsiteX3" fmla="*/ 4241866 w 4959587"/>
              <a:gd name="connsiteY3" fmla="*/ 0 h 2019600"/>
              <a:gd name="connsiteX4" fmla="*/ 4959587 w 4959587"/>
              <a:gd name="connsiteY4" fmla="*/ 1177300 h 2019600"/>
              <a:gd name="connsiteX5" fmla="*/ 4005153 w 4959587"/>
              <a:gd name="connsiteY5" fmla="*/ 1819588 h 2019600"/>
              <a:gd name="connsiteX6" fmla="*/ 4037142 w 4959587"/>
              <a:gd name="connsiteY6" fmla="*/ 1555135 h 2019600"/>
              <a:gd name="connsiteX7" fmla="*/ 2313800 w 4959587"/>
              <a:gd name="connsiteY7" fmla="*/ 1183815 h 2019600"/>
              <a:gd name="connsiteX8" fmla="*/ 842 w 4959587"/>
              <a:gd name="connsiteY8" fmla="*/ 2019600 h 2019600"/>
              <a:gd name="connsiteX0" fmla="*/ 810 w 4959555"/>
              <a:gd name="connsiteY0" fmla="*/ 2019600 h 2019600"/>
              <a:gd name="connsiteX1" fmla="*/ 2292861 w 4959555"/>
              <a:gd name="connsiteY1" fmla="*/ 283680 h 2019600"/>
              <a:gd name="connsiteX2" fmla="*/ 4212618 w 4959555"/>
              <a:gd name="connsiteY2" fmla="*/ 266713 h 2019600"/>
              <a:gd name="connsiteX3" fmla="*/ 4241834 w 4959555"/>
              <a:gd name="connsiteY3" fmla="*/ 0 h 2019600"/>
              <a:gd name="connsiteX4" fmla="*/ 4959555 w 4959555"/>
              <a:gd name="connsiteY4" fmla="*/ 1177300 h 2019600"/>
              <a:gd name="connsiteX5" fmla="*/ 4005121 w 4959555"/>
              <a:gd name="connsiteY5" fmla="*/ 1819588 h 2019600"/>
              <a:gd name="connsiteX6" fmla="*/ 4037110 w 4959555"/>
              <a:gd name="connsiteY6" fmla="*/ 1555135 h 2019600"/>
              <a:gd name="connsiteX7" fmla="*/ 2313768 w 4959555"/>
              <a:gd name="connsiteY7" fmla="*/ 1183815 h 2019600"/>
              <a:gd name="connsiteX8" fmla="*/ 810 w 4959555"/>
              <a:gd name="connsiteY8" fmla="*/ 2019600 h 2019600"/>
              <a:gd name="connsiteX0" fmla="*/ 810 w 4959555"/>
              <a:gd name="connsiteY0" fmla="*/ 2019600 h 2019600"/>
              <a:gd name="connsiteX1" fmla="*/ 2292861 w 4959555"/>
              <a:gd name="connsiteY1" fmla="*/ 283680 h 2019600"/>
              <a:gd name="connsiteX2" fmla="*/ 4212618 w 4959555"/>
              <a:gd name="connsiteY2" fmla="*/ 266713 h 2019600"/>
              <a:gd name="connsiteX3" fmla="*/ 4241834 w 4959555"/>
              <a:gd name="connsiteY3" fmla="*/ 0 h 2019600"/>
              <a:gd name="connsiteX4" fmla="*/ 4959555 w 4959555"/>
              <a:gd name="connsiteY4" fmla="*/ 1177300 h 2019600"/>
              <a:gd name="connsiteX5" fmla="*/ 4005121 w 4959555"/>
              <a:gd name="connsiteY5" fmla="*/ 1819588 h 2019600"/>
              <a:gd name="connsiteX6" fmla="*/ 4037110 w 4959555"/>
              <a:gd name="connsiteY6" fmla="*/ 1555135 h 2019600"/>
              <a:gd name="connsiteX7" fmla="*/ 2313768 w 4959555"/>
              <a:gd name="connsiteY7" fmla="*/ 1183815 h 2019600"/>
              <a:gd name="connsiteX8" fmla="*/ 810 w 4959555"/>
              <a:gd name="connsiteY8" fmla="*/ 2019600 h 2019600"/>
              <a:gd name="connsiteX0" fmla="*/ 809 w 4959554"/>
              <a:gd name="connsiteY0" fmla="*/ 2019600 h 2019600"/>
              <a:gd name="connsiteX1" fmla="*/ 2292860 w 4959554"/>
              <a:gd name="connsiteY1" fmla="*/ 283680 h 2019600"/>
              <a:gd name="connsiteX2" fmla="*/ 4201553 w 4959554"/>
              <a:gd name="connsiteY2" fmla="*/ 268457 h 2019600"/>
              <a:gd name="connsiteX3" fmla="*/ 4241833 w 4959554"/>
              <a:gd name="connsiteY3" fmla="*/ 0 h 2019600"/>
              <a:gd name="connsiteX4" fmla="*/ 4959554 w 4959554"/>
              <a:gd name="connsiteY4" fmla="*/ 1177300 h 2019600"/>
              <a:gd name="connsiteX5" fmla="*/ 4005120 w 4959554"/>
              <a:gd name="connsiteY5" fmla="*/ 1819588 h 2019600"/>
              <a:gd name="connsiteX6" fmla="*/ 4037109 w 4959554"/>
              <a:gd name="connsiteY6" fmla="*/ 1555135 h 2019600"/>
              <a:gd name="connsiteX7" fmla="*/ 2313767 w 4959554"/>
              <a:gd name="connsiteY7" fmla="*/ 1183815 h 2019600"/>
              <a:gd name="connsiteX8" fmla="*/ 809 w 4959554"/>
              <a:gd name="connsiteY8" fmla="*/ 2019600 h 2019600"/>
              <a:gd name="connsiteX0" fmla="*/ 809 w 4959554"/>
              <a:gd name="connsiteY0" fmla="*/ 2019600 h 2019600"/>
              <a:gd name="connsiteX1" fmla="*/ 2292860 w 4959554"/>
              <a:gd name="connsiteY1" fmla="*/ 283680 h 2019600"/>
              <a:gd name="connsiteX2" fmla="*/ 4208823 w 4959554"/>
              <a:gd name="connsiteY2" fmla="*/ 274866 h 2019600"/>
              <a:gd name="connsiteX3" fmla="*/ 4241833 w 4959554"/>
              <a:gd name="connsiteY3" fmla="*/ 0 h 2019600"/>
              <a:gd name="connsiteX4" fmla="*/ 4959554 w 4959554"/>
              <a:gd name="connsiteY4" fmla="*/ 1177300 h 2019600"/>
              <a:gd name="connsiteX5" fmla="*/ 4005120 w 4959554"/>
              <a:gd name="connsiteY5" fmla="*/ 1819588 h 2019600"/>
              <a:gd name="connsiteX6" fmla="*/ 4037109 w 4959554"/>
              <a:gd name="connsiteY6" fmla="*/ 1555135 h 2019600"/>
              <a:gd name="connsiteX7" fmla="*/ 2313767 w 4959554"/>
              <a:gd name="connsiteY7" fmla="*/ 1183815 h 2019600"/>
              <a:gd name="connsiteX8" fmla="*/ 809 w 4959554"/>
              <a:gd name="connsiteY8" fmla="*/ 2019600 h 2019600"/>
              <a:gd name="connsiteX0" fmla="*/ 809 w 4885239"/>
              <a:gd name="connsiteY0" fmla="*/ 2019600 h 2019600"/>
              <a:gd name="connsiteX1" fmla="*/ 2292860 w 4885239"/>
              <a:gd name="connsiteY1" fmla="*/ 283680 h 2019600"/>
              <a:gd name="connsiteX2" fmla="*/ 4208823 w 4885239"/>
              <a:gd name="connsiteY2" fmla="*/ 274866 h 2019600"/>
              <a:gd name="connsiteX3" fmla="*/ 4241833 w 4885239"/>
              <a:gd name="connsiteY3" fmla="*/ 0 h 2019600"/>
              <a:gd name="connsiteX4" fmla="*/ 4885239 w 4885239"/>
              <a:gd name="connsiteY4" fmla="*/ 1156736 h 2019600"/>
              <a:gd name="connsiteX5" fmla="*/ 4005120 w 4885239"/>
              <a:gd name="connsiteY5" fmla="*/ 1819588 h 2019600"/>
              <a:gd name="connsiteX6" fmla="*/ 4037109 w 4885239"/>
              <a:gd name="connsiteY6" fmla="*/ 1555135 h 2019600"/>
              <a:gd name="connsiteX7" fmla="*/ 2313767 w 4885239"/>
              <a:gd name="connsiteY7" fmla="*/ 1183815 h 2019600"/>
              <a:gd name="connsiteX8" fmla="*/ 809 w 4885239"/>
              <a:gd name="connsiteY8" fmla="*/ 2019600 h 2019600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13763 w 4885235"/>
              <a:gd name="connsiteY7" fmla="*/ 151065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114037 w 4885235"/>
              <a:gd name="connsiteY7" fmla="*/ 1170721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46247 w 4885235"/>
              <a:gd name="connsiteY7" fmla="*/ 1184280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50387 w 4885235"/>
              <a:gd name="connsiteY7" fmla="*/ 1117695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450387 w 4885235"/>
              <a:gd name="connsiteY7" fmla="*/ 1117695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5 w 4885235"/>
              <a:gd name="connsiteY0" fmla="*/ 2346436 h 2346436"/>
              <a:gd name="connsiteX1" fmla="*/ 2302720 w 4885235"/>
              <a:gd name="connsiteY1" fmla="*/ 57331 h 2346436"/>
              <a:gd name="connsiteX2" fmla="*/ 4208819 w 4885235"/>
              <a:gd name="connsiteY2" fmla="*/ 601702 h 2346436"/>
              <a:gd name="connsiteX3" fmla="*/ 4241829 w 4885235"/>
              <a:gd name="connsiteY3" fmla="*/ 326836 h 2346436"/>
              <a:gd name="connsiteX4" fmla="*/ 4885235 w 4885235"/>
              <a:gd name="connsiteY4" fmla="*/ 1483572 h 2346436"/>
              <a:gd name="connsiteX5" fmla="*/ 4005116 w 4885235"/>
              <a:gd name="connsiteY5" fmla="*/ 2146424 h 2346436"/>
              <a:gd name="connsiteX6" fmla="*/ 4037105 w 4885235"/>
              <a:gd name="connsiteY6" fmla="*/ 1881971 h 2346436"/>
              <a:gd name="connsiteX7" fmla="*/ 2334467 w 4885235"/>
              <a:gd name="connsiteY7" fmla="*/ 1177727 h 2346436"/>
              <a:gd name="connsiteX8" fmla="*/ 805 w 4885235"/>
              <a:gd name="connsiteY8" fmla="*/ 2346436 h 2346436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334471 w 4885239"/>
              <a:gd name="connsiteY7" fmla="*/ 1126314 h 2295023"/>
              <a:gd name="connsiteX8" fmla="*/ 809 w 4885239"/>
              <a:gd name="connsiteY8" fmla="*/ 2295023 h 2295023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330979 w 4885239"/>
              <a:gd name="connsiteY7" fmla="*/ 1069725 h 2295023"/>
              <a:gd name="connsiteX8" fmla="*/ 809 w 4885239"/>
              <a:gd name="connsiteY8" fmla="*/ 2295023 h 2295023"/>
              <a:gd name="connsiteX0" fmla="*/ 809 w 4885239"/>
              <a:gd name="connsiteY0" fmla="*/ 2295023 h 2295023"/>
              <a:gd name="connsiteX1" fmla="*/ 2292330 w 4885239"/>
              <a:gd name="connsiteY1" fmla="*/ 60302 h 2295023"/>
              <a:gd name="connsiteX2" fmla="*/ 4208823 w 4885239"/>
              <a:gd name="connsiteY2" fmla="*/ 550289 h 2295023"/>
              <a:gd name="connsiteX3" fmla="*/ 4241833 w 4885239"/>
              <a:gd name="connsiteY3" fmla="*/ 275423 h 2295023"/>
              <a:gd name="connsiteX4" fmla="*/ 4885239 w 4885239"/>
              <a:gd name="connsiteY4" fmla="*/ 1432159 h 2295023"/>
              <a:gd name="connsiteX5" fmla="*/ 4005120 w 4885239"/>
              <a:gd name="connsiteY5" fmla="*/ 2095011 h 2295023"/>
              <a:gd name="connsiteX6" fmla="*/ 4037109 w 4885239"/>
              <a:gd name="connsiteY6" fmla="*/ 1830558 h 2295023"/>
              <a:gd name="connsiteX7" fmla="*/ 2459770 w 4885239"/>
              <a:gd name="connsiteY7" fmla="*/ 1084585 h 2295023"/>
              <a:gd name="connsiteX8" fmla="*/ 809 w 4885239"/>
              <a:gd name="connsiteY8" fmla="*/ 2295023 h 2295023"/>
              <a:gd name="connsiteX0" fmla="*/ 744 w 4885174"/>
              <a:gd name="connsiteY0" fmla="*/ 2362878 h 2362878"/>
              <a:gd name="connsiteX1" fmla="*/ 2440464 w 4885174"/>
              <a:gd name="connsiteY1" fmla="*/ 56444 h 2362878"/>
              <a:gd name="connsiteX2" fmla="*/ 4208758 w 4885174"/>
              <a:gd name="connsiteY2" fmla="*/ 618144 h 2362878"/>
              <a:gd name="connsiteX3" fmla="*/ 4241768 w 4885174"/>
              <a:gd name="connsiteY3" fmla="*/ 343278 h 2362878"/>
              <a:gd name="connsiteX4" fmla="*/ 4885174 w 4885174"/>
              <a:gd name="connsiteY4" fmla="*/ 1500014 h 2362878"/>
              <a:gd name="connsiteX5" fmla="*/ 4005055 w 4885174"/>
              <a:gd name="connsiteY5" fmla="*/ 2162866 h 2362878"/>
              <a:gd name="connsiteX6" fmla="*/ 4037044 w 4885174"/>
              <a:gd name="connsiteY6" fmla="*/ 1898413 h 2362878"/>
              <a:gd name="connsiteX7" fmla="*/ 2459705 w 4885174"/>
              <a:gd name="connsiteY7" fmla="*/ 1152440 h 2362878"/>
              <a:gd name="connsiteX8" fmla="*/ 744 w 4885174"/>
              <a:gd name="connsiteY8" fmla="*/ 2362878 h 2362878"/>
              <a:gd name="connsiteX0" fmla="*/ 704 w 4885134"/>
              <a:gd name="connsiteY0" fmla="*/ 2347179 h 2347179"/>
              <a:gd name="connsiteX1" fmla="*/ 2544569 w 4885134"/>
              <a:gd name="connsiteY1" fmla="*/ 57292 h 2347179"/>
              <a:gd name="connsiteX2" fmla="*/ 4208718 w 4885134"/>
              <a:gd name="connsiteY2" fmla="*/ 602445 h 2347179"/>
              <a:gd name="connsiteX3" fmla="*/ 4241728 w 4885134"/>
              <a:gd name="connsiteY3" fmla="*/ 327579 h 2347179"/>
              <a:gd name="connsiteX4" fmla="*/ 4885134 w 4885134"/>
              <a:gd name="connsiteY4" fmla="*/ 1484315 h 2347179"/>
              <a:gd name="connsiteX5" fmla="*/ 4005015 w 4885134"/>
              <a:gd name="connsiteY5" fmla="*/ 2147167 h 2347179"/>
              <a:gd name="connsiteX6" fmla="*/ 4037004 w 4885134"/>
              <a:gd name="connsiteY6" fmla="*/ 1882714 h 2347179"/>
              <a:gd name="connsiteX7" fmla="*/ 2459665 w 4885134"/>
              <a:gd name="connsiteY7" fmla="*/ 1136741 h 2347179"/>
              <a:gd name="connsiteX8" fmla="*/ 704 w 4885134"/>
              <a:gd name="connsiteY8" fmla="*/ 2347179 h 2347179"/>
              <a:gd name="connsiteX0" fmla="*/ 712 w 4885142"/>
              <a:gd name="connsiteY0" fmla="*/ 2319105 h 2319105"/>
              <a:gd name="connsiteX1" fmla="*/ 2544577 w 4885142"/>
              <a:gd name="connsiteY1" fmla="*/ 29218 h 2319105"/>
              <a:gd name="connsiteX2" fmla="*/ 4208726 w 4885142"/>
              <a:gd name="connsiteY2" fmla="*/ 574371 h 2319105"/>
              <a:gd name="connsiteX3" fmla="*/ 4241736 w 4885142"/>
              <a:gd name="connsiteY3" fmla="*/ 299505 h 2319105"/>
              <a:gd name="connsiteX4" fmla="*/ 4885142 w 4885142"/>
              <a:gd name="connsiteY4" fmla="*/ 1456241 h 2319105"/>
              <a:gd name="connsiteX5" fmla="*/ 4005023 w 4885142"/>
              <a:gd name="connsiteY5" fmla="*/ 2119093 h 2319105"/>
              <a:gd name="connsiteX6" fmla="*/ 4037012 w 4885142"/>
              <a:gd name="connsiteY6" fmla="*/ 1854640 h 2319105"/>
              <a:gd name="connsiteX7" fmla="*/ 2459673 w 4885142"/>
              <a:gd name="connsiteY7" fmla="*/ 1108667 h 2319105"/>
              <a:gd name="connsiteX8" fmla="*/ 712 w 4885142"/>
              <a:gd name="connsiteY8" fmla="*/ 2319105 h 2319105"/>
              <a:gd name="connsiteX0" fmla="*/ 703 w 4885133"/>
              <a:gd name="connsiteY0" fmla="*/ 2304086 h 2304086"/>
              <a:gd name="connsiteX1" fmla="*/ 2571649 w 4885133"/>
              <a:gd name="connsiteY1" fmla="*/ 29709 h 2304086"/>
              <a:gd name="connsiteX2" fmla="*/ 4208717 w 4885133"/>
              <a:gd name="connsiteY2" fmla="*/ 559352 h 2304086"/>
              <a:gd name="connsiteX3" fmla="*/ 4241727 w 4885133"/>
              <a:gd name="connsiteY3" fmla="*/ 284486 h 2304086"/>
              <a:gd name="connsiteX4" fmla="*/ 4885133 w 4885133"/>
              <a:gd name="connsiteY4" fmla="*/ 1441222 h 2304086"/>
              <a:gd name="connsiteX5" fmla="*/ 4005014 w 4885133"/>
              <a:gd name="connsiteY5" fmla="*/ 2104074 h 2304086"/>
              <a:gd name="connsiteX6" fmla="*/ 4037003 w 4885133"/>
              <a:gd name="connsiteY6" fmla="*/ 1839621 h 2304086"/>
              <a:gd name="connsiteX7" fmla="*/ 2459664 w 4885133"/>
              <a:gd name="connsiteY7" fmla="*/ 1093648 h 2304086"/>
              <a:gd name="connsiteX8" fmla="*/ 703 w 4885133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241727 w 4810912"/>
              <a:gd name="connsiteY3" fmla="*/ 284486 h 2304086"/>
              <a:gd name="connsiteX4" fmla="*/ 4810912 w 4810912"/>
              <a:gd name="connsiteY4" fmla="*/ 1619948 h 2304086"/>
              <a:gd name="connsiteX5" fmla="*/ 4005014 w 4810912"/>
              <a:gd name="connsiteY5" fmla="*/ 2104074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241727 w 4810912"/>
              <a:gd name="connsiteY3" fmla="*/ 284486 h 2304086"/>
              <a:gd name="connsiteX4" fmla="*/ 4810912 w 4810912"/>
              <a:gd name="connsiteY4" fmla="*/ 1619948 h 2304086"/>
              <a:gd name="connsiteX5" fmla="*/ 3881295 w 4810912"/>
              <a:gd name="connsiteY5" fmla="*/ 1956002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703 w 4810912"/>
              <a:gd name="connsiteY0" fmla="*/ 2304086 h 2304086"/>
              <a:gd name="connsiteX1" fmla="*/ 2571649 w 4810912"/>
              <a:gd name="connsiteY1" fmla="*/ 29709 h 2304086"/>
              <a:gd name="connsiteX2" fmla="*/ 4208717 w 4810912"/>
              <a:gd name="connsiteY2" fmla="*/ 559352 h 2304086"/>
              <a:gd name="connsiteX3" fmla="*/ 4320564 w 4810912"/>
              <a:gd name="connsiteY3" fmla="*/ 308686 h 2304086"/>
              <a:gd name="connsiteX4" fmla="*/ 4810912 w 4810912"/>
              <a:gd name="connsiteY4" fmla="*/ 1619948 h 2304086"/>
              <a:gd name="connsiteX5" fmla="*/ 3881295 w 4810912"/>
              <a:gd name="connsiteY5" fmla="*/ 1956002 h 2304086"/>
              <a:gd name="connsiteX6" fmla="*/ 4037003 w 4810912"/>
              <a:gd name="connsiteY6" fmla="*/ 1839621 h 2304086"/>
              <a:gd name="connsiteX7" fmla="*/ 2459664 w 4810912"/>
              <a:gd name="connsiteY7" fmla="*/ 1093648 h 2304086"/>
              <a:gd name="connsiteX8" fmla="*/ 703 w 4810912"/>
              <a:gd name="connsiteY8" fmla="*/ 2304086 h 2304086"/>
              <a:gd name="connsiteX0" fmla="*/ 696 w 4810905"/>
              <a:gd name="connsiteY0" fmla="*/ 2332075 h 2332075"/>
              <a:gd name="connsiteX1" fmla="*/ 2571642 w 4810905"/>
              <a:gd name="connsiteY1" fmla="*/ 57698 h 2332075"/>
              <a:gd name="connsiteX2" fmla="*/ 4247909 w 4810905"/>
              <a:gd name="connsiteY2" fmla="*/ 591233 h 2332075"/>
              <a:gd name="connsiteX3" fmla="*/ 4320557 w 4810905"/>
              <a:gd name="connsiteY3" fmla="*/ 336675 h 2332075"/>
              <a:gd name="connsiteX4" fmla="*/ 4810905 w 4810905"/>
              <a:gd name="connsiteY4" fmla="*/ 1647937 h 2332075"/>
              <a:gd name="connsiteX5" fmla="*/ 3881288 w 4810905"/>
              <a:gd name="connsiteY5" fmla="*/ 1983991 h 2332075"/>
              <a:gd name="connsiteX6" fmla="*/ 4036996 w 4810905"/>
              <a:gd name="connsiteY6" fmla="*/ 1867610 h 2332075"/>
              <a:gd name="connsiteX7" fmla="*/ 2459657 w 4810905"/>
              <a:gd name="connsiteY7" fmla="*/ 1121637 h 2332075"/>
              <a:gd name="connsiteX8" fmla="*/ 696 w 4810905"/>
              <a:gd name="connsiteY8" fmla="*/ 2332075 h 2332075"/>
              <a:gd name="connsiteX0" fmla="*/ 696 w 4810905"/>
              <a:gd name="connsiteY0" fmla="*/ 2332075 h 2332075"/>
              <a:gd name="connsiteX1" fmla="*/ 2571642 w 4810905"/>
              <a:gd name="connsiteY1" fmla="*/ 57698 h 2332075"/>
              <a:gd name="connsiteX2" fmla="*/ 4247909 w 4810905"/>
              <a:gd name="connsiteY2" fmla="*/ 591233 h 2332075"/>
              <a:gd name="connsiteX3" fmla="*/ 4320557 w 4810905"/>
              <a:gd name="connsiteY3" fmla="*/ 336675 h 2332075"/>
              <a:gd name="connsiteX4" fmla="*/ 4810905 w 4810905"/>
              <a:gd name="connsiteY4" fmla="*/ 1647937 h 2332075"/>
              <a:gd name="connsiteX5" fmla="*/ 3881288 w 4810905"/>
              <a:gd name="connsiteY5" fmla="*/ 1983991 h 2332075"/>
              <a:gd name="connsiteX6" fmla="*/ 3938603 w 4810905"/>
              <a:gd name="connsiteY6" fmla="*/ 1758584 h 2332075"/>
              <a:gd name="connsiteX7" fmla="*/ 2459657 w 4810905"/>
              <a:gd name="connsiteY7" fmla="*/ 1121637 h 2332075"/>
              <a:gd name="connsiteX8" fmla="*/ 696 w 4810905"/>
              <a:gd name="connsiteY8" fmla="*/ 2332075 h 23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0905" h="2332075">
                <a:moveTo>
                  <a:pt x="696" y="2332075"/>
                </a:moveTo>
                <a:cubicBezTo>
                  <a:pt x="-41690" y="2255806"/>
                  <a:pt x="1863773" y="347838"/>
                  <a:pt x="2571642" y="57698"/>
                </a:cubicBezTo>
                <a:cubicBezTo>
                  <a:pt x="3279511" y="-232442"/>
                  <a:pt x="4244400" y="670041"/>
                  <a:pt x="4247909" y="591233"/>
                </a:cubicBezTo>
                <a:lnTo>
                  <a:pt x="4320557" y="336675"/>
                </a:lnTo>
                <a:lnTo>
                  <a:pt x="4810905" y="1647937"/>
                </a:lnTo>
                <a:lnTo>
                  <a:pt x="3881288" y="1983991"/>
                </a:lnTo>
                <a:lnTo>
                  <a:pt x="3938603" y="1758584"/>
                </a:lnTo>
                <a:cubicBezTo>
                  <a:pt x="3943848" y="1716496"/>
                  <a:pt x="3487420" y="1160461"/>
                  <a:pt x="2459657" y="1121637"/>
                </a:cubicBezTo>
                <a:cubicBezTo>
                  <a:pt x="1416754" y="1253366"/>
                  <a:pt x="1274094" y="1416053"/>
                  <a:pt x="696" y="2332075"/>
                </a:cubicBezTo>
                <a:close/>
              </a:path>
            </a:pathLst>
          </a:custGeom>
          <a:solidFill>
            <a:srgbClr val="FFC000">
              <a:alpha val="30000"/>
            </a:srgbClr>
          </a:solidFill>
          <a:ln w="28575">
            <a:noFill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2154475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423" y="0"/>
                </a:moveTo>
                <a:cubicBezTo>
                  <a:pt x="423" y="0"/>
                  <a:pt x="0" y="0"/>
                  <a:pt x="0" y="423"/>
                </a:cubicBezTo>
                <a:lnTo>
                  <a:pt x="0" y="10785"/>
                </a:lnTo>
                <a:cubicBezTo>
                  <a:pt x="0" y="10785"/>
                  <a:pt x="0" y="11208"/>
                  <a:pt x="423" y="11208"/>
                </a:cubicBezTo>
                <a:lnTo>
                  <a:pt x="1734" y="11208"/>
                </a:lnTo>
                <a:lnTo>
                  <a:pt x="1734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3005200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3854463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9" name="手繪多邊形 8"/>
          <p:cNvSpPr/>
          <p:nvPr/>
        </p:nvSpPr>
        <p:spPr>
          <a:xfrm>
            <a:off x="4703240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0" name="手繪多邊形 9"/>
          <p:cNvSpPr/>
          <p:nvPr/>
        </p:nvSpPr>
        <p:spPr>
          <a:xfrm>
            <a:off x="5550557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1" name="手繪多邊形 10"/>
          <p:cNvSpPr/>
          <p:nvPr/>
        </p:nvSpPr>
        <p:spPr>
          <a:xfrm>
            <a:off x="6401280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0" y="11208"/>
                </a:moveTo>
                <a:lnTo>
                  <a:pt x="1734" y="11208"/>
                </a:lnTo>
                <a:lnTo>
                  <a:pt x="1734" y="0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2" name="手繪多邊形 11"/>
          <p:cNvSpPr/>
          <p:nvPr/>
        </p:nvSpPr>
        <p:spPr>
          <a:xfrm>
            <a:off x="7250058" y="2169360"/>
            <a:ext cx="843906" cy="428410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34" h="11208">
                <a:moveTo>
                  <a:pt x="1310" y="0"/>
                </a:moveTo>
                <a:cubicBezTo>
                  <a:pt x="1310" y="0"/>
                  <a:pt x="1734" y="0"/>
                  <a:pt x="1734" y="423"/>
                </a:cubicBezTo>
                <a:lnTo>
                  <a:pt x="1734" y="10785"/>
                </a:lnTo>
                <a:cubicBezTo>
                  <a:pt x="1734" y="10785"/>
                  <a:pt x="1734" y="11208"/>
                  <a:pt x="1310" y="11208"/>
                </a:cubicBezTo>
                <a:lnTo>
                  <a:pt x="0" y="11208"/>
                </a:lnTo>
                <a:lnTo>
                  <a:pt x="0" y="0"/>
                </a:lnTo>
                <a:close/>
              </a:path>
            </a:pathLst>
          </a:cu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3" name="直線接點 12"/>
          <p:cNvSpPr/>
          <p:nvPr/>
        </p:nvSpPr>
        <p:spPr>
          <a:xfrm>
            <a:off x="2154475" y="2590530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4" name="直線接點 13"/>
          <p:cNvSpPr/>
          <p:nvPr/>
        </p:nvSpPr>
        <p:spPr>
          <a:xfrm>
            <a:off x="2147658" y="3086426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5" name="直線接點 14"/>
          <p:cNvSpPr/>
          <p:nvPr/>
        </p:nvSpPr>
        <p:spPr>
          <a:xfrm>
            <a:off x="2147658" y="3573437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6" name="直線接點 15"/>
          <p:cNvSpPr/>
          <p:nvPr/>
        </p:nvSpPr>
        <p:spPr>
          <a:xfrm>
            <a:off x="2140353" y="4050511"/>
            <a:ext cx="5951664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7" name="直線接點 16"/>
          <p:cNvSpPr/>
          <p:nvPr/>
        </p:nvSpPr>
        <p:spPr>
          <a:xfrm>
            <a:off x="2147658" y="4547845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8" name="直線接點 17"/>
          <p:cNvSpPr/>
          <p:nvPr/>
        </p:nvSpPr>
        <p:spPr>
          <a:xfrm>
            <a:off x="2147658" y="5016507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19" name="直線接點 18"/>
          <p:cNvSpPr/>
          <p:nvPr/>
        </p:nvSpPr>
        <p:spPr>
          <a:xfrm>
            <a:off x="2147658" y="5493580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20" name="直線接點 19"/>
          <p:cNvSpPr/>
          <p:nvPr/>
        </p:nvSpPr>
        <p:spPr>
          <a:xfrm>
            <a:off x="2147658" y="5990913"/>
            <a:ext cx="5951663" cy="0"/>
          </a:xfrm>
          <a:prstGeom prst="line">
            <a:avLst/>
          </a:prstGeom>
          <a:noFill/>
          <a:ln w="3600">
            <a:solidFill>
              <a:srgbClr val="A2A9BC"/>
            </a:solidFill>
            <a:prstDash val="solid"/>
            <a:miter/>
          </a:ln>
        </p:spPr>
        <p:txBody>
          <a:bodyPr wrap="none" lIns="1800" tIns="1800" rIns="1800" bIns="1800" anchorCtr="0" compatLnSpc="0"/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583513" y="6332450"/>
            <a:ext cx="470770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.00001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831520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677991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524462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370933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6217404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063875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910347" y="6508508"/>
            <a:ext cx="3424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669113" y="5916921"/>
            <a:ext cx="385170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.0001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1754714" y="5433349"/>
            <a:ext cx="299569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.001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1840314" y="4945955"/>
            <a:ext cx="213969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.01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1925915" y="4480351"/>
            <a:ext cx="128368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1968683" y="3985693"/>
            <a:ext cx="85600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1883082" y="3502886"/>
            <a:ext cx="1712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797482" y="3018167"/>
            <a:ext cx="256801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669113" y="2527332"/>
            <a:ext cx="385170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1.000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583513" y="2140092"/>
            <a:ext cx="470770" cy="17703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10.000</a:t>
            </a:r>
          </a:p>
        </p:txBody>
      </p:sp>
      <p:sp>
        <p:nvSpPr>
          <p:cNvPr id="38" name="文字方塊 37"/>
          <p:cNvSpPr txBox="1"/>
          <p:nvPr/>
        </p:nvSpPr>
        <p:spPr>
          <a:xfrm rot="16200000">
            <a:off x="23519" y="4234384"/>
            <a:ext cx="2394373" cy="2359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 compatLnSpc="0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Petaflop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/s-day (Training)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03331" y="6527757"/>
            <a:ext cx="912429" cy="14747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Source: </a:t>
            </a:r>
            <a:r>
              <a:rPr kumimoji="1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OpenAI</a:t>
            </a:r>
            <a:endParaRPr kumimoji="1" lang="en-US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594690" y="5032017"/>
            <a:ext cx="525400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AlexNet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74018" y="4793572"/>
            <a:ext cx="713272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GoogleNet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732509" y="4540770"/>
            <a:ext cx="595932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Seq2Seq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644054" y="4497937"/>
            <a:ext cx="564706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ResNets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644054" y="4285940"/>
            <a:ext cx="925382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DeepSpeech2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6135958" y="3771525"/>
            <a:ext cx="595741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Xception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6382885" y="2653392"/>
            <a:ext cx="697627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AlphaZero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6008284" y="2407251"/>
            <a:ext cx="932691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AlphaGo</a:t>
            </a: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 Zero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6998297" y="3532272"/>
            <a:ext cx="792012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TI7Dota 1v1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4195003" y="3005196"/>
            <a:ext cx="1842364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Neural Machine Translation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4344503" y="3227030"/>
            <a:ext cx="1819152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Neural Architecture Search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3970420" y="4289660"/>
            <a:ext cx="313484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VGG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3861769" y="5081876"/>
            <a:ext cx="2798395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Visualizing and Understanding </a:t>
            </a:r>
            <a:r>
              <a:rPr kumimoji="1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Conv</a:t>
            </a: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 Nets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2686240" y="5248382"/>
            <a:ext cx="548483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Dropout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927508" y="6220659"/>
            <a:ext cx="313484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 compatLnSpc="0">
            <a:spAutoFit/>
          </a:bodyPr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微軟正黑體" pitchFamily="2"/>
                <a:cs typeface="Arial" panose="020B0604020202020204" pitchFamily="34" charset="0"/>
              </a:rPr>
              <a:t>DQN</a:t>
            </a:r>
          </a:p>
        </p:txBody>
      </p:sp>
      <p:sp>
        <p:nvSpPr>
          <p:cNvPr id="56" name="手繪多邊形 55"/>
          <p:cNvSpPr/>
          <p:nvPr/>
        </p:nvSpPr>
        <p:spPr>
          <a:xfrm>
            <a:off x="2402827" y="5104811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199">
                <a:moveTo>
                  <a:pt x="100" y="199"/>
                </a:moveTo>
                <a:cubicBezTo>
                  <a:pt x="155" y="199"/>
                  <a:pt x="200" y="155"/>
                  <a:pt x="200" y="100"/>
                </a:cubicBezTo>
                <a:cubicBezTo>
                  <a:pt x="200" y="44"/>
                  <a:pt x="155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199"/>
                </a:cubicBezTo>
                <a:close/>
              </a:path>
            </a:pathLst>
          </a:custGeom>
          <a:solidFill>
            <a:srgbClr val="C00000"/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57" name="手繪多邊形 56"/>
          <p:cNvSpPr/>
          <p:nvPr/>
        </p:nvSpPr>
        <p:spPr>
          <a:xfrm>
            <a:off x="2512395" y="5311238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199">
                <a:moveTo>
                  <a:pt x="99" y="199"/>
                </a:moveTo>
                <a:cubicBezTo>
                  <a:pt x="155" y="199"/>
                  <a:pt x="200" y="155"/>
                  <a:pt x="200" y="99"/>
                </a:cubicBezTo>
                <a:cubicBezTo>
                  <a:pt x="200" y="44"/>
                  <a:pt x="155" y="0"/>
                  <a:pt x="99" y="0"/>
                </a:cubicBezTo>
                <a:cubicBezTo>
                  <a:pt x="45" y="0"/>
                  <a:pt x="0" y="44"/>
                  <a:pt x="0" y="99"/>
                </a:cubicBezTo>
                <a:cubicBezTo>
                  <a:pt x="0" y="155"/>
                  <a:pt x="45" y="199"/>
                  <a:pt x="99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58" name="手繪多邊形 57"/>
          <p:cNvSpPr/>
          <p:nvPr/>
        </p:nvSpPr>
        <p:spPr>
          <a:xfrm>
            <a:off x="3748792" y="6291378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200">
                <a:moveTo>
                  <a:pt x="99" y="200"/>
                </a:moveTo>
                <a:cubicBezTo>
                  <a:pt x="155" y="200"/>
                  <a:pt x="199" y="155"/>
                  <a:pt x="199" y="100"/>
                </a:cubicBezTo>
                <a:cubicBezTo>
                  <a:pt x="199" y="45"/>
                  <a:pt x="155" y="0"/>
                  <a:pt x="99" y="0"/>
                </a:cubicBezTo>
                <a:cubicBezTo>
                  <a:pt x="44" y="0"/>
                  <a:pt x="0" y="45"/>
                  <a:pt x="0" y="100"/>
                </a:cubicBezTo>
                <a:cubicBezTo>
                  <a:pt x="0" y="155"/>
                  <a:pt x="44" y="200"/>
                  <a:pt x="99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59" name="手繪多邊形 58"/>
          <p:cNvSpPr/>
          <p:nvPr/>
        </p:nvSpPr>
        <p:spPr>
          <a:xfrm>
            <a:off x="3673802" y="5053205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99">
                <a:moveTo>
                  <a:pt x="99" y="199"/>
                </a:moveTo>
                <a:cubicBezTo>
                  <a:pt x="155" y="199"/>
                  <a:pt x="199" y="154"/>
                  <a:pt x="199" y="99"/>
                </a:cubicBezTo>
                <a:cubicBezTo>
                  <a:pt x="199" y="44"/>
                  <a:pt x="155" y="0"/>
                  <a:pt x="99" y="0"/>
                </a:cubicBezTo>
                <a:cubicBezTo>
                  <a:pt x="44" y="0"/>
                  <a:pt x="0" y="44"/>
                  <a:pt x="0" y="99"/>
                </a:cubicBezTo>
                <a:cubicBezTo>
                  <a:pt x="0" y="154"/>
                  <a:pt x="44" y="199"/>
                  <a:pt x="99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0" name="手繪多邊形 59"/>
          <p:cNvSpPr/>
          <p:nvPr/>
        </p:nvSpPr>
        <p:spPr>
          <a:xfrm>
            <a:off x="4429568" y="4836840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99">
                <a:moveTo>
                  <a:pt x="99" y="199"/>
                </a:moveTo>
                <a:cubicBezTo>
                  <a:pt x="155" y="199"/>
                  <a:pt x="199" y="154"/>
                  <a:pt x="199" y="99"/>
                </a:cubicBezTo>
                <a:cubicBezTo>
                  <a:pt x="199" y="44"/>
                  <a:pt x="155" y="0"/>
                  <a:pt x="99" y="0"/>
                </a:cubicBezTo>
                <a:cubicBezTo>
                  <a:pt x="44" y="0"/>
                  <a:pt x="0" y="44"/>
                  <a:pt x="0" y="99"/>
                </a:cubicBezTo>
                <a:cubicBezTo>
                  <a:pt x="0" y="154"/>
                  <a:pt x="44" y="199"/>
                  <a:pt x="99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1" name="手繪多邊形 60"/>
          <p:cNvSpPr/>
          <p:nvPr/>
        </p:nvSpPr>
        <p:spPr>
          <a:xfrm>
            <a:off x="4369183" y="4517263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199">
                <a:moveTo>
                  <a:pt x="100" y="199"/>
                </a:moveTo>
                <a:cubicBezTo>
                  <a:pt x="155" y="199"/>
                  <a:pt x="200" y="15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199"/>
                  <a:pt x="100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2" name="手繪多邊形 61"/>
          <p:cNvSpPr/>
          <p:nvPr/>
        </p:nvSpPr>
        <p:spPr>
          <a:xfrm>
            <a:off x="5437582" y="4472537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200">
                <a:moveTo>
                  <a:pt x="100" y="200"/>
                </a:moveTo>
                <a:cubicBezTo>
                  <a:pt x="155" y="200"/>
                  <a:pt x="199" y="156"/>
                  <a:pt x="199" y="100"/>
                </a:cubicBezTo>
                <a:cubicBezTo>
                  <a:pt x="199" y="45"/>
                  <a:pt x="155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6"/>
                  <a:pt x="45" y="200"/>
                  <a:pt x="100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3" name="手繪多邊形 62"/>
          <p:cNvSpPr/>
          <p:nvPr/>
        </p:nvSpPr>
        <p:spPr>
          <a:xfrm>
            <a:off x="5437582" y="4316571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200">
                <a:moveTo>
                  <a:pt x="100" y="200"/>
                </a:moveTo>
                <a:cubicBezTo>
                  <a:pt x="155" y="200"/>
                  <a:pt x="199" y="155"/>
                  <a:pt x="199" y="99"/>
                </a:cubicBezTo>
                <a:cubicBezTo>
                  <a:pt x="199" y="44"/>
                  <a:pt x="155" y="0"/>
                  <a:pt x="100" y="0"/>
                </a:cubicBezTo>
                <a:cubicBezTo>
                  <a:pt x="45" y="0"/>
                  <a:pt x="0" y="44"/>
                  <a:pt x="0" y="99"/>
                </a:cubicBezTo>
                <a:cubicBezTo>
                  <a:pt x="0" y="155"/>
                  <a:pt x="45" y="200"/>
                  <a:pt x="100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4" name="手繪多邊形 63"/>
          <p:cNvSpPr/>
          <p:nvPr/>
        </p:nvSpPr>
        <p:spPr>
          <a:xfrm>
            <a:off x="6194808" y="3661359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200">
                <a:moveTo>
                  <a:pt x="101" y="200"/>
                </a:moveTo>
                <a:cubicBezTo>
                  <a:pt x="155" y="200"/>
                  <a:pt x="200" y="155"/>
                  <a:pt x="200" y="101"/>
                </a:cubicBezTo>
                <a:cubicBezTo>
                  <a:pt x="200" y="45"/>
                  <a:pt x="155" y="0"/>
                  <a:pt x="101" y="0"/>
                </a:cubicBezTo>
                <a:cubicBezTo>
                  <a:pt x="45" y="0"/>
                  <a:pt x="0" y="45"/>
                  <a:pt x="0" y="101"/>
                </a:cubicBezTo>
                <a:cubicBezTo>
                  <a:pt x="0" y="155"/>
                  <a:pt x="45" y="200"/>
                  <a:pt x="101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5" name="手繪多邊形 64"/>
          <p:cNvSpPr/>
          <p:nvPr/>
        </p:nvSpPr>
        <p:spPr>
          <a:xfrm>
            <a:off x="6229869" y="3270298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99">
                <a:moveTo>
                  <a:pt x="100" y="199"/>
                </a:moveTo>
                <a:cubicBezTo>
                  <a:pt x="155" y="199"/>
                  <a:pt x="199" y="155"/>
                  <a:pt x="199" y="100"/>
                </a:cubicBezTo>
                <a:cubicBezTo>
                  <a:pt x="199" y="44"/>
                  <a:pt x="155" y="0"/>
                  <a:pt x="100" y="0"/>
                </a:cubicBez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199"/>
                  <a:pt x="100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6" name="手繪多邊形 65"/>
          <p:cNvSpPr/>
          <p:nvPr/>
        </p:nvSpPr>
        <p:spPr>
          <a:xfrm>
            <a:off x="6085730" y="3104010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99">
                <a:moveTo>
                  <a:pt x="99" y="199"/>
                </a:moveTo>
                <a:cubicBezTo>
                  <a:pt x="155" y="199"/>
                  <a:pt x="199" y="155"/>
                  <a:pt x="199" y="99"/>
                </a:cubicBezTo>
                <a:cubicBezTo>
                  <a:pt x="199" y="44"/>
                  <a:pt x="155" y="0"/>
                  <a:pt x="99" y="0"/>
                </a:cubicBezTo>
                <a:cubicBezTo>
                  <a:pt x="44" y="0"/>
                  <a:pt x="0" y="44"/>
                  <a:pt x="0" y="99"/>
                </a:cubicBezTo>
                <a:cubicBezTo>
                  <a:pt x="0" y="155"/>
                  <a:pt x="44" y="199"/>
                  <a:pt x="99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7" name="手繪多邊形 66"/>
          <p:cNvSpPr/>
          <p:nvPr/>
        </p:nvSpPr>
        <p:spPr>
          <a:xfrm>
            <a:off x="7129779" y="2695362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200">
                <a:moveTo>
                  <a:pt x="99" y="200"/>
                </a:moveTo>
                <a:cubicBezTo>
                  <a:pt x="155" y="200"/>
                  <a:pt x="199" y="156"/>
                  <a:pt x="199" y="101"/>
                </a:cubicBezTo>
                <a:cubicBezTo>
                  <a:pt x="199" y="46"/>
                  <a:pt x="155" y="0"/>
                  <a:pt x="99" y="0"/>
                </a:cubicBezTo>
                <a:cubicBezTo>
                  <a:pt x="44" y="0"/>
                  <a:pt x="0" y="46"/>
                  <a:pt x="0" y="101"/>
                </a:cubicBezTo>
                <a:cubicBezTo>
                  <a:pt x="0" y="156"/>
                  <a:pt x="44" y="200"/>
                  <a:pt x="99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8" name="手繪多邊形 67"/>
          <p:cNvSpPr/>
          <p:nvPr/>
        </p:nvSpPr>
        <p:spPr>
          <a:xfrm>
            <a:off x="6998297" y="2450327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200">
                <a:moveTo>
                  <a:pt x="101" y="200"/>
                </a:moveTo>
                <a:cubicBezTo>
                  <a:pt x="155" y="200"/>
                  <a:pt x="200" y="155"/>
                  <a:pt x="200" y="101"/>
                </a:cubicBezTo>
                <a:cubicBezTo>
                  <a:pt x="200" y="45"/>
                  <a:pt x="155" y="0"/>
                  <a:pt x="101" y="0"/>
                </a:cubicBezTo>
                <a:cubicBezTo>
                  <a:pt x="46" y="0"/>
                  <a:pt x="0" y="45"/>
                  <a:pt x="0" y="101"/>
                </a:cubicBezTo>
                <a:cubicBezTo>
                  <a:pt x="0" y="155"/>
                  <a:pt x="46" y="200"/>
                  <a:pt x="101" y="200"/>
                </a:cubicBezTo>
                <a:close/>
              </a:path>
            </a:pathLst>
          </a:custGeom>
          <a:solidFill>
            <a:srgbClr val="C00000"/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69" name="手繪多邊形 68"/>
          <p:cNvSpPr/>
          <p:nvPr/>
        </p:nvSpPr>
        <p:spPr>
          <a:xfrm>
            <a:off x="6852210" y="3575348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" h="200">
                <a:moveTo>
                  <a:pt x="100" y="200"/>
                </a:moveTo>
                <a:cubicBezTo>
                  <a:pt x="155" y="200"/>
                  <a:pt x="200" y="156"/>
                  <a:pt x="200" y="101"/>
                </a:cubicBezTo>
                <a:cubicBezTo>
                  <a:pt x="200" y="45"/>
                  <a:pt x="155" y="0"/>
                  <a:pt x="100" y="0"/>
                </a:cubicBezTo>
                <a:cubicBezTo>
                  <a:pt x="45" y="0"/>
                  <a:pt x="0" y="45"/>
                  <a:pt x="0" y="101"/>
                </a:cubicBezTo>
                <a:cubicBezTo>
                  <a:pt x="0" y="156"/>
                  <a:pt x="45" y="200"/>
                  <a:pt x="100" y="2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70" name="手繪多邊形 69"/>
          <p:cNvSpPr/>
          <p:nvPr/>
        </p:nvSpPr>
        <p:spPr>
          <a:xfrm>
            <a:off x="4311236" y="4449983"/>
            <a:ext cx="144000" cy="144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9" h="199">
                <a:moveTo>
                  <a:pt x="99" y="199"/>
                </a:moveTo>
                <a:cubicBezTo>
                  <a:pt x="154" y="199"/>
                  <a:pt x="199" y="154"/>
                  <a:pt x="199" y="99"/>
                </a:cubicBezTo>
                <a:cubicBezTo>
                  <a:pt x="199" y="44"/>
                  <a:pt x="154" y="0"/>
                  <a:pt x="99" y="0"/>
                </a:cubicBezTo>
                <a:cubicBezTo>
                  <a:pt x="44" y="0"/>
                  <a:pt x="0" y="44"/>
                  <a:pt x="0" y="99"/>
                </a:cubicBezTo>
                <a:cubicBezTo>
                  <a:pt x="0" y="154"/>
                  <a:pt x="44" y="199"/>
                  <a:pt x="99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軟正黑體" pitchFamily="2"/>
              <a:cs typeface="Arial" panose="020B0604020202020204" pitchFamily="34" charset="0"/>
            </a:endParaRPr>
          </a:p>
        </p:txBody>
      </p:sp>
      <p:sp>
        <p:nvSpPr>
          <p:cNvPr id="7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28367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473E0-C682-4252-A4B5-BFE737E16961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8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68770" y="573769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計畫摘要說明</a:t>
            </a:r>
            <a:endParaRPr kumimoji="1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3153162" y="1740600"/>
            <a:ext cx="328820" cy="450000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16272" y="1393197"/>
            <a:ext cx="5393846" cy="110890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zh-TW"/>
            </a:defPPr>
            <a:lvl2pPr marL="357188" lvl="1" indent="-357188">
              <a:buSzPct val="70000"/>
              <a:buFont typeface="Wingdings" panose="05000000000000000000" pitchFamily="2" charset="2"/>
              <a:buChar char="l"/>
              <a:defRPr sz="2400" b="1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marL="357188" marR="0" lvl="1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AI-Compute-In-DRAM(AIM)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lvl="1"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計畫期間：</a:t>
            </a:r>
            <a:r>
              <a:rPr lang="en-US" altLang="zh-TW" sz="2000" dirty="0">
                <a:solidFill>
                  <a:prstClr val="black"/>
                </a:solidFill>
                <a:latin typeface="Arial" panose="020B0604020202020204" pitchFamily="34" charset="0"/>
              </a:rPr>
              <a:t>108.12.01~110.11.30 (2</a:t>
            </a: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年</a:t>
            </a:r>
            <a:r>
              <a:rPr lang="en-US" altLang="zh-TW" sz="2000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150046" y="2927086"/>
            <a:ext cx="328820" cy="450000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6272" y="2713847"/>
            <a:ext cx="5393846" cy="87647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zh-TW"/>
            </a:defPPr>
            <a:lvl2pPr marL="357188" lvl="1" indent="-357188">
              <a:buSzPct val="70000"/>
              <a:buFont typeface="Wingdings" panose="05000000000000000000" pitchFamily="2" charset="2"/>
              <a:buChar char="l"/>
              <a:defRPr sz="2400" b="1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lvl="1">
              <a:defRPr/>
            </a:pP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力晶積成電子製造股份有限公司</a:t>
            </a:r>
          </a:p>
          <a:p>
            <a:pPr lvl="1">
              <a:defRPr/>
            </a:pP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先進車系統股份有限公司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3150046" y="4319725"/>
            <a:ext cx="328820" cy="450000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21920" y="3781956"/>
            <a:ext cx="5388198" cy="152553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357188" lvl="1" indent="-357188">
              <a:buSzPct val="70000"/>
              <a:buFont typeface="Wingdings" panose="05000000000000000000" pitchFamily="2" charset="2"/>
              <a:buChar char="l"/>
              <a:defRPr sz="2400" b="1">
                <a:solidFill>
                  <a:schemeClr val="dk1"/>
                </a:solidFill>
                <a:latin typeface="+mn-lt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marL="357188" marR="0" lvl="1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與邏輯製程於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一體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，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具世界領先之記憶體內運算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(In-Memory Computing)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57188" marR="0" lvl="1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突破人工智慧運算瓶頸，以同效競爭者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1/10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成本與能耗，提供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2Tbps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高頻寬資料流量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3153161" y="5842094"/>
            <a:ext cx="328820" cy="450000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621920" y="5516138"/>
            <a:ext cx="5388198" cy="110191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zh-TW"/>
            </a:defPPr>
            <a:lvl2pPr marL="357188" lvl="1" indent="-357188">
              <a:buSzPct val="70000"/>
              <a:buFont typeface="Wingdings" panose="05000000000000000000" pitchFamily="2" charset="2"/>
              <a:buChar char="l"/>
              <a:defRPr sz="2400" b="1"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marL="357188" marR="0" lvl="1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降低裝置成本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，提升系統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性能，提供台灣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產業發展的高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C/P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值開發平台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57188" marR="0" lvl="1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晶圓製造創新服務平台導入量產，預期可創造新產值約每年新台幣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億以上</a:t>
            </a:r>
          </a:p>
        </p:txBody>
      </p:sp>
      <p:sp>
        <p:nvSpPr>
          <p:cNvPr id="12" name="矩形 11"/>
          <p:cNvSpPr/>
          <p:nvPr/>
        </p:nvSpPr>
        <p:spPr>
          <a:xfrm>
            <a:off x="139145" y="1424404"/>
            <a:ext cx="2873495" cy="10823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on </a:t>
            </a:r>
            <a:r>
              <a:rPr kumimoji="1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研發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補助計畫</a:t>
            </a:r>
          </a:p>
        </p:txBody>
      </p:sp>
      <p:sp>
        <p:nvSpPr>
          <p:cNvPr id="13" name="矩形 12"/>
          <p:cNvSpPr/>
          <p:nvPr/>
        </p:nvSpPr>
        <p:spPr>
          <a:xfrm>
            <a:off x="139146" y="2702035"/>
            <a:ext cx="2873495" cy="8712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主導申請廠商</a:t>
            </a:r>
          </a:p>
        </p:txBody>
      </p:sp>
      <p:sp>
        <p:nvSpPr>
          <p:cNvPr id="14" name="矩形 13"/>
          <p:cNvSpPr/>
          <p:nvPr/>
        </p:nvSpPr>
        <p:spPr>
          <a:xfrm>
            <a:off x="139146" y="3781956"/>
            <a:ext cx="2873495" cy="1525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計畫亮點</a:t>
            </a:r>
          </a:p>
        </p:txBody>
      </p:sp>
      <p:sp>
        <p:nvSpPr>
          <p:cNvPr id="15" name="矩形 14"/>
          <p:cNvSpPr/>
          <p:nvPr/>
        </p:nvSpPr>
        <p:spPr>
          <a:xfrm>
            <a:off x="139146" y="5516137"/>
            <a:ext cx="2873495" cy="1101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預期效益</a:t>
            </a:r>
          </a:p>
        </p:txBody>
      </p:sp>
      <p:sp>
        <p:nvSpPr>
          <p:cNvPr id="1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6457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kumimoji="1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資料存取瓶頸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傳統架構的挑戰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zh-TW" altLang="en-US" b="1" i="0" u="none" strike="noStrike" kern="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2"/>
          <p:cNvSpPr txBox="1">
            <a:spLocks/>
          </p:cNvSpPr>
          <p:nvPr/>
        </p:nvSpPr>
        <p:spPr>
          <a:xfrm>
            <a:off x="830406" y="1547180"/>
            <a:ext cx="7633855" cy="393743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Deep Learning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所使用的神經網路運算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(CNN)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需要高速的計算與大量資料的來回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存取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耗費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大量能量與時間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傳統馮諾伊曼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(Von Neumann)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架構中，由於採中央處理器與記憶體分立原則，造成大量時間花費在兩者之間移動資料，而非處理資料，成為深度學習運算之主要瓶頸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由美國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DARPA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的研究中發現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運算時大部分的時間都耗費在記憶體的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存取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kumimoji="1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成為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企待解決的問題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5" y="5959663"/>
            <a:ext cx="639722" cy="40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258536" y="6566291"/>
            <a:ext cx="1740733" cy="1622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Source: S. </a:t>
            </a:r>
            <a:r>
              <a:rPr kumimoji="1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Mitra</a:t>
            </a:r>
            <a:r>
              <a:rPr kumimoji="1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of Stanford</a:t>
            </a:r>
          </a:p>
        </p:txBody>
      </p:sp>
      <p:grpSp>
        <p:nvGrpSpPr>
          <p:cNvPr id="7" name="群組 33"/>
          <p:cNvGrpSpPr>
            <a:grpSpLocks/>
          </p:cNvGrpSpPr>
          <p:nvPr/>
        </p:nvGrpSpPr>
        <p:grpSpPr bwMode="auto">
          <a:xfrm>
            <a:off x="1812781" y="4333261"/>
            <a:ext cx="1662113" cy="1842780"/>
            <a:chOff x="1917120" y="2733088"/>
            <a:chExt cx="1663125" cy="1739832"/>
          </a:xfrm>
        </p:grpSpPr>
        <p:sp>
          <p:nvSpPr>
            <p:cNvPr id="8" name="手繪多邊形 7"/>
            <p:cNvSpPr/>
            <p:nvPr/>
          </p:nvSpPr>
          <p:spPr>
            <a:xfrm>
              <a:off x="2771715" y="2733088"/>
              <a:ext cx="400294" cy="8318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8" h="2548">
                  <a:moveTo>
                    <a:pt x="0" y="0"/>
                  </a:moveTo>
                  <a:cubicBezTo>
                    <a:pt x="429" y="0"/>
                    <a:pt x="852" y="109"/>
                    <a:pt x="1228" y="315"/>
                  </a:cubicBezTo>
                  <a:lnTo>
                    <a:pt x="0" y="2548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1917120" y="2809285"/>
              <a:ext cx="1663125" cy="16636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94" h="5095">
                  <a:moveTo>
                    <a:pt x="3773" y="316"/>
                  </a:moveTo>
                  <a:cubicBezTo>
                    <a:pt x="5006" y="994"/>
                    <a:pt x="5456" y="2542"/>
                    <a:pt x="4778" y="3774"/>
                  </a:cubicBezTo>
                  <a:cubicBezTo>
                    <a:pt x="4100" y="5006"/>
                    <a:pt x="2552" y="5457"/>
                    <a:pt x="1320" y="4779"/>
                  </a:cubicBezTo>
                  <a:cubicBezTo>
                    <a:pt x="87" y="4101"/>
                    <a:pt x="-362" y="2553"/>
                    <a:pt x="315" y="1321"/>
                  </a:cubicBezTo>
                  <a:cubicBezTo>
                    <a:pt x="762" y="507"/>
                    <a:pt x="1617" y="0"/>
                    <a:pt x="2546" y="0"/>
                  </a:cubicBezTo>
                  <a:lnTo>
                    <a:pt x="2546" y="2548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786440" y="2887070"/>
              <a:ext cx="259653" cy="2064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8%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306295" y="3714125"/>
              <a:ext cx="616441" cy="353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92%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698647" y="3737730"/>
            <a:ext cx="1915781" cy="4719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Neural Programmer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(LSTM</a:t>
            </a:r>
            <a:r>
              <a:rPr kumimoji="1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for audio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3" name="群組 35"/>
          <p:cNvGrpSpPr>
            <a:grpSpLocks/>
          </p:cNvGrpSpPr>
          <p:nvPr/>
        </p:nvGrpSpPr>
        <p:grpSpPr bwMode="auto">
          <a:xfrm>
            <a:off x="4035281" y="4317386"/>
            <a:ext cx="1728788" cy="1874727"/>
            <a:chOff x="4140281" y="2735275"/>
            <a:chExt cx="1729089" cy="1769977"/>
          </a:xfrm>
        </p:grpSpPr>
        <p:sp>
          <p:nvSpPr>
            <p:cNvPr id="14" name="手繪多邊形 13"/>
            <p:cNvSpPr/>
            <p:nvPr/>
          </p:nvSpPr>
          <p:spPr>
            <a:xfrm>
              <a:off x="5040551" y="2735275"/>
              <a:ext cx="820880" cy="86514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8" h="2648">
                  <a:moveTo>
                    <a:pt x="0" y="0"/>
                  </a:moveTo>
                  <a:cubicBezTo>
                    <a:pt x="1147" y="0"/>
                    <a:pt x="2164" y="738"/>
                    <a:pt x="2518" y="1830"/>
                  </a:cubicBezTo>
                  <a:lnTo>
                    <a:pt x="0" y="2648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4140281" y="2776548"/>
              <a:ext cx="1729089" cy="172870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6" h="5295">
                  <a:moveTo>
                    <a:pt x="5165" y="1830"/>
                  </a:moveTo>
                  <a:cubicBezTo>
                    <a:pt x="5617" y="3220"/>
                    <a:pt x="4856" y="4713"/>
                    <a:pt x="3466" y="5165"/>
                  </a:cubicBezTo>
                  <a:cubicBezTo>
                    <a:pt x="2074" y="5616"/>
                    <a:pt x="581" y="4856"/>
                    <a:pt x="130" y="3465"/>
                  </a:cubicBezTo>
                  <a:cubicBezTo>
                    <a:pt x="-322" y="2075"/>
                    <a:pt x="439" y="582"/>
                    <a:pt x="1829" y="129"/>
                  </a:cubicBezTo>
                  <a:cubicBezTo>
                    <a:pt x="2093" y="44"/>
                    <a:pt x="2369" y="0"/>
                    <a:pt x="2647" y="0"/>
                  </a:cubicBezTo>
                  <a:lnTo>
                    <a:pt x="2647" y="2648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216738" y="3000756"/>
              <a:ext cx="359393" cy="206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20%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519760" y="3714715"/>
              <a:ext cx="616173" cy="3538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80%</a:t>
              </a: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4203679" y="3737730"/>
            <a:ext cx="1425326" cy="4719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ResNet-152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(CNN</a:t>
            </a:r>
            <a:r>
              <a:rPr kumimoji="1" lang="en-US" altLang="zh-TW" sz="1600" b="0" i="1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for video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9" name="群組 34"/>
          <p:cNvGrpSpPr>
            <a:grpSpLocks/>
          </p:cNvGrpSpPr>
          <p:nvPr/>
        </p:nvGrpSpPr>
        <p:grpSpPr bwMode="auto">
          <a:xfrm>
            <a:off x="6259369" y="4304686"/>
            <a:ext cx="1739900" cy="1903310"/>
            <a:chOff x="6365075" y="2738264"/>
            <a:chExt cx="1738884" cy="1798013"/>
          </a:xfrm>
        </p:grpSpPr>
        <p:sp>
          <p:nvSpPr>
            <p:cNvPr id="20" name="手繪多邊形 19"/>
            <p:cNvSpPr/>
            <p:nvPr/>
          </p:nvSpPr>
          <p:spPr>
            <a:xfrm>
              <a:off x="7264661" y="2738264"/>
              <a:ext cx="704438" cy="8704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5" h="2664">
                  <a:moveTo>
                    <a:pt x="0" y="0"/>
                  </a:moveTo>
                  <a:cubicBezTo>
                    <a:pt x="853" y="0"/>
                    <a:pt x="1654" y="408"/>
                    <a:pt x="2155" y="1098"/>
                  </a:cubicBezTo>
                  <a:lnTo>
                    <a:pt x="0" y="2664"/>
                  </a:lnTo>
                  <a:close/>
                </a:path>
              </a:pathLst>
            </a:custGeom>
            <a:solidFill>
              <a:srgbClr val="FFC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21" name="手繪多邊形 20"/>
            <p:cNvSpPr/>
            <p:nvPr/>
          </p:nvSpPr>
          <p:spPr>
            <a:xfrm>
              <a:off x="6365075" y="2797033"/>
              <a:ext cx="1738884" cy="1739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26" h="5327">
                  <a:moveTo>
                    <a:pt x="4818" y="1099"/>
                  </a:moveTo>
                  <a:cubicBezTo>
                    <a:pt x="5682" y="2289"/>
                    <a:pt x="5419" y="3954"/>
                    <a:pt x="4229" y="4818"/>
                  </a:cubicBezTo>
                  <a:cubicBezTo>
                    <a:pt x="3039" y="5682"/>
                    <a:pt x="1373" y="5419"/>
                    <a:pt x="509" y="4229"/>
                  </a:cubicBezTo>
                  <a:cubicBezTo>
                    <a:pt x="-355" y="3039"/>
                    <a:pt x="-92" y="1374"/>
                    <a:pt x="1098" y="510"/>
                  </a:cubicBezTo>
                  <a:cubicBezTo>
                    <a:pt x="1553" y="178"/>
                    <a:pt x="2102" y="0"/>
                    <a:pt x="2664" y="0"/>
                  </a:cubicBezTo>
                  <a:lnTo>
                    <a:pt x="2664" y="2664"/>
                  </a:lnTo>
                  <a:close/>
                </a:path>
              </a:pathLst>
            </a:custGeom>
            <a:solidFill>
              <a:srgbClr val="C00000"/>
            </a:solidFill>
            <a:ln w="18720">
              <a:solidFill>
                <a:srgbClr val="FFFFFF"/>
              </a:solidFill>
              <a:prstDash val="solid"/>
              <a:round/>
            </a:ln>
          </p:spPr>
          <p:txBody>
            <a:bodyPr wrap="none" lIns="8490" tIns="8490" rIns="8490" bIns="8490" compatLnSpc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410349" y="2933632"/>
              <a:ext cx="359120" cy="2065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15%</a:t>
              </a: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809315" y="3713511"/>
              <a:ext cx="615706" cy="3540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compatLnSpc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2"/>
                  <a:cs typeface="Arial" panose="020B0604020202020204" pitchFamily="34" charset="0"/>
                </a:rPr>
                <a:t>85%</a:t>
              </a: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6731453" y="3737730"/>
            <a:ext cx="821122" cy="47192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Alex Net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(CNN</a:t>
            </a:r>
            <a:r>
              <a:rPr kumimoji="1" lang="en-US" altLang="zh-TW" sz="1600" b="0" i="1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 </a:t>
            </a: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新細明體" pitchFamily="2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5" name="Picture 2" descr="https://uploads-ssl.webflow.com/5a749b2fa5fde0000189ffc0/5ad0f6fe3b9e2b4ceb9e9f4f_LOGO_ERI_letterhe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4" y="6314721"/>
            <a:ext cx="1500885" cy="30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手繪多邊形 25"/>
          <p:cNvSpPr>
            <a:spLocks noChangeAspect="1"/>
          </p:cNvSpPr>
          <p:nvPr/>
        </p:nvSpPr>
        <p:spPr>
          <a:xfrm>
            <a:off x="4782994" y="6427173"/>
            <a:ext cx="161925" cy="1715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0" h="268">
                <a:moveTo>
                  <a:pt x="0" y="0"/>
                </a:moveTo>
                <a:lnTo>
                  <a:pt x="270" y="0"/>
                </a:lnTo>
                <a:lnTo>
                  <a:pt x="27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FFC000"/>
          </a:solidFill>
          <a:ln w="18720">
            <a:solidFill>
              <a:srgbClr val="FFFFFF"/>
            </a:solidFill>
            <a:prstDash val="solid"/>
            <a:round/>
          </a:ln>
        </p:spPr>
        <p:txBody>
          <a:bodyPr wrap="none" lIns="8490" tIns="8490" rIns="8490" bIns="8490" compatLnSpc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2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986194" y="6344963"/>
            <a:ext cx="1077218" cy="3104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計算執行消耗</a:t>
            </a:r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手繪多邊形 27"/>
          <p:cNvSpPr>
            <a:spLocks noChangeAspect="1"/>
          </p:cNvSpPr>
          <p:nvPr/>
        </p:nvSpPr>
        <p:spPr>
          <a:xfrm>
            <a:off x="2941067" y="6428399"/>
            <a:ext cx="163512" cy="1715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0" h="268">
                <a:moveTo>
                  <a:pt x="0" y="0"/>
                </a:moveTo>
                <a:lnTo>
                  <a:pt x="270" y="0"/>
                </a:lnTo>
                <a:lnTo>
                  <a:pt x="270" y="268"/>
                </a:lnTo>
                <a:lnTo>
                  <a:pt x="0" y="268"/>
                </a:lnTo>
                <a:close/>
              </a:path>
            </a:pathLst>
          </a:custGeom>
          <a:solidFill>
            <a:srgbClr val="C00000"/>
          </a:solidFill>
          <a:ln w="18720">
            <a:solidFill>
              <a:srgbClr val="FFFFFF"/>
            </a:solidFill>
            <a:prstDash val="solid"/>
            <a:round/>
          </a:ln>
        </p:spPr>
        <p:txBody>
          <a:bodyPr wrap="none" lIns="8490" tIns="8490" rIns="8490" bIns="8490" compatLnSpc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2"/>
              <a:cs typeface="Arial" panose="020B060402020202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145854" y="6346188"/>
            <a:ext cx="1416285" cy="31047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compatLnSpc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Memory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存取消耗</a:t>
            </a:r>
            <a:endParaRPr kumimoji="1" lang="en-US" sz="1400" b="0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28367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20</a:t>
            </a:r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1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E80EE7B0-3ACA-40D7-B23D-E52C8EC09CE7}"/>
              </a:ext>
            </a:extLst>
          </p:cNvPr>
          <p:cNvSpPr/>
          <p:nvPr/>
        </p:nvSpPr>
        <p:spPr>
          <a:xfrm>
            <a:off x="5143778" y="4055598"/>
            <a:ext cx="2818804" cy="2079832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12F05934-16A6-4355-B5A1-F4F404781CF2}"/>
              </a:ext>
            </a:extLst>
          </p:cNvPr>
          <p:cNvSpPr/>
          <p:nvPr/>
        </p:nvSpPr>
        <p:spPr>
          <a:xfrm>
            <a:off x="5136417" y="1120407"/>
            <a:ext cx="2818804" cy="2079832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C384290-7183-4278-AC82-7D2DB26D3F3D}"/>
              </a:ext>
            </a:extLst>
          </p:cNvPr>
          <p:cNvSpPr/>
          <p:nvPr/>
        </p:nvSpPr>
        <p:spPr>
          <a:xfrm>
            <a:off x="648084" y="2925498"/>
            <a:ext cx="2469674" cy="2236358"/>
          </a:xfrm>
          <a:prstGeom prst="roundRect">
            <a:avLst>
              <a:gd name="adj" fmla="val 9339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69A2D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56089" y="554101"/>
            <a:ext cx="813071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>
              <a:defRPr/>
            </a:pP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需求與應用分析 </a:t>
            </a:r>
            <a:r>
              <a:rPr lang="en-US" altLang="zh-TW" dirty="0" smtClean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1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整合計算與資料存取於一體</a:t>
            </a:r>
          </a:p>
        </p:txBody>
      </p:sp>
      <p:grpSp>
        <p:nvGrpSpPr>
          <p:cNvPr id="14342" name="群組 14341"/>
          <p:cNvGrpSpPr/>
          <p:nvPr/>
        </p:nvGrpSpPr>
        <p:grpSpPr>
          <a:xfrm>
            <a:off x="4766949" y="1273287"/>
            <a:ext cx="3633110" cy="2718047"/>
            <a:chOff x="4766949" y="1253681"/>
            <a:chExt cx="3633110" cy="2718047"/>
          </a:xfrm>
        </p:grpSpPr>
        <p:sp>
          <p:nvSpPr>
            <p:cNvPr id="3" name="矩形 2"/>
            <p:cNvSpPr/>
            <p:nvPr/>
          </p:nvSpPr>
          <p:spPr>
            <a:xfrm>
              <a:off x="6079465" y="2371552"/>
              <a:ext cx="891251" cy="740780"/>
            </a:xfrm>
            <a:prstGeom prst="rect">
              <a:avLst/>
            </a:prstGeom>
            <a:solidFill>
              <a:srgbClr val="009999"/>
            </a:solidFill>
            <a:ln w="28575">
              <a:noFill/>
            </a:ln>
          </p:spPr>
          <p:txBody>
            <a:bodyPr wrap="square" lIns="0" tIns="108000" rIns="0" bIns="0" rtlCol="0" anchor="t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273661" y="2821190"/>
              <a:ext cx="542109" cy="198664"/>
            </a:xfrm>
            <a:prstGeom prst="rect">
              <a:avLst/>
            </a:prstGeom>
            <a:solidFill>
              <a:srgbClr val="FF7C80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DSA</a:t>
              </a:r>
              <a:r>
                <a:rPr kumimoji="1" lang="en-US" altLang="zh-TW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*</a:t>
              </a:r>
              <a:endParaRPr kumimoji="1" lang="zh-TW" alt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62513" y="1253681"/>
              <a:ext cx="891251" cy="740780"/>
            </a:xfrm>
            <a:prstGeom prst="rect">
              <a:avLst/>
            </a:prstGeom>
            <a:solidFill>
              <a:srgbClr val="FF7C80"/>
            </a:solidFill>
            <a:ln w="28575">
              <a:noFill/>
            </a:ln>
          </p:spPr>
          <p:txBody>
            <a:bodyPr wrap="square" lIns="0" tIns="108000" rIns="0" bIns="0" rtlCol="0" anchor="t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549071" y="1253681"/>
              <a:ext cx="297081" cy="740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56460" y="1253681"/>
              <a:ext cx="297081" cy="740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25" name="直線單箭頭接點 24"/>
            <p:cNvCxnSpPr>
              <a:stCxn id="22" idx="2"/>
              <a:endCxn id="3" idx="0"/>
            </p:cNvCxnSpPr>
            <p:nvPr/>
          </p:nvCxnSpPr>
          <p:spPr>
            <a:xfrm>
              <a:off x="6508139" y="1994461"/>
              <a:ext cx="16952" cy="377091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2" idx="1"/>
              <a:endCxn id="23" idx="3"/>
            </p:cNvCxnSpPr>
            <p:nvPr/>
          </p:nvCxnSpPr>
          <p:spPr>
            <a:xfrm flipH="1">
              <a:off x="5846152" y="1624071"/>
              <a:ext cx="21636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4" idx="1"/>
              <a:endCxn id="22" idx="3"/>
            </p:cNvCxnSpPr>
            <p:nvPr/>
          </p:nvCxnSpPr>
          <p:spPr>
            <a:xfrm flipH="1">
              <a:off x="6953764" y="1624071"/>
              <a:ext cx="202696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4766949" y="3139398"/>
              <a:ext cx="3633110" cy="832330"/>
            </a:xfrm>
            <a:prstGeom prst="rect">
              <a:avLst/>
            </a:prstGeom>
            <a:noFill/>
          </p:spPr>
          <p:txBody>
            <a:bodyPr wrap="none" t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kumimoji="1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應用之一</a:t>
              </a: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: Single DSA in DRAM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 </a:t>
              </a:r>
              <a:r>
                <a:rPr kumimoji="1" lang="en-US" altLang="zh-TW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&gt;</a:t>
              </a:r>
              <a:r>
                <a:rPr kumimoji="1" lang="zh-TW" alt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2Tb/s</a:t>
              </a:r>
              <a:r>
                <a:rPr kumimoji="1" lang="en-US" altLang="zh-TW" sz="1600" b="1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kumimoji="1" lang="en-US" altLang="zh-TW" sz="1600" b="1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endParaRPr kumimoji="1" lang="zh-TW" alt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7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00088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4340" name="群組 14339"/>
          <p:cNvGrpSpPr/>
          <p:nvPr/>
        </p:nvGrpSpPr>
        <p:grpSpPr>
          <a:xfrm>
            <a:off x="816190" y="3023674"/>
            <a:ext cx="2130780" cy="3053322"/>
            <a:chOff x="1151930" y="1277609"/>
            <a:chExt cx="1469593" cy="2122239"/>
          </a:xfrm>
        </p:grpSpPr>
        <p:sp>
          <p:nvSpPr>
            <p:cNvPr id="6" name="矩形 5"/>
            <p:cNvSpPr/>
            <p:nvPr/>
          </p:nvSpPr>
          <p:spPr>
            <a:xfrm>
              <a:off x="1548136" y="2117204"/>
              <a:ext cx="687738" cy="548216"/>
            </a:xfrm>
            <a:prstGeom prst="rect">
              <a:avLst/>
            </a:prstGeom>
            <a:solidFill>
              <a:srgbClr val="009999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48130" y="1277609"/>
              <a:ext cx="687738" cy="548216"/>
            </a:xfrm>
            <a:prstGeom prst="rect">
              <a:avLst/>
            </a:prstGeom>
            <a:solidFill>
              <a:srgbClr val="FF7C80"/>
            </a:solidFill>
            <a:ln w="28575"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51930" y="1277609"/>
              <a:ext cx="229244" cy="5482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392279" y="1277609"/>
              <a:ext cx="229244" cy="5482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10" name="直線單箭頭接點 9"/>
            <p:cNvCxnSpPr>
              <a:stCxn id="7" idx="2"/>
              <a:endCxn id="6" idx="0"/>
            </p:cNvCxnSpPr>
            <p:nvPr/>
          </p:nvCxnSpPr>
          <p:spPr>
            <a:xfrm>
              <a:off x="1891999" y="1825825"/>
              <a:ext cx="6" cy="291379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stCxn id="7" idx="1"/>
              <a:endCxn id="8" idx="3"/>
            </p:cNvCxnSpPr>
            <p:nvPr/>
          </p:nvCxnSpPr>
          <p:spPr>
            <a:xfrm flipH="1">
              <a:off x="1381174" y="1551717"/>
              <a:ext cx="166956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9" idx="1"/>
              <a:endCxn id="7" idx="3"/>
            </p:cNvCxnSpPr>
            <p:nvPr/>
          </p:nvCxnSpPr>
          <p:spPr>
            <a:xfrm flipH="1">
              <a:off x="2235868" y="1551717"/>
              <a:ext cx="1564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178106" y="2778545"/>
              <a:ext cx="1427799" cy="621303"/>
            </a:xfrm>
            <a:prstGeom prst="rect">
              <a:avLst/>
            </a:prstGeom>
            <a:noFill/>
          </p:spPr>
          <p:txBody>
            <a:bodyPr wrap="none" t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傳統 </a:t>
              </a: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Von Neumann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Architecture</a:t>
              </a:r>
              <a:endParaRPr kumimoji="1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 </a:t>
              </a:r>
              <a:r>
                <a:rPr kumimoji="1" lang="en-US" altLang="zh-TW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&lt;100 Gb/s</a:t>
              </a:r>
            </a:p>
          </p:txBody>
        </p:sp>
        <p:sp>
          <p:nvSpPr>
            <p:cNvPr id="14339" name="文字方塊 14338"/>
            <p:cNvSpPr txBox="1"/>
            <p:nvPr/>
          </p:nvSpPr>
          <p:spPr>
            <a:xfrm>
              <a:off x="1483065" y="1862493"/>
              <a:ext cx="410394" cy="235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瓶頸</a:t>
              </a:r>
            </a:p>
          </p:txBody>
        </p:sp>
      </p:grpSp>
      <p:sp>
        <p:nvSpPr>
          <p:cNvPr id="14344" name="文字方塊 14343"/>
          <p:cNvSpPr txBox="1"/>
          <p:nvPr/>
        </p:nvSpPr>
        <p:spPr>
          <a:xfrm>
            <a:off x="1989778" y="387669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100Gb/s</a:t>
            </a:r>
            <a:endParaRPr kumimoji="1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346" name="文字方塊 14345"/>
          <p:cNvSpPr txBox="1"/>
          <p:nvPr/>
        </p:nvSpPr>
        <p:spPr>
          <a:xfrm>
            <a:off x="7912100" y="2685120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2Tb/s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75AAEE6-A407-4AB0-91B2-07DAE04B9D4B}"/>
              </a:ext>
            </a:extLst>
          </p:cNvPr>
          <p:cNvGrpSpPr/>
          <p:nvPr/>
        </p:nvGrpSpPr>
        <p:grpSpPr>
          <a:xfrm>
            <a:off x="4763134" y="4268964"/>
            <a:ext cx="3640740" cy="2680279"/>
            <a:chOff x="4769758" y="3800512"/>
            <a:chExt cx="3640740" cy="2680279"/>
          </a:xfrm>
        </p:grpSpPr>
        <p:sp>
          <p:nvSpPr>
            <p:cNvPr id="31" name="矩形 30"/>
            <p:cNvSpPr/>
            <p:nvPr/>
          </p:nvSpPr>
          <p:spPr>
            <a:xfrm>
              <a:off x="6115461" y="4815961"/>
              <a:ext cx="891251" cy="740780"/>
            </a:xfrm>
            <a:prstGeom prst="rect">
              <a:avLst/>
            </a:prstGeom>
            <a:solidFill>
              <a:srgbClr val="009999"/>
            </a:solidFill>
            <a:ln w="28575">
              <a:noFill/>
            </a:ln>
          </p:spPr>
          <p:txBody>
            <a:bodyPr wrap="square" lIns="0" tIns="108000" rIns="0" bIns="0" rtlCol="0" anchor="t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15463" y="3800512"/>
              <a:ext cx="891251" cy="740780"/>
            </a:xfrm>
            <a:prstGeom prst="rect">
              <a:avLst/>
            </a:prstGeom>
            <a:solidFill>
              <a:srgbClr val="FF7C80"/>
            </a:solidFill>
            <a:ln w="28575">
              <a:noFill/>
            </a:ln>
          </p:spPr>
          <p:txBody>
            <a:bodyPr wrap="square" lIns="0" tIns="108000" rIns="0" bIns="0" rtlCol="0" anchor="t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CPU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02021" y="3800512"/>
              <a:ext cx="297081" cy="740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Input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09410" y="3800512"/>
              <a:ext cx="297081" cy="7407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txBody>
            <a:bodyPr vert="vert"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Output</a:t>
              </a:r>
              <a:endPara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5" name="直線單箭頭接點 34"/>
            <p:cNvCxnSpPr>
              <a:stCxn id="32" idx="2"/>
            </p:cNvCxnSpPr>
            <p:nvPr/>
          </p:nvCxnSpPr>
          <p:spPr>
            <a:xfrm>
              <a:off x="6561089" y="4541292"/>
              <a:ext cx="1" cy="274669"/>
            </a:xfrm>
            <a:prstGeom prst="straightConnector1">
              <a:avLst/>
            </a:prstGeom>
            <a:ln w="50800">
              <a:solidFill>
                <a:srgbClr val="C0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2" idx="1"/>
              <a:endCxn id="33" idx="3"/>
            </p:cNvCxnSpPr>
            <p:nvPr/>
          </p:nvCxnSpPr>
          <p:spPr>
            <a:xfrm flipH="1">
              <a:off x="5899102" y="4170902"/>
              <a:ext cx="21636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4" idx="1"/>
              <a:endCxn id="32" idx="3"/>
            </p:cNvCxnSpPr>
            <p:nvPr/>
          </p:nvCxnSpPr>
          <p:spPr>
            <a:xfrm flipH="1">
              <a:off x="7006714" y="4170902"/>
              <a:ext cx="202696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4769758" y="5648461"/>
              <a:ext cx="3640740" cy="832330"/>
            </a:xfrm>
            <a:prstGeom prst="rect">
              <a:avLst/>
            </a:prstGeom>
            <a:noFill/>
          </p:spPr>
          <p:txBody>
            <a:bodyPr wrap="none" t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kumimoji="1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應用之二</a:t>
              </a: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: Many DSAs in DRAM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存取頻寬</a:t>
              </a:r>
              <a:r>
                <a:rPr kumimoji="1" lang="en-US" altLang="zh-TW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&gt;</a:t>
              </a:r>
              <a:r>
                <a:rPr kumimoji="1" lang="zh-TW" altLang="en-US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1600" b="0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2TB/s</a:t>
              </a:r>
              <a:r>
                <a:rPr kumimoji="1" lang="en-US" altLang="zh-TW" sz="1600" b="1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kumimoji="1" lang="en-US" altLang="zh-TW" sz="1600" b="1" i="0" u="sng" strike="noStrike" kern="1200" cap="none" spc="0" normalizeH="0" baseline="0" noProof="0" dirty="0">
                  <a:ln>
                    <a:noFill/>
                  </a:ln>
                  <a:solidFill>
                    <a:srgbClr val="242852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endParaRPr kumimoji="1" lang="zh-TW" altLang="en-US" sz="1200" b="0" i="1" u="sng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290035" y="5288773"/>
              <a:ext cx="542109" cy="198664"/>
            </a:xfrm>
            <a:prstGeom prst="rect">
              <a:avLst/>
            </a:prstGeom>
            <a:solidFill>
              <a:srgbClr val="FF7C80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4343" name="群組 14342"/>
            <p:cNvGrpSpPr/>
            <p:nvPr/>
          </p:nvGrpSpPr>
          <p:grpSpPr>
            <a:xfrm>
              <a:off x="6165091" y="5271437"/>
              <a:ext cx="792000" cy="216000"/>
              <a:chOff x="6436142" y="5564491"/>
              <a:chExt cx="792000" cy="216000"/>
            </a:xfrm>
          </p:grpSpPr>
          <p:sp>
            <p:nvSpPr>
              <p:cNvPr id="42" name="矩形 41"/>
              <p:cNvSpPr>
                <a:spLocks noChangeAspect="1"/>
              </p:cNvSpPr>
              <p:nvPr/>
            </p:nvSpPr>
            <p:spPr>
              <a:xfrm>
                <a:off x="6436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42"/>
              <p:cNvSpPr>
                <a:spLocks noChangeAspect="1"/>
              </p:cNvSpPr>
              <p:nvPr/>
            </p:nvSpPr>
            <p:spPr>
              <a:xfrm>
                <a:off x="6436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>
                <a:spLocks noChangeAspect="1"/>
              </p:cNvSpPr>
              <p:nvPr/>
            </p:nvSpPr>
            <p:spPr>
              <a:xfrm>
                <a:off x="6508142" y="5564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>
                <a:spLocks noChangeAspect="1"/>
              </p:cNvSpPr>
              <p:nvPr/>
            </p:nvSpPr>
            <p:spPr>
              <a:xfrm>
                <a:off x="6580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>
                <a:spLocks noChangeAspect="1"/>
              </p:cNvSpPr>
              <p:nvPr/>
            </p:nvSpPr>
            <p:spPr>
              <a:xfrm>
                <a:off x="6508142" y="5636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46"/>
              <p:cNvSpPr>
                <a:spLocks noChangeAspect="1"/>
              </p:cNvSpPr>
              <p:nvPr/>
            </p:nvSpPr>
            <p:spPr>
              <a:xfrm>
                <a:off x="6580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8" name="矩形 47"/>
              <p:cNvSpPr>
                <a:spLocks noChangeAspect="1"/>
              </p:cNvSpPr>
              <p:nvPr/>
            </p:nvSpPr>
            <p:spPr>
              <a:xfrm>
                <a:off x="6436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9" name="矩形 48"/>
              <p:cNvSpPr>
                <a:spLocks noChangeAspect="1"/>
              </p:cNvSpPr>
              <p:nvPr/>
            </p:nvSpPr>
            <p:spPr>
              <a:xfrm>
                <a:off x="6508142" y="5708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0" name="矩形 49"/>
              <p:cNvSpPr>
                <a:spLocks noChangeAspect="1"/>
              </p:cNvSpPr>
              <p:nvPr/>
            </p:nvSpPr>
            <p:spPr>
              <a:xfrm>
                <a:off x="6580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/>
              <p:cNvSpPr>
                <a:spLocks noChangeAspect="1"/>
              </p:cNvSpPr>
              <p:nvPr/>
            </p:nvSpPr>
            <p:spPr>
              <a:xfrm>
                <a:off x="6652142" y="5564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1"/>
              <p:cNvSpPr>
                <a:spLocks noChangeAspect="1"/>
              </p:cNvSpPr>
              <p:nvPr/>
            </p:nvSpPr>
            <p:spPr>
              <a:xfrm>
                <a:off x="6724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3" name="矩形 52"/>
              <p:cNvSpPr>
                <a:spLocks noChangeAspect="1"/>
              </p:cNvSpPr>
              <p:nvPr/>
            </p:nvSpPr>
            <p:spPr>
              <a:xfrm>
                <a:off x="6652142" y="5636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>
                <a:spLocks noChangeAspect="1"/>
              </p:cNvSpPr>
              <p:nvPr/>
            </p:nvSpPr>
            <p:spPr>
              <a:xfrm>
                <a:off x="6724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>
                <a:spLocks noChangeAspect="1"/>
              </p:cNvSpPr>
              <p:nvPr/>
            </p:nvSpPr>
            <p:spPr>
              <a:xfrm>
                <a:off x="6796142" y="5564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>
                <a:spLocks noChangeAspect="1"/>
              </p:cNvSpPr>
              <p:nvPr/>
            </p:nvSpPr>
            <p:spPr>
              <a:xfrm>
                <a:off x="6868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>
                <a:spLocks noChangeAspect="1"/>
              </p:cNvSpPr>
              <p:nvPr/>
            </p:nvSpPr>
            <p:spPr>
              <a:xfrm>
                <a:off x="6796142" y="5636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8" name="矩形 57"/>
              <p:cNvSpPr>
                <a:spLocks noChangeAspect="1"/>
              </p:cNvSpPr>
              <p:nvPr/>
            </p:nvSpPr>
            <p:spPr>
              <a:xfrm>
                <a:off x="6868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矩形 58"/>
              <p:cNvSpPr>
                <a:spLocks noChangeAspect="1"/>
              </p:cNvSpPr>
              <p:nvPr/>
            </p:nvSpPr>
            <p:spPr>
              <a:xfrm>
                <a:off x="6652142" y="5708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0" name="矩形 59"/>
              <p:cNvSpPr>
                <a:spLocks noChangeAspect="1"/>
              </p:cNvSpPr>
              <p:nvPr/>
            </p:nvSpPr>
            <p:spPr>
              <a:xfrm>
                <a:off x="6724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1" name="矩形 60"/>
              <p:cNvSpPr>
                <a:spLocks noChangeAspect="1"/>
              </p:cNvSpPr>
              <p:nvPr/>
            </p:nvSpPr>
            <p:spPr>
              <a:xfrm>
                <a:off x="6796142" y="5708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2" name="矩形 61"/>
              <p:cNvSpPr>
                <a:spLocks noChangeAspect="1"/>
              </p:cNvSpPr>
              <p:nvPr/>
            </p:nvSpPr>
            <p:spPr>
              <a:xfrm>
                <a:off x="6868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3" name="矩形 62"/>
              <p:cNvSpPr>
                <a:spLocks noChangeAspect="1"/>
              </p:cNvSpPr>
              <p:nvPr/>
            </p:nvSpPr>
            <p:spPr>
              <a:xfrm>
                <a:off x="6940142" y="5564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>
                <a:spLocks noChangeAspect="1"/>
              </p:cNvSpPr>
              <p:nvPr/>
            </p:nvSpPr>
            <p:spPr>
              <a:xfrm>
                <a:off x="7012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/>
              <p:cNvSpPr>
                <a:spLocks noChangeAspect="1"/>
              </p:cNvSpPr>
              <p:nvPr/>
            </p:nvSpPr>
            <p:spPr>
              <a:xfrm>
                <a:off x="6940142" y="5636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6" name="矩形 65"/>
              <p:cNvSpPr>
                <a:spLocks noChangeAspect="1"/>
              </p:cNvSpPr>
              <p:nvPr/>
            </p:nvSpPr>
            <p:spPr>
              <a:xfrm>
                <a:off x="7012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/>
              <p:cNvSpPr>
                <a:spLocks noChangeAspect="1"/>
              </p:cNvSpPr>
              <p:nvPr/>
            </p:nvSpPr>
            <p:spPr>
              <a:xfrm>
                <a:off x="7084142" y="5564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矩形 67"/>
              <p:cNvSpPr>
                <a:spLocks noChangeAspect="1"/>
              </p:cNvSpPr>
              <p:nvPr/>
            </p:nvSpPr>
            <p:spPr>
              <a:xfrm>
                <a:off x="7156142" y="5564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9" name="矩形 68"/>
              <p:cNvSpPr>
                <a:spLocks noChangeAspect="1"/>
              </p:cNvSpPr>
              <p:nvPr/>
            </p:nvSpPr>
            <p:spPr>
              <a:xfrm>
                <a:off x="7084142" y="5636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 69"/>
              <p:cNvSpPr>
                <a:spLocks noChangeAspect="1"/>
              </p:cNvSpPr>
              <p:nvPr/>
            </p:nvSpPr>
            <p:spPr>
              <a:xfrm>
                <a:off x="7156142" y="5636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1" name="矩形 70"/>
              <p:cNvSpPr>
                <a:spLocks noChangeAspect="1"/>
              </p:cNvSpPr>
              <p:nvPr/>
            </p:nvSpPr>
            <p:spPr>
              <a:xfrm>
                <a:off x="6940142" y="5708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矩形 71"/>
              <p:cNvSpPr>
                <a:spLocks noChangeAspect="1"/>
              </p:cNvSpPr>
              <p:nvPr/>
            </p:nvSpPr>
            <p:spPr>
              <a:xfrm>
                <a:off x="7012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3" name="矩形 72"/>
              <p:cNvSpPr>
                <a:spLocks noChangeAspect="1"/>
              </p:cNvSpPr>
              <p:nvPr/>
            </p:nvSpPr>
            <p:spPr>
              <a:xfrm>
                <a:off x="7084142" y="5708491"/>
                <a:ext cx="72000" cy="72000"/>
              </a:xfrm>
              <a:prstGeom prst="rect">
                <a:avLst/>
              </a:prstGeom>
              <a:solidFill>
                <a:srgbClr val="FF7C80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/>
              <p:cNvSpPr>
                <a:spLocks noChangeAspect="1"/>
              </p:cNvSpPr>
              <p:nvPr/>
            </p:nvSpPr>
            <p:spPr>
              <a:xfrm>
                <a:off x="7156142" y="5708491"/>
                <a:ext cx="72000" cy="72000"/>
              </a:xfrm>
              <a:prstGeom prst="rect">
                <a:avLst/>
              </a:prstGeom>
              <a:solidFill>
                <a:srgbClr val="009999"/>
              </a:solidFill>
              <a:ln w="28575"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347" name="文字方塊 14346"/>
            <p:cNvSpPr txBox="1"/>
            <p:nvPr/>
          </p:nvSpPr>
          <p:spPr>
            <a:xfrm>
              <a:off x="6710404" y="4505745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10000Gb/s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4349" name="文字方塊 14348">
            <a:extLst>
              <a:ext uri="{FF2B5EF4-FFF2-40B4-BE49-F238E27FC236}">
                <a16:creationId xmlns:a16="http://schemas.microsoft.com/office/drawing/2014/main" id="{13520488-6AA8-4AC3-A96D-5D6F8A7F69BE}"/>
              </a:ext>
            </a:extLst>
          </p:cNvPr>
          <p:cNvSpPr txBox="1"/>
          <p:nvPr/>
        </p:nvSpPr>
        <p:spPr>
          <a:xfrm>
            <a:off x="931735" y="6414125"/>
            <a:ext cx="271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DSA: Domain Specific Accelerator</a:t>
            </a:r>
            <a:endParaRPr kumimoji="1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352" name="文字方塊 14351">
            <a:extLst>
              <a:ext uri="{FF2B5EF4-FFF2-40B4-BE49-F238E27FC236}">
                <a16:creationId xmlns:a16="http://schemas.microsoft.com/office/drawing/2014/main" id="{3F5C6000-9464-4BA0-8E67-29370F59AA2A}"/>
              </a:ext>
            </a:extLst>
          </p:cNvPr>
          <p:cNvSpPr txBox="1"/>
          <p:nvPr/>
        </p:nvSpPr>
        <p:spPr>
          <a:xfrm>
            <a:off x="556088" y="1120407"/>
            <a:ext cx="45473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本計畫突破點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整合邏輯與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於一體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突破記憶體存取的疆界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TW" altLang="en-US" b="1" dirty="0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提供 </a:t>
            </a:r>
            <a:r>
              <a:rPr lang="en-US" altLang="zh-TW" b="1" dirty="0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r>
              <a:rPr lang="zh-TW" altLang="en-US" b="1" dirty="0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即時性高速辨識</a:t>
            </a:r>
            <a:r>
              <a:rPr lang="zh-TW" altLang="en-US" b="1" dirty="0" smtClean="0">
                <a:solidFill>
                  <a:srgbClr val="0070C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能力</a:t>
            </a:r>
            <a:endParaRPr lang="en-US" altLang="zh-TW" b="1" dirty="0" smtClean="0">
              <a:solidFill>
                <a:srgbClr val="0070C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在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不更動現有車用</a:t>
            </a:r>
            <a:r>
              <a:rPr kumimoji="1" lang="en-US" altLang="zh-TW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架構下，有效利用</a:t>
            </a: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功能，可廣泛應用於現有產品設計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手繪多邊形 14"/>
          <p:cNvSpPr/>
          <p:nvPr/>
        </p:nvSpPr>
        <p:spPr>
          <a:xfrm>
            <a:off x="6842468" y="2630924"/>
            <a:ext cx="1069632" cy="306543"/>
          </a:xfrm>
          <a:custGeom>
            <a:avLst/>
            <a:gdLst>
              <a:gd name="connsiteX0" fmla="*/ 0 w 438912"/>
              <a:gd name="connsiteY0" fmla="*/ 414531 h 430441"/>
              <a:gd name="connsiteX1" fmla="*/ 262128 w 438912"/>
              <a:gd name="connsiteY1" fmla="*/ 3 h 430441"/>
              <a:gd name="connsiteX2" fmla="*/ 237744 w 438912"/>
              <a:gd name="connsiteY2" fmla="*/ 420627 h 430441"/>
              <a:gd name="connsiteX3" fmla="*/ 438912 w 438912"/>
              <a:gd name="connsiteY3" fmla="*/ 292611 h 4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" h="430441">
                <a:moveTo>
                  <a:pt x="0" y="414531"/>
                </a:moveTo>
                <a:cubicBezTo>
                  <a:pt x="111252" y="206759"/>
                  <a:pt x="222504" y="-1013"/>
                  <a:pt x="262128" y="3"/>
                </a:cubicBezTo>
                <a:cubicBezTo>
                  <a:pt x="301752" y="1019"/>
                  <a:pt x="208280" y="371859"/>
                  <a:pt x="237744" y="420627"/>
                </a:cubicBezTo>
                <a:cubicBezTo>
                  <a:pt x="267208" y="469395"/>
                  <a:pt x="382016" y="322075"/>
                  <a:pt x="438912" y="292611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triangle" w="lg" len="lg"/>
            <a:tailEnd type="none" w="med" len="med"/>
          </a:ln>
        </p:spPr>
        <p:txBody>
          <a:bodyPr rtlCol="0" anchor="ctr"/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983117" y="5606612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2TB/s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0" name="手繪多邊形 79"/>
          <p:cNvSpPr/>
          <p:nvPr/>
        </p:nvSpPr>
        <p:spPr>
          <a:xfrm>
            <a:off x="6965051" y="5550014"/>
            <a:ext cx="1069632" cy="306543"/>
          </a:xfrm>
          <a:custGeom>
            <a:avLst/>
            <a:gdLst>
              <a:gd name="connsiteX0" fmla="*/ 0 w 438912"/>
              <a:gd name="connsiteY0" fmla="*/ 414531 h 430441"/>
              <a:gd name="connsiteX1" fmla="*/ 262128 w 438912"/>
              <a:gd name="connsiteY1" fmla="*/ 3 h 430441"/>
              <a:gd name="connsiteX2" fmla="*/ 237744 w 438912"/>
              <a:gd name="connsiteY2" fmla="*/ 420627 h 430441"/>
              <a:gd name="connsiteX3" fmla="*/ 438912 w 438912"/>
              <a:gd name="connsiteY3" fmla="*/ 292611 h 4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" h="430441">
                <a:moveTo>
                  <a:pt x="0" y="414531"/>
                </a:moveTo>
                <a:cubicBezTo>
                  <a:pt x="111252" y="206759"/>
                  <a:pt x="222504" y="-1013"/>
                  <a:pt x="262128" y="3"/>
                </a:cubicBezTo>
                <a:cubicBezTo>
                  <a:pt x="301752" y="1019"/>
                  <a:pt x="208280" y="371859"/>
                  <a:pt x="237744" y="420627"/>
                </a:cubicBezTo>
                <a:cubicBezTo>
                  <a:pt x="267208" y="469395"/>
                  <a:pt x="382016" y="322075"/>
                  <a:pt x="438912" y="292611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triangle" w="lg" len="lg"/>
            <a:tailEnd type="none" w="med" len="med"/>
          </a:ln>
        </p:spPr>
        <p:txBody>
          <a:bodyPr rtlCol="0" anchor="ctr"/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342226" y="3412980"/>
            <a:ext cx="1227667" cy="951762"/>
          </a:xfrm>
          <a:prstGeom prst="right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1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96958" y="554101"/>
            <a:ext cx="812940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b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Google TPUv2</a:t>
            </a: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採用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</a:t>
            </a: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企圖降低記憶體瓶頸</a:t>
            </a:r>
          </a:p>
        </p:txBody>
      </p:sp>
      <p:sp>
        <p:nvSpPr>
          <p:cNvPr id="4" name="內容版面配置區 467">
            <a:extLst>
              <a:ext uri="{FF2B5EF4-FFF2-40B4-BE49-F238E27FC236}">
                <a16:creationId xmlns:a16="http://schemas.microsoft.com/office/drawing/2014/main" id="{CE1D54FC-5CA3-4957-B3B4-9DE01D428CB1}"/>
              </a:ext>
            </a:extLst>
          </p:cNvPr>
          <p:cNvSpPr txBox="1">
            <a:spLocks/>
          </p:cNvSpPr>
          <p:nvPr/>
        </p:nvSpPr>
        <p:spPr>
          <a:xfrm>
            <a:off x="1079936" y="1448758"/>
            <a:ext cx="7953934" cy="492489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aseline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採用異質性封裝的 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 (High-bandwidth Memory) 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連接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CPU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HBM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頻寬約為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300GB/s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，但單價約為美金二百元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然而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TPUv2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還是會因記憶體瓶頸而無法充分發揮執行效率</a:t>
            </a:r>
          </a:p>
        </p:txBody>
      </p:sp>
      <p:sp>
        <p:nvSpPr>
          <p:cNvPr id="5" name="object 168">
            <a:extLst>
              <a:ext uri="{FF2B5EF4-FFF2-40B4-BE49-F238E27FC236}">
                <a16:creationId xmlns:a16="http://schemas.microsoft.com/office/drawing/2014/main" id="{A6FB7E07-883B-481B-ADA3-ED3BF63C299B}"/>
              </a:ext>
            </a:extLst>
          </p:cNvPr>
          <p:cNvSpPr/>
          <p:nvPr/>
        </p:nvSpPr>
        <p:spPr>
          <a:xfrm>
            <a:off x="2723100" y="2521437"/>
            <a:ext cx="3697800" cy="3947138"/>
          </a:xfrm>
          <a:custGeom>
            <a:avLst/>
            <a:gdLst/>
            <a:ahLst/>
            <a:cxnLst/>
            <a:rect l="l" t="t" r="r" b="b"/>
            <a:pathLst>
              <a:path w="3697800" h="4188900">
                <a:moveTo>
                  <a:pt x="0" y="0"/>
                </a:moveTo>
                <a:lnTo>
                  <a:pt x="3697800" y="0"/>
                </a:lnTo>
                <a:lnTo>
                  <a:pt x="36978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C4BCC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" name="object 170">
            <a:extLst>
              <a:ext uri="{FF2B5EF4-FFF2-40B4-BE49-F238E27FC236}">
                <a16:creationId xmlns:a16="http://schemas.microsoft.com/office/drawing/2014/main" id="{B9434F94-1451-41E6-94E7-E89D999D4D4C}"/>
              </a:ext>
            </a:extLst>
          </p:cNvPr>
          <p:cNvSpPr/>
          <p:nvPr/>
        </p:nvSpPr>
        <p:spPr>
          <a:xfrm>
            <a:off x="2889925" y="2684452"/>
            <a:ext cx="1575600" cy="3615265"/>
          </a:xfrm>
          <a:custGeom>
            <a:avLst/>
            <a:gdLst/>
            <a:ahLst/>
            <a:cxn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" name="object 171">
            <a:extLst>
              <a:ext uri="{FF2B5EF4-FFF2-40B4-BE49-F238E27FC236}">
                <a16:creationId xmlns:a16="http://schemas.microsoft.com/office/drawing/2014/main" id="{89A78D45-11DC-405A-A1E9-D6667A09483B}"/>
              </a:ext>
            </a:extLst>
          </p:cNvPr>
          <p:cNvSpPr/>
          <p:nvPr/>
        </p:nvSpPr>
        <p:spPr>
          <a:xfrm>
            <a:off x="2889925" y="2684452"/>
            <a:ext cx="1575600" cy="3615265"/>
          </a:xfrm>
          <a:custGeom>
            <a:avLst/>
            <a:gdLst/>
            <a:ahLst/>
            <a:cxn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" name="object 172">
            <a:extLst>
              <a:ext uri="{FF2B5EF4-FFF2-40B4-BE49-F238E27FC236}">
                <a16:creationId xmlns:a16="http://schemas.microsoft.com/office/drawing/2014/main" id="{DF888638-D0BB-4CC2-9ECC-D9BB35530BD6}"/>
              </a:ext>
            </a:extLst>
          </p:cNvPr>
          <p:cNvSpPr/>
          <p:nvPr/>
        </p:nvSpPr>
        <p:spPr>
          <a:xfrm>
            <a:off x="4642525" y="2684451"/>
            <a:ext cx="1575600" cy="3615265"/>
          </a:xfrm>
          <a:custGeom>
            <a:avLst/>
            <a:gdLst/>
            <a:ahLst/>
            <a:cxn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" name="object 173">
            <a:extLst>
              <a:ext uri="{FF2B5EF4-FFF2-40B4-BE49-F238E27FC236}">
                <a16:creationId xmlns:a16="http://schemas.microsoft.com/office/drawing/2014/main" id="{AFEE51F8-B631-463A-A6A4-0C235B50AFDD}"/>
              </a:ext>
            </a:extLst>
          </p:cNvPr>
          <p:cNvSpPr/>
          <p:nvPr/>
        </p:nvSpPr>
        <p:spPr>
          <a:xfrm>
            <a:off x="4642525" y="2684452"/>
            <a:ext cx="1575600" cy="3615265"/>
          </a:xfrm>
          <a:custGeom>
            <a:avLst/>
            <a:gdLst/>
            <a:ahLst/>
            <a:cxnLst/>
            <a:rect l="l" t="t" r="r" b="b"/>
            <a:pathLst>
              <a:path w="1575600" h="3836700">
                <a:moveTo>
                  <a:pt x="0" y="0"/>
                </a:moveTo>
                <a:lnTo>
                  <a:pt x="1575600" y="0"/>
                </a:lnTo>
                <a:lnTo>
                  <a:pt x="1575600" y="3836700"/>
                </a:lnTo>
                <a:lnTo>
                  <a:pt x="0" y="38367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" name="object 176">
            <a:extLst>
              <a:ext uri="{FF2B5EF4-FFF2-40B4-BE49-F238E27FC236}">
                <a16:creationId xmlns:a16="http://schemas.microsoft.com/office/drawing/2014/main" id="{C24F3850-C3E3-4026-A8AE-1A27198C3CF7}"/>
              </a:ext>
            </a:extLst>
          </p:cNvPr>
          <p:cNvSpPr/>
          <p:nvPr/>
        </p:nvSpPr>
        <p:spPr>
          <a:xfrm>
            <a:off x="1292046" y="2524777"/>
            <a:ext cx="928200" cy="3947138"/>
          </a:xfrm>
          <a:custGeom>
            <a:avLst/>
            <a:gdLst/>
            <a:ahLst/>
            <a:cxnLst/>
            <a:rect l="l" t="t" r="r" b="b"/>
            <a:pathLst>
              <a:path w="928200" h="4188900">
                <a:moveTo>
                  <a:pt x="0" y="0"/>
                </a:moveTo>
                <a:lnTo>
                  <a:pt x="928200" y="0"/>
                </a:lnTo>
                <a:lnTo>
                  <a:pt x="9282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B2D7F3"/>
          </a:solidFill>
          <a:ln w="25400">
            <a:solidFill>
              <a:srgbClr val="4A7EBB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HBM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8GB</a:t>
            </a:r>
            <a:endParaRPr kumimoji="1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" name="object 180">
            <a:extLst>
              <a:ext uri="{FF2B5EF4-FFF2-40B4-BE49-F238E27FC236}">
                <a16:creationId xmlns:a16="http://schemas.microsoft.com/office/drawing/2014/main" id="{68DCC7E4-0CAE-4F7D-9521-3D92C6AE0F25}"/>
              </a:ext>
            </a:extLst>
          </p:cNvPr>
          <p:cNvSpPr/>
          <p:nvPr/>
        </p:nvSpPr>
        <p:spPr>
          <a:xfrm>
            <a:off x="6865125" y="2524777"/>
            <a:ext cx="928200" cy="3947138"/>
          </a:xfrm>
          <a:custGeom>
            <a:avLst/>
            <a:gdLst/>
            <a:ahLst/>
            <a:cxnLst/>
            <a:rect l="l" t="t" r="r" b="b"/>
            <a:pathLst>
              <a:path w="928200" h="4188900">
                <a:moveTo>
                  <a:pt x="0" y="0"/>
                </a:moveTo>
                <a:lnTo>
                  <a:pt x="928200" y="0"/>
                </a:lnTo>
                <a:lnTo>
                  <a:pt x="928200" y="4188900"/>
                </a:lnTo>
                <a:lnTo>
                  <a:pt x="0" y="4188900"/>
                </a:lnTo>
                <a:lnTo>
                  <a:pt x="0" y="0"/>
                </a:lnTo>
                <a:close/>
              </a:path>
            </a:pathLst>
          </a:custGeom>
          <a:solidFill>
            <a:srgbClr val="B2D7F3"/>
          </a:solidFill>
          <a:ln w="25400">
            <a:solidFill>
              <a:srgbClr val="4A7EBB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HBM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8GB</a:t>
            </a:r>
          </a:p>
        </p:txBody>
      </p:sp>
      <p:sp>
        <p:nvSpPr>
          <p:cNvPr id="12" name="object 182">
            <a:extLst>
              <a:ext uri="{FF2B5EF4-FFF2-40B4-BE49-F238E27FC236}">
                <a16:creationId xmlns:a16="http://schemas.microsoft.com/office/drawing/2014/main" id="{498BDFBB-7018-4A0C-A5CE-BA1E29D41C83}"/>
              </a:ext>
            </a:extLst>
          </p:cNvPr>
          <p:cNvSpPr/>
          <p:nvPr/>
        </p:nvSpPr>
        <p:spPr>
          <a:xfrm>
            <a:off x="3015550" y="3183487"/>
            <a:ext cx="1373700" cy="548975"/>
          </a:xfrm>
          <a:custGeom>
            <a:avLst/>
            <a:gdLst/>
            <a:ahLst/>
            <a:cxnLst/>
            <a:rect l="l" t="t" r="r" b="b"/>
            <a:pathLst>
              <a:path w="1373700" h="582600">
                <a:moveTo>
                  <a:pt x="0" y="0"/>
                </a:moveTo>
                <a:lnTo>
                  <a:pt x="1373700" y="0"/>
                </a:lnTo>
                <a:lnTo>
                  <a:pt x="1373700" y="582600"/>
                </a:lnTo>
                <a:lnTo>
                  <a:pt x="0" y="582600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" name="object 183">
            <a:extLst>
              <a:ext uri="{FF2B5EF4-FFF2-40B4-BE49-F238E27FC236}">
                <a16:creationId xmlns:a16="http://schemas.microsoft.com/office/drawing/2014/main" id="{A47F9A5E-1B3A-46B6-91E0-AD5ED9C9C07A}"/>
              </a:ext>
            </a:extLst>
          </p:cNvPr>
          <p:cNvSpPr/>
          <p:nvPr/>
        </p:nvSpPr>
        <p:spPr>
          <a:xfrm>
            <a:off x="3015550" y="3183487"/>
            <a:ext cx="1373700" cy="548975"/>
          </a:xfrm>
          <a:custGeom>
            <a:avLst/>
            <a:gdLst/>
            <a:ahLst/>
            <a:cxnLst/>
            <a:rect l="l" t="t" r="r" b="b"/>
            <a:pathLst>
              <a:path w="1373700" h="582600">
                <a:moveTo>
                  <a:pt x="0" y="0"/>
                </a:moveTo>
                <a:lnTo>
                  <a:pt x="1373700" y="0"/>
                </a:lnTo>
                <a:lnTo>
                  <a:pt x="1373700" y="582600"/>
                </a:lnTo>
                <a:lnTo>
                  <a:pt x="0" y="582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" name="object 185">
            <a:extLst>
              <a:ext uri="{FF2B5EF4-FFF2-40B4-BE49-F238E27FC236}">
                <a16:creationId xmlns:a16="http://schemas.microsoft.com/office/drawing/2014/main" id="{18A8AE3E-1D0F-4E90-BA50-1F0BCD6EB6D1}"/>
              </a:ext>
            </a:extLst>
          </p:cNvPr>
          <p:cNvSpPr/>
          <p:nvPr/>
        </p:nvSpPr>
        <p:spPr>
          <a:xfrm>
            <a:off x="3036149" y="4265064"/>
            <a:ext cx="1307099" cy="1231660"/>
          </a:xfrm>
          <a:custGeom>
            <a:avLst/>
            <a:gdLst/>
            <a:ahLst/>
            <a:cxn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" name="object 186">
            <a:extLst>
              <a:ext uri="{FF2B5EF4-FFF2-40B4-BE49-F238E27FC236}">
                <a16:creationId xmlns:a16="http://schemas.microsoft.com/office/drawing/2014/main" id="{195058F6-9909-4AA7-80AB-5B7241FB9DC9}"/>
              </a:ext>
            </a:extLst>
          </p:cNvPr>
          <p:cNvSpPr/>
          <p:nvPr/>
        </p:nvSpPr>
        <p:spPr>
          <a:xfrm>
            <a:off x="3036149" y="4265064"/>
            <a:ext cx="1307099" cy="1231660"/>
          </a:xfrm>
          <a:custGeom>
            <a:avLst/>
            <a:gdLst/>
            <a:ahLst/>
            <a:cxn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" name="object 187">
            <a:extLst>
              <a:ext uri="{FF2B5EF4-FFF2-40B4-BE49-F238E27FC236}">
                <a16:creationId xmlns:a16="http://schemas.microsoft.com/office/drawing/2014/main" id="{29AAB8D5-EA59-4693-B017-2E9D68DA79A0}"/>
              </a:ext>
            </a:extLst>
          </p:cNvPr>
          <p:cNvSpPr/>
          <p:nvPr/>
        </p:nvSpPr>
        <p:spPr>
          <a:xfrm>
            <a:off x="3084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" name="object 188">
            <a:extLst>
              <a:ext uri="{FF2B5EF4-FFF2-40B4-BE49-F238E27FC236}">
                <a16:creationId xmlns:a16="http://schemas.microsoft.com/office/drawing/2014/main" id="{F211DE77-E2C2-4B44-9313-34BC9DB23B9F}"/>
              </a:ext>
            </a:extLst>
          </p:cNvPr>
          <p:cNvSpPr/>
          <p:nvPr/>
        </p:nvSpPr>
        <p:spPr>
          <a:xfrm>
            <a:off x="3084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" name="object 189">
            <a:extLst>
              <a:ext uri="{FF2B5EF4-FFF2-40B4-BE49-F238E27FC236}">
                <a16:creationId xmlns:a16="http://schemas.microsoft.com/office/drawing/2014/main" id="{C016EB4A-2368-48BE-8653-34D2EFBC5D96}"/>
              </a:ext>
            </a:extLst>
          </p:cNvPr>
          <p:cNvSpPr/>
          <p:nvPr/>
        </p:nvSpPr>
        <p:spPr>
          <a:xfrm>
            <a:off x="3236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" name="object 190">
            <a:extLst>
              <a:ext uri="{FF2B5EF4-FFF2-40B4-BE49-F238E27FC236}">
                <a16:creationId xmlns:a16="http://schemas.microsoft.com/office/drawing/2014/main" id="{C88D8A5D-6572-4E39-978B-37602DC5AE16}"/>
              </a:ext>
            </a:extLst>
          </p:cNvPr>
          <p:cNvSpPr/>
          <p:nvPr/>
        </p:nvSpPr>
        <p:spPr>
          <a:xfrm>
            <a:off x="3236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" name="object 191">
            <a:extLst>
              <a:ext uri="{FF2B5EF4-FFF2-40B4-BE49-F238E27FC236}">
                <a16:creationId xmlns:a16="http://schemas.microsoft.com/office/drawing/2014/main" id="{2F17128D-A4D3-490A-9CC2-6DC99F6A03FB}"/>
              </a:ext>
            </a:extLst>
          </p:cNvPr>
          <p:cNvSpPr/>
          <p:nvPr/>
        </p:nvSpPr>
        <p:spPr>
          <a:xfrm>
            <a:off x="3388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" name="object 192">
            <a:extLst>
              <a:ext uri="{FF2B5EF4-FFF2-40B4-BE49-F238E27FC236}">
                <a16:creationId xmlns:a16="http://schemas.microsoft.com/office/drawing/2014/main" id="{BA797457-27A4-483E-9277-26B72045308B}"/>
              </a:ext>
            </a:extLst>
          </p:cNvPr>
          <p:cNvSpPr/>
          <p:nvPr/>
        </p:nvSpPr>
        <p:spPr>
          <a:xfrm>
            <a:off x="3388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" name="object 193">
            <a:extLst>
              <a:ext uri="{FF2B5EF4-FFF2-40B4-BE49-F238E27FC236}">
                <a16:creationId xmlns:a16="http://schemas.microsoft.com/office/drawing/2014/main" id="{357484AB-ED12-4B27-B162-67D9B763E8E1}"/>
              </a:ext>
            </a:extLst>
          </p:cNvPr>
          <p:cNvSpPr/>
          <p:nvPr/>
        </p:nvSpPr>
        <p:spPr>
          <a:xfrm>
            <a:off x="35412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" name="object 194">
            <a:extLst>
              <a:ext uri="{FF2B5EF4-FFF2-40B4-BE49-F238E27FC236}">
                <a16:creationId xmlns:a16="http://schemas.microsoft.com/office/drawing/2014/main" id="{798F32C6-5D61-4714-8892-00C28D1FDA42}"/>
              </a:ext>
            </a:extLst>
          </p:cNvPr>
          <p:cNvSpPr/>
          <p:nvPr/>
        </p:nvSpPr>
        <p:spPr>
          <a:xfrm>
            <a:off x="35412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" name="object 195">
            <a:extLst>
              <a:ext uri="{FF2B5EF4-FFF2-40B4-BE49-F238E27FC236}">
                <a16:creationId xmlns:a16="http://schemas.microsoft.com/office/drawing/2014/main" id="{4A93A798-4501-4E07-B2AD-D4DF8408249B}"/>
              </a:ext>
            </a:extLst>
          </p:cNvPr>
          <p:cNvSpPr/>
          <p:nvPr/>
        </p:nvSpPr>
        <p:spPr>
          <a:xfrm>
            <a:off x="3693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" name="object 196">
            <a:extLst>
              <a:ext uri="{FF2B5EF4-FFF2-40B4-BE49-F238E27FC236}">
                <a16:creationId xmlns:a16="http://schemas.microsoft.com/office/drawing/2014/main" id="{0B697DA8-02E1-4209-A41B-30DE3A5D9E44}"/>
              </a:ext>
            </a:extLst>
          </p:cNvPr>
          <p:cNvSpPr/>
          <p:nvPr/>
        </p:nvSpPr>
        <p:spPr>
          <a:xfrm>
            <a:off x="3693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" name="object 197">
            <a:extLst>
              <a:ext uri="{FF2B5EF4-FFF2-40B4-BE49-F238E27FC236}">
                <a16:creationId xmlns:a16="http://schemas.microsoft.com/office/drawing/2014/main" id="{1962AF4B-5DAA-4428-A4F8-43A1533DD950}"/>
              </a:ext>
            </a:extLst>
          </p:cNvPr>
          <p:cNvSpPr/>
          <p:nvPr/>
        </p:nvSpPr>
        <p:spPr>
          <a:xfrm>
            <a:off x="3846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" name="object 198">
            <a:extLst>
              <a:ext uri="{FF2B5EF4-FFF2-40B4-BE49-F238E27FC236}">
                <a16:creationId xmlns:a16="http://schemas.microsoft.com/office/drawing/2014/main" id="{FA6C1BAC-D473-4406-9570-AD630F672A5E}"/>
              </a:ext>
            </a:extLst>
          </p:cNvPr>
          <p:cNvSpPr/>
          <p:nvPr/>
        </p:nvSpPr>
        <p:spPr>
          <a:xfrm>
            <a:off x="3846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" name="object 199">
            <a:extLst>
              <a:ext uri="{FF2B5EF4-FFF2-40B4-BE49-F238E27FC236}">
                <a16:creationId xmlns:a16="http://schemas.microsoft.com/office/drawing/2014/main" id="{DFFDA6AA-DEC7-44A7-8EDE-950A2AAE56CB}"/>
              </a:ext>
            </a:extLst>
          </p:cNvPr>
          <p:cNvSpPr/>
          <p:nvPr/>
        </p:nvSpPr>
        <p:spPr>
          <a:xfrm>
            <a:off x="3998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" name="object 200">
            <a:extLst>
              <a:ext uri="{FF2B5EF4-FFF2-40B4-BE49-F238E27FC236}">
                <a16:creationId xmlns:a16="http://schemas.microsoft.com/office/drawing/2014/main" id="{7F2436CB-841F-4405-8AB4-4F70681ECD32}"/>
              </a:ext>
            </a:extLst>
          </p:cNvPr>
          <p:cNvSpPr/>
          <p:nvPr/>
        </p:nvSpPr>
        <p:spPr>
          <a:xfrm>
            <a:off x="3998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0" name="object 201">
            <a:extLst>
              <a:ext uri="{FF2B5EF4-FFF2-40B4-BE49-F238E27FC236}">
                <a16:creationId xmlns:a16="http://schemas.microsoft.com/office/drawing/2014/main" id="{6C476E24-C9B4-4B82-BF54-6E95EDE14266}"/>
              </a:ext>
            </a:extLst>
          </p:cNvPr>
          <p:cNvSpPr/>
          <p:nvPr/>
        </p:nvSpPr>
        <p:spPr>
          <a:xfrm>
            <a:off x="4150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1" name="object 202">
            <a:extLst>
              <a:ext uri="{FF2B5EF4-FFF2-40B4-BE49-F238E27FC236}">
                <a16:creationId xmlns:a16="http://schemas.microsoft.com/office/drawing/2014/main" id="{FE9E8812-40F4-4D47-B468-27A15769C61B}"/>
              </a:ext>
            </a:extLst>
          </p:cNvPr>
          <p:cNvSpPr/>
          <p:nvPr/>
        </p:nvSpPr>
        <p:spPr>
          <a:xfrm>
            <a:off x="4150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2" name="object 203">
            <a:extLst>
              <a:ext uri="{FF2B5EF4-FFF2-40B4-BE49-F238E27FC236}">
                <a16:creationId xmlns:a16="http://schemas.microsoft.com/office/drawing/2014/main" id="{C73F8A5D-3F5E-486E-9553-33BC467AE8B8}"/>
              </a:ext>
            </a:extLst>
          </p:cNvPr>
          <p:cNvSpPr/>
          <p:nvPr/>
        </p:nvSpPr>
        <p:spPr>
          <a:xfrm>
            <a:off x="3084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3" name="object 204">
            <a:extLst>
              <a:ext uri="{FF2B5EF4-FFF2-40B4-BE49-F238E27FC236}">
                <a16:creationId xmlns:a16="http://schemas.microsoft.com/office/drawing/2014/main" id="{D8134575-AE06-4D2E-999B-DE2BAE60A21B}"/>
              </a:ext>
            </a:extLst>
          </p:cNvPr>
          <p:cNvSpPr/>
          <p:nvPr/>
        </p:nvSpPr>
        <p:spPr>
          <a:xfrm>
            <a:off x="3084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4" name="object 205">
            <a:extLst>
              <a:ext uri="{FF2B5EF4-FFF2-40B4-BE49-F238E27FC236}">
                <a16:creationId xmlns:a16="http://schemas.microsoft.com/office/drawing/2014/main" id="{D6E43790-0559-4F36-8F1D-667D746ACB79}"/>
              </a:ext>
            </a:extLst>
          </p:cNvPr>
          <p:cNvSpPr/>
          <p:nvPr/>
        </p:nvSpPr>
        <p:spPr>
          <a:xfrm>
            <a:off x="3236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5" name="object 206">
            <a:extLst>
              <a:ext uri="{FF2B5EF4-FFF2-40B4-BE49-F238E27FC236}">
                <a16:creationId xmlns:a16="http://schemas.microsoft.com/office/drawing/2014/main" id="{F87B3000-A764-4012-81D4-510D00052D90}"/>
              </a:ext>
            </a:extLst>
          </p:cNvPr>
          <p:cNvSpPr/>
          <p:nvPr/>
        </p:nvSpPr>
        <p:spPr>
          <a:xfrm>
            <a:off x="3236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6" name="object 207">
            <a:extLst>
              <a:ext uri="{FF2B5EF4-FFF2-40B4-BE49-F238E27FC236}">
                <a16:creationId xmlns:a16="http://schemas.microsoft.com/office/drawing/2014/main" id="{971C856F-89FE-4200-976C-266B516FF653}"/>
              </a:ext>
            </a:extLst>
          </p:cNvPr>
          <p:cNvSpPr/>
          <p:nvPr/>
        </p:nvSpPr>
        <p:spPr>
          <a:xfrm>
            <a:off x="3388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7" name="object 208">
            <a:extLst>
              <a:ext uri="{FF2B5EF4-FFF2-40B4-BE49-F238E27FC236}">
                <a16:creationId xmlns:a16="http://schemas.microsoft.com/office/drawing/2014/main" id="{34ADECE9-D559-4D01-B869-ED49488F5BC1}"/>
              </a:ext>
            </a:extLst>
          </p:cNvPr>
          <p:cNvSpPr/>
          <p:nvPr/>
        </p:nvSpPr>
        <p:spPr>
          <a:xfrm>
            <a:off x="3388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8" name="object 209">
            <a:extLst>
              <a:ext uri="{FF2B5EF4-FFF2-40B4-BE49-F238E27FC236}">
                <a16:creationId xmlns:a16="http://schemas.microsoft.com/office/drawing/2014/main" id="{B09875BF-CD5F-4FA5-A355-840FD41A6CAA}"/>
              </a:ext>
            </a:extLst>
          </p:cNvPr>
          <p:cNvSpPr/>
          <p:nvPr/>
        </p:nvSpPr>
        <p:spPr>
          <a:xfrm>
            <a:off x="35412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9" name="object 210">
            <a:extLst>
              <a:ext uri="{FF2B5EF4-FFF2-40B4-BE49-F238E27FC236}">
                <a16:creationId xmlns:a16="http://schemas.microsoft.com/office/drawing/2014/main" id="{ECE21B02-8750-452C-8D74-7CA3A06369A5}"/>
              </a:ext>
            </a:extLst>
          </p:cNvPr>
          <p:cNvSpPr/>
          <p:nvPr/>
        </p:nvSpPr>
        <p:spPr>
          <a:xfrm>
            <a:off x="35412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0" name="object 211">
            <a:extLst>
              <a:ext uri="{FF2B5EF4-FFF2-40B4-BE49-F238E27FC236}">
                <a16:creationId xmlns:a16="http://schemas.microsoft.com/office/drawing/2014/main" id="{4546EE7A-D9A6-4F37-925E-667D2D465F27}"/>
              </a:ext>
            </a:extLst>
          </p:cNvPr>
          <p:cNvSpPr/>
          <p:nvPr/>
        </p:nvSpPr>
        <p:spPr>
          <a:xfrm>
            <a:off x="3693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1" name="object 212">
            <a:extLst>
              <a:ext uri="{FF2B5EF4-FFF2-40B4-BE49-F238E27FC236}">
                <a16:creationId xmlns:a16="http://schemas.microsoft.com/office/drawing/2014/main" id="{F092D5BD-8FB7-4D5F-ABEC-4FD3D25E501E}"/>
              </a:ext>
            </a:extLst>
          </p:cNvPr>
          <p:cNvSpPr/>
          <p:nvPr/>
        </p:nvSpPr>
        <p:spPr>
          <a:xfrm>
            <a:off x="3693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2" name="object 213">
            <a:extLst>
              <a:ext uri="{FF2B5EF4-FFF2-40B4-BE49-F238E27FC236}">
                <a16:creationId xmlns:a16="http://schemas.microsoft.com/office/drawing/2014/main" id="{9D73A42E-EB88-4A82-B849-FB56EC5DB568}"/>
              </a:ext>
            </a:extLst>
          </p:cNvPr>
          <p:cNvSpPr/>
          <p:nvPr/>
        </p:nvSpPr>
        <p:spPr>
          <a:xfrm>
            <a:off x="3846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3" name="object 214">
            <a:extLst>
              <a:ext uri="{FF2B5EF4-FFF2-40B4-BE49-F238E27FC236}">
                <a16:creationId xmlns:a16="http://schemas.microsoft.com/office/drawing/2014/main" id="{2A377F79-1EB4-4510-87DC-F3F293DAF74D}"/>
              </a:ext>
            </a:extLst>
          </p:cNvPr>
          <p:cNvSpPr/>
          <p:nvPr/>
        </p:nvSpPr>
        <p:spPr>
          <a:xfrm>
            <a:off x="3846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4" name="object 215">
            <a:extLst>
              <a:ext uri="{FF2B5EF4-FFF2-40B4-BE49-F238E27FC236}">
                <a16:creationId xmlns:a16="http://schemas.microsoft.com/office/drawing/2014/main" id="{4697332C-7ACE-4B7B-B111-ABC4D762DCE3}"/>
              </a:ext>
            </a:extLst>
          </p:cNvPr>
          <p:cNvSpPr/>
          <p:nvPr/>
        </p:nvSpPr>
        <p:spPr>
          <a:xfrm>
            <a:off x="3998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5" name="object 216">
            <a:extLst>
              <a:ext uri="{FF2B5EF4-FFF2-40B4-BE49-F238E27FC236}">
                <a16:creationId xmlns:a16="http://schemas.microsoft.com/office/drawing/2014/main" id="{E968A921-7A0B-46F5-B48A-D92D0199C656}"/>
              </a:ext>
            </a:extLst>
          </p:cNvPr>
          <p:cNvSpPr/>
          <p:nvPr/>
        </p:nvSpPr>
        <p:spPr>
          <a:xfrm>
            <a:off x="3998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6" name="object 217">
            <a:extLst>
              <a:ext uri="{FF2B5EF4-FFF2-40B4-BE49-F238E27FC236}">
                <a16:creationId xmlns:a16="http://schemas.microsoft.com/office/drawing/2014/main" id="{2D141D37-8362-4B1F-9835-386AF8B50C07}"/>
              </a:ext>
            </a:extLst>
          </p:cNvPr>
          <p:cNvSpPr/>
          <p:nvPr/>
        </p:nvSpPr>
        <p:spPr>
          <a:xfrm>
            <a:off x="4150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7" name="object 218">
            <a:extLst>
              <a:ext uri="{FF2B5EF4-FFF2-40B4-BE49-F238E27FC236}">
                <a16:creationId xmlns:a16="http://schemas.microsoft.com/office/drawing/2014/main" id="{96A6622C-0DC1-495A-BCE6-04B2EF53E20F}"/>
              </a:ext>
            </a:extLst>
          </p:cNvPr>
          <p:cNvSpPr/>
          <p:nvPr/>
        </p:nvSpPr>
        <p:spPr>
          <a:xfrm>
            <a:off x="4150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8" name="object 219">
            <a:extLst>
              <a:ext uri="{FF2B5EF4-FFF2-40B4-BE49-F238E27FC236}">
                <a16:creationId xmlns:a16="http://schemas.microsoft.com/office/drawing/2014/main" id="{8590936A-9CC8-4459-ACE4-09249F2A3398}"/>
              </a:ext>
            </a:extLst>
          </p:cNvPr>
          <p:cNvSpPr/>
          <p:nvPr/>
        </p:nvSpPr>
        <p:spPr>
          <a:xfrm>
            <a:off x="3084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9" name="object 220">
            <a:extLst>
              <a:ext uri="{FF2B5EF4-FFF2-40B4-BE49-F238E27FC236}">
                <a16:creationId xmlns:a16="http://schemas.microsoft.com/office/drawing/2014/main" id="{829E8939-6D89-4CEA-9FE6-B63FAE63642C}"/>
              </a:ext>
            </a:extLst>
          </p:cNvPr>
          <p:cNvSpPr/>
          <p:nvPr/>
        </p:nvSpPr>
        <p:spPr>
          <a:xfrm>
            <a:off x="3084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0" name="object 221">
            <a:extLst>
              <a:ext uri="{FF2B5EF4-FFF2-40B4-BE49-F238E27FC236}">
                <a16:creationId xmlns:a16="http://schemas.microsoft.com/office/drawing/2014/main" id="{4A446F49-C041-41B4-AD66-C6FF193ACEA6}"/>
              </a:ext>
            </a:extLst>
          </p:cNvPr>
          <p:cNvSpPr/>
          <p:nvPr/>
        </p:nvSpPr>
        <p:spPr>
          <a:xfrm>
            <a:off x="3236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" name="object 222">
            <a:extLst>
              <a:ext uri="{FF2B5EF4-FFF2-40B4-BE49-F238E27FC236}">
                <a16:creationId xmlns:a16="http://schemas.microsoft.com/office/drawing/2014/main" id="{2B9C6DC4-0F6E-452E-87D7-664ADB67AD1F}"/>
              </a:ext>
            </a:extLst>
          </p:cNvPr>
          <p:cNvSpPr/>
          <p:nvPr/>
        </p:nvSpPr>
        <p:spPr>
          <a:xfrm>
            <a:off x="3236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2" name="object 223">
            <a:extLst>
              <a:ext uri="{FF2B5EF4-FFF2-40B4-BE49-F238E27FC236}">
                <a16:creationId xmlns:a16="http://schemas.microsoft.com/office/drawing/2014/main" id="{2BA2C272-6CDF-41D8-A664-82395234D2E0}"/>
              </a:ext>
            </a:extLst>
          </p:cNvPr>
          <p:cNvSpPr/>
          <p:nvPr/>
        </p:nvSpPr>
        <p:spPr>
          <a:xfrm>
            <a:off x="3388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3" name="object 224">
            <a:extLst>
              <a:ext uri="{FF2B5EF4-FFF2-40B4-BE49-F238E27FC236}">
                <a16:creationId xmlns:a16="http://schemas.microsoft.com/office/drawing/2014/main" id="{B2BB4BA3-27B0-459D-B28C-4EF7551C211E}"/>
              </a:ext>
            </a:extLst>
          </p:cNvPr>
          <p:cNvSpPr/>
          <p:nvPr/>
        </p:nvSpPr>
        <p:spPr>
          <a:xfrm>
            <a:off x="3388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4" name="object 225">
            <a:extLst>
              <a:ext uri="{FF2B5EF4-FFF2-40B4-BE49-F238E27FC236}">
                <a16:creationId xmlns:a16="http://schemas.microsoft.com/office/drawing/2014/main" id="{5062A3E2-EDE4-48DF-9876-C650D3EEB5CE}"/>
              </a:ext>
            </a:extLst>
          </p:cNvPr>
          <p:cNvSpPr/>
          <p:nvPr/>
        </p:nvSpPr>
        <p:spPr>
          <a:xfrm>
            <a:off x="35412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5" name="object 226">
            <a:extLst>
              <a:ext uri="{FF2B5EF4-FFF2-40B4-BE49-F238E27FC236}">
                <a16:creationId xmlns:a16="http://schemas.microsoft.com/office/drawing/2014/main" id="{7A8D3B0C-9029-4D8C-B9DB-E26CC511AFD4}"/>
              </a:ext>
            </a:extLst>
          </p:cNvPr>
          <p:cNvSpPr/>
          <p:nvPr/>
        </p:nvSpPr>
        <p:spPr>
          <a:xfrm>
            <a:off x="35412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6" name="object 227">
            <a:extLst>
              <a:ext uri="{FF2B5EF4-FFF2-40B4-BE49-F238E27FC236}">
                <a16:creationId xmlns:a16="http://schemas.microsoft.com/office/drawing/2014/main" id="{F82B9846-AF82-4569-AFE0-AC289B9ED307}"/>
              </a:ext>
            </a:extLst>
          </p:cNvPr>
          <p:cNvSpPr/>
          <p:nvPr/>
        </p:nvSpPr>
        <p:spPr>
          <a:xfrm>
            <a:off x="3693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7" name="object 228">
            <a:extLst>
              <a:ext uri="{FF2B5EF4-FFF2-40B4-BE49-F238E27FC236}">
                <a16:creationId xmlns:a16="http://schemas.microsoft.com/office/drawing/2014/main" id="{49BB5181-A3BC-4A14-83A5-862175BD03F6}"/>
              </a:ext>
            </a:extLst>
          </p:cNvPr>
          <p:cNvSpPr/>
          <p:nvPr/>
        </p:nvSpPr>
        <p:spPr>
          <a:xfrm>
            <a:off x="3693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8" name="object 229">
            <a:extLst>
              <a:ext uri="{FF2B5EF4-FFF2-40B4-BE49-F238E27FC236}">
                <a16:creationId xmlns:a16="http://schemas.microsoft.com/office/drawing/2014/main" id="{31867D9F-153E-45D6-92C1-B4506CB6FF3F}"/>
              </a:ext>
            </a:extLst>
          </p:cNvPr>
          <p:cNvSpPr/>
          <p:nvPr/>
        </p:nvSpPr>
        <p:spPr>
          <a:xfrm>
            <a:off x="3846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9" name="object 230">
            <a:extLst>
              <a:ext uri="{FF2B5EF4-FFF2-40B4-BE49-F238E27FC236}">
                <a16:creationId xmlns:a16="http://schemas.microsoft.com/office/drawing/2014/main" id="{AFC76026-D129-4E14-9F0B-A82F960BCB7E}"/>
              </a:ext>
            </a:extLst>
          </p:cNvPr>
          <p:cNvSpPr/>
          <p:nvPr/>
        </p:nvSpPr>
        <p:spPr>
          <a:xfrm>
            <a:off x="3846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0" name="object 231">
            <a:extLst>
              <a:ext uri="{FF2B5EF4-FFF2-40B4-BE49-F238E27FC236}">
                <a16:creationId xmlns:a16="http://schemas.microsoft.com/office/drawing/2014/main" id="{D3842696-236B-4FAB-8B35-9963FAB33A50}"/>
              </a:ext>
            </a:extLst>
          </p:cNvPr>
          <p:cNvSpPr/>
          <p:nvPr/>
        </p:nvSpPr>
        <p:spPr>
          <a:xfrm>
            <a:off x="3998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1" name="object 232">
            <a:extLst>
              <a:ext uri="{FF2B5EF4-FFF2-40B4-BE49-F238E27FC236}">
                <a16:creationId xmlns:a16="http://schemas.microsoft.com/office/drawing/2014/main" id="{3989ADFD-89BB-4739-9C05-176981F94BF0}"/>
              </a:ext>
            </a:extLst>
          </p:cNvPr>
          <p:cNvSpPr/>
          <p:nvPr/>
        </p:nvSpPr>
        <p:spPr>
          <a:xfrm>
            <a:off x="3998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2" name="object 233">
            <a:extLst>
              <a:ext uri="{FF2B5EF4-FFF2-40B4-BE49-F238E27FC236}">
                <a16:creationId xmlns:a16="http://schemas.microsoft.com/office/drawing/2014/main" id="{068864A5-A2C5-4B2C-A27A-D03BC680C9AB}"/>
              </a:ext>
            </a:extLst>
          </p:cNvPr>
          <p:cNvSpPr/>
          <p:nvPr/>
        </p:nvSpPr>
        <p:spPr>
          <a:xfrm>
            <a:off x="4150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3" name="object 234">
            <a:extLst>
              <a:ext uri="{FF2B5EF4-FFF2-40B4-BE49-F238E27FC236}">
                <a16:creationId xmlns:a16="http://schemas.microsoft.com/office/drawing/2014/main" id="{FB15759B-E38E-4B7E-91F8-90EF942BAAB6}"/>
              </a:ext>
            </a:extLst>
          </p:cNvPr>
          <p:cNvSpPr/>
          <p:nvPr/>
        </p:nvSpPr>
        <p:spPr>
          <a:xfrm>
            <a:off x="4150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4" name="object 235">
            <a:extLst>
              <a:ext uri="{FF2B5EF4-FFF2-40B4-BE49-F238E27FC236}">
                <a16:creationId xmlns:a16="http://schemas.microsoft.com/office/drawing/2014/main" id="{14800C6C-2921-4602-B1E8-B997987A06BB}"/>
              </a:ext>
            </a:extLst>
          </p:cNvPr>
          <p:cNvSpPr/>
          <p:nvPr/>
        </p:nvSpPr>
        <p:spPr>
          <a:xfrm>
            <a:off x="3084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5" name="object 236">
            <a:extLst>
              <a:ext uri="{FF2B5EF4-FFF2-40B4-BE49-F238E27FC236}">
                <a16:creationId xmlns:a16="http://schemas.microsoft.com/office/drawing/2014/main" id="{72D59DC0-5AA0-4714-9C9B-3EAE00C069AA}"/>
              </a:ext>
            </a:extLst>
          </p:cNvPr>
          <p:cNvSpPr/>
          <p:nvPr/>
        </p:nvSpPr>
        <p:spPr>
          <a:xfrm>
            <a:off x="3084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6" name="object 237">
            <a:extLst>
              <a:ext uri="{FF2B5EF4-FFF2-40B4-BE49-F238E27FC236}">
                <a16:creationId xmlns:a16="http://schemas.microsoft.com/office/drawing/2014/main" id="{609C521B-BCC7-45A0-B5F9-CB0CC191507E}"/>
              </a:ext>
            </a:extLst>
          </p:cNvPr>
          <p:cNvSpPr/>
          <p:nvPr/>
        </p:nvSpPr>
        <p:spPr>
          <a:xfrm>
            <a:off x="3236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7" name="object 238">
            <a:extLst>
              <a:ext uri="{FF2B5EF4-FFF2-40B4-BE49-F238E27FC236}">
                <a16:creationId xmlns:a16="http://schemas.microsoft.com/office/drawing/2014/main" id="{5B99121E-1981-4C8B-B868-3ADC38519EA3}"/>
              </a:ext>
            </a:extLst>
          </p:cNvPr>
          <p:cNvSpPr/>
          <p:nvPr/>
        </p:nvSpPr>
        <p:spPr>
          <a:xfrm>
            <a:off x="3236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8" name="object 239">
            <a:extLst>
              <a:ext uri="{FF2B5EF4-FFF2-40B4-BE49-F238E27FC236}">
                <a16:creationId xmlns:a16="http://schemas.microsoft.com/office/drawing/2014/main" id="{13CB3A1A-AA66-4B8C-9760-778C94948EAE}"/>
              </a:ext>
            </a:extLst>
          </p:cNvPr>
          <p:cNvSpPr/>
          <p:nvPr/>
        </p:nvSpPr>
        <p:spPr>
          <a:xfrm>
            <a:off x="3388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9" name="object 240">
            <a:extLst>
              <a:ext uri="{FF2B5EF4-FFF2-40B4-BE49-F238E27FC236}">
                <a16:creationId xmlns:a16="http://schemas.microsoft.com/office/drawing/2014/main" id="{E433D4F2-5E69-4C1C-947F-C68F18EC78D5}"/>
              </a:ext>
            </a:extLst>
          </p:cNvPr>
          <p:cNvSpPr/>
          <p:nvPr/>
        </p:nvSpPr>
        <p:spPr>
          <a:xfrm>
            <a:off x="3388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0" name="object 241">
            <a:extLst>
              <a:ext uri="{FF2B5EF4-FFF2-40B4-BE49-F238E27FC236}">
                <a16:creationId xmlns:a16="http://schemas.microsoft.com/office/drawing/2014/main" id="{B7664DC2-E99A-46F9-9D09-7FE5D0C40BCE}"/>
              </a:ext>
            </a:extLst>
          </p:cNvPr>
          <p:cNvSpPr/>
          <p:nvPr/>
        </p:nvSpPr>
        <p:spPr>
          <a:xfrm>
            <a:off x="35412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1" name="object 242">
            <a:extLst>
              <a:ext uri="{FF2B5EF4-FFF2-40B4-BE49-F238E27FC236}">
                <a16:creationId xmlns:a16="http://schemas.microsoft.com/office/drawing/2014/main" id="{65DA2A84-9367-4E90-B84C-A27B48E1EEB9}"/>
              </a:ext>
            </a:extLst>
          </p:cNvPr>
          <p:cNvSpPr/>
          <p:nvPr/>
        </p:nvSpPr>
        <p:spPr>
          <a:xfrm>
            <a:off x="35412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2" name="object 243">
            <a:extLst>
              <a:ext uri="{FF2B5EF4-FFF2-40B4-BE49-F238E27FC236}">
                <a16:creationId xmlns:a16="http://schemas.microsoft.com/office/drawing/2014/main" id="{65AD13A8-67DB-453D-8AC9-5E5FA4493FDD}"/>
              </a:ext>
            </a:extLst>
          </p:cNvPr>
          <p:cNvSpPr/>
          <p:nvPr/>
        </p:nvSpPr>
        <p:spPr>
          <a:xfrm>
            <a:off x="3693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3" name="object 244">
            <a:extLst>
              <a:ext uri="{FF2B5EF4-FFF2-40B4-BE49-F238E27FC236}">
                <a16:creationId xmlns:a16="http://schemas.microsoft.com/office/drawing/2014/main" id="{A6D107AD-3597-4494-9A7E-2E0FA34959CA}"/>
              </a:ext>
            </a:extLst>
          </p:cNvPr>
          <p:cNvSpPr/>
          <p:nvPr/>
        </p:nvSpPr>
        <p:spPr>
          <a:xfrm>
            <a:off x="3693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4" name="object 245">
            <a:extLst>
              <a:ext uri="{FF2B5EF4-FFF2-40B4-BE49-F238E27FC236}">
                <a16:creationId xmlns:a16="http://schemas.microsoft.com/office/drawing/2014/main" id="{5A09C0A4-E78D-448D-B528-F42EAE54D84D}"/>
              </a:ext>
            </a:extLst>
          </p:cNvPr>
          <p:cNvSpPr/>
          <p:nvPr/>
        </p:nvSpPr>
        <p:spPr>
          <a:xfrm>
            <a:off x="3846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5" name="object 246">
            <a:extLst>
              <a:ext uri="{FF2B5EF4-FFF2-40B4-BE49-F238E27FC236}">
                <a16:creationId xmlns:a16="http://schemas.microsoft.com/office/drawing/2014/main" id="{69E92529-D7FD-46E9-ADF1-C05F6DFDF555}"/>
              </a:ext>
            </a:extLst>
          </p:cNvPr>
          <p:cNvSpPr/>
          <p:nvPr/>
        </p:nvSpPr>
        <p:spPr>
          <a:xfrm>
            <a:off x="3846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6" name="object 247">
            <a:extLst>
              <a:ext uri="{FF2B5EF4-FFF2-40B4-BE49-F238E27FC236}">
                <a16:creationId xmlns:a16="http://schemas.microsoft.com/office/drawing/2014/main" id="{0CCCF234-AE20-45A0-832D-AE11664DC3BD}"/>
              </a:ext>
            </a:extLst>
          </p:cNvPr>
          <p:cNvSpPr/>
          <p:nvPr/>
        </p:nvSpPr>
        <p:spPr>
          <a:xfrm>
            <a:off x="3998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7" name="object 248">
            <a:extLst>
              <a:ext uri="{FF2B5EF4-FFF2-40B4-BE49-F238E27FC236}">
                <a16:creationId xmlns:a16="http://schemas.microsoft.com/office/drawing/2014/main" id="{F7496276-D75C-43E4-8003-5AF8D1072C67}"/>
              </a:ext>
            </a:extLst>
          </p:cNvPr>
          <p:cNvSpPr/>
          <p:nvPr/>
        </p:nvSpPr>
        <p:spPr>
          <a:xfrm>
            <a:off x="3998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8" name="object 249">
            <a:extLst>
              <a:ext uri="{FF2B5EF4-FFF2-40B4-BE49-F238E27FC236}">
                <a16:creationId xmlns:a16="http://schemas.microsoft.com/office/drawing/2014/main" id="{EB844941-EEA4-43F1-9C64-6716CDB59A45}"/>
              </a:ext>
            </a:extLst>
          </p:cNvPr>
          <p:cNvSpPr/>
          <p:nvPr/>
        </p:nvSpPr>
        <p:spPr>
          <a:xfrm>
            <a:off x="4150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9" name="object 250">
            <a:extLst>
              <a:ext uri="{FF2B5EF4-FFF2-40B4-BE49-F238E27FC236}">
                <a16:creationId xmlns:a16="http://schemas.microsoft.com/office/drawing/2014/main" id="{7E75260E-C3B7-4BDB-B9B3-52AB0F78BFD7}"/>
              </a:ext>
            </a:extLst>
          </p:cNvPr>
          <p:cNvSpPr/>
          <p:nvPr/>
        </p:nvSpPr>
        <p:spPr>
          <a:xfrm>
            <a:off x="4150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0" name="object 251">
            <a:extLst>
              <a:ext uri="{FF2B5EF4-FFF2-40B4-BE49-F238E27FC236}">
                <a16:creationId xmlns:a16="http://schemas.microsoft.com/office/drawing/2014/main" id="{AEEF4B0B-798B-44E4-A187-5B4BCE1B8172}"/>
              </a:ext>
            </a:extLst>
          </p:cNvPr>
          <p:cNvSpPr/>
          <p:nvPr/>
        </p:nvSpPr>
        <p:spPr>
          <a:xfrm>
            <a:off x="3084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1" name="object 252">
            <a:extLst>
              <a:ext uri="{FF2B5EF4-FFF2-40B4-BE49-F238E27FC236}">
                <a16:creationId xmlns:a16="http://schemas.microsoft.com/office/drawing/2014/main" id="{3FEB1C62-3BC4-4653-AF82-24413B463AE2}"/>
              </a:ext>
            </a:extLst>
          </p:cNvPr>
          <p:cNvSpPr/>
          <p:nvPr/>
        </p:nvSpPr>
        <p:spPr>
          <a:xfrm>
            <a:off x="3084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2" name="object 253">
            <a:extLst>
              <a:ext uri="{FF2B5EF4-FFF2-40B4-BE49-F238E27FC236}">
                <a16:creationId xmlns:a16="http://schemas.microsoft.com/office/drawing/2014/main" id="{93BDF747-D787-42F7-9FB1-9CE42181EF1F}"/>
              </a:ext>
            </a:extLst>
          </p:cNvPr>
          <p:cNvSpPr/>
          <p:nvPr/>
        </p:nvSpPr>
        <p:spPr>
          <a:xfrm>
            <a:off x="3236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3" name="object 254">
            <a:extLst>
              <a:ext uri="{FF2B5EF4-FFF2-40B4-BE49-F238E27FC236}">
                <a16:creationId xmlns:a16="http://schemas.microsoft.com/office/drawing/2014/main" id="{4ECDDC01-CD2A-49B8-A092-7522DF22E20F}"/>
              </a:ext>
            </a:extLst>
          </p:cNvPr>
          <p:cNvSpPr/>
          <p:nvPr/>
        </p:nvSpPr>
        <p:spPr>
          <a:xfrm>
            <a:off x="3236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4" name="object 255">
            <a:extLst>
              <a:ext uri="{FF2B5EF4-FFF2-40B4-BE49-F238E27FC236}">
                <a16:creationId xmlns:a16="http://schemas.microsoft.com/office/drawing/2014/main" id="{E764E87D-6024-4120-B9EF-14343740B3F1}"/>
              </a:ext>
            </a:extLst>
          </p:cNvPr>
          <p:cNvSpPr/>
          <p:nvPr/>
        </p:nvSpPr>
        <p:spPr>
          <a:xfrm>
            <a:off x="3388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5" name="object 256">
            <a:extLst>
              <a:ext uri="{FF2B5EF4-FFF2-40B4-BE49-F238E27FC236}">
                <a16:creationId xmlns:a16="http://schemas.microsoft.com/office/drawing/2014/main" id="{21500FB0-5208-4691-BB09-F788A7B434EF}"/>
              </a:ext>
            </a:extLst>
          </p:cNvPr>
          <p:cNvSpPr/>
          <p:nvPr/>
        </p:nvSpPr>
        <p:spPr>
          <a:xfrm>
            <a:off x="3388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6" name="object 257">
            <a:extLst>
              <a:ext uri="{FF2B5EF4-FFF2-40B4-BE49-F238E27FC236}">
                <a16:creationId xmlns:a16="http://schemas.microsoft.com/office/drawing/2014/main" id="{C9DF40A2-32CA-4D58-86A2-553E542696EB}"/>
              </a:ext>
            </a:extLst>
          </p:cNvPr>
          <p:cNvSpPr/>
          <p:nvPr/>
        </p:nvSpPr>
        <p:spPr>
          <a:xfrm>
            <a:off x="35412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7" name="object 258">
            <a:extLst>
              <a:ext uri="{FF2B5EF4-FFF2-40B4-BE49-F238E27FC236}">
                <a16:creationId xmlns:a16="http://schemas.microsoft.com/office/drawing/2014/main" id="{920CEB2D-726A-4EC9-AA86-E4DDE435D06C}"/>
              </a:ext>
            </a:extLst>
          </p:cNvPr>
          <p:cNvSpPr/>
          <p:nvPr/>
        </p:nvSpPr>
        <p:spPr>
          <a:xfrm>
            <a:off x="35412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8" name="object 259">
            <a:extLst>
              <a:ext uri="{FF2B5EF4-FFF2-40B4-BE49-F238E27FC236}">
                <a16:creationId xmlns:a16="http://schemas.microsoft.com/office/drawing/2014/main" id="{80F2BBAE-331B-4A85-95F0-F52D705F0481}"/>
              </a:ext>
            </a:extLst>
          </p:cNvPr>
          <p:cNvSpPr/>
          <p:nvPr/>
        </p:nvSpPr>
        <p:spPr>
          <a:xfrm>
            <a:off x="3693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9" name="object 260">
            <a:extLst>
              <a:ext uri="{FF2B5EF4-FFF2-40B4-BE49-F238E27FC236}">
                <a16:creationId xmlns:a16="http://schemas.microsoft.com/office/drawing/2014/main" id="{A3762ACA-5DD2-45BC-A29B-E604C102A045}"/>
              </a:ext>
            </a:extLst>
          </p:cNvPr>
          <p:cNvSpPr/>
          <p:nvPr/>
        </p:nvSpPr>
        <p:spPr>
          <a:xfrm>
            <a:off x="3693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0" name="object 261">
            <a:extLst>
              <a:ext uri="{FF2B5EF4-FFF2-40B4-BE49-F238E27FC236}">
                <a16:creationId xmlns:a16="http://schemas.microsoft.com/office/drawing/2014/main" id="{23585D2A-E492-4880-ACCA-3FE10F012363}"/>
              </a:ext>
            </a:extLst>
          </p:cNvPr>
          <p:cNvSpPr/>
          <p:nvPr/>
        </p:nvSpPr>
        <p:spPr>
          <a:xfrm>
            <a:off x="3846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1" name="object 262">
            <a:extLst>
              <a:ext uri="{FF2B5EF4-FFF2-40B4-BE49-F238E27FC236}">
                <a16:creationId xmlns:a16="http://schemas.microsoft.com/office/drawing/2014/main" id="{558684DD-0623-4FBF-BC20-8B2D182A7E51}"/>
              </a:ext>
            </a:extLst>
          </p:cNvPr>
          <p:cNvSpPr/>
          <p:nvPr/>
        </p:nvSpPr>
        <p:spPr>
          <a:xfrm>
            <a:off x="3846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2" name="object 263">
            <a:extLst>
              <a:ext uri="{FF2B5EF4-FFF2-40B4-BE49-F238E27FC236}">
                <a16:creationId xmlns:a16="http://schemas.microsoft.com/office/drawing/2014/main" id="{D7D917C4-AFBD-4A47-930A-31C368E162AB}"/>
              </a:ext>
            </a:extLst>
          </p:cNvPr>
          <p:cNvSpPr/>
          <p:nvPr/>
        </p:nvSpPr>
        <p:spPr>
          <a:xfrm>
            <a:off x="3998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3" name="object 264">
            <a:extLst>
              <a:ext uri="{FF2B5EF4-FFF2-40B4-BE49-F238E27FC236}">
                <a16:creationId xmlns:a16="http://schemas.microsoft.com/office/drawing/2014/main" id="{2E2CB9AD-1C93-4820-9887-9C1C16273959}"/>
              </a:ext>
            </a:extLst>
          </p:cNvPr>
          <p:cNvSpPr/>
          <p:nvPr/>
        </p:nvSpPr>
        <p:spPr>
          <a:xfrm>
            <a:off x="3998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4" name="object 265">
            <a:extLst>
              <a:ext uri="{FF2B5EF4-FFF2-40B4-BE49-F238E27FC236}">
                <a16:creationId xmlns:a16="http://schemas.microsoft.com/office/drawing/2014/main" id="{8FE66348-F533-4483-A8B0-AF046EFD8092}"/>
              </a:ext>
            </a:extLst>
          </p:cNvPr>
          <p:cNvSpPr/>
          <p:nvPr/>
        </p:nvSpPr>
        <p:spPr>
          <a:xfrm>
            <a:off x="4150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5" name="object 266">
            <a:extLst>
              <a:ext uri="{FF2B5EF4-FFF2-40B4-BE49-F238E27FC236}">
                <a16:creationId xmlns:a16="http://schemas.microsoft.com/office/drawing/2014/main" id="{22BE0DFB-408F-4B37-BEC4-DEBC5632510A}"/>
              </a:ext>
            </a:extLst>
          </p:cNvPr>
          <p:cNvSpPr/>
          <p:nvPr/>
        </p:nvSpPr>
        <p:spPr>
          <a:xfrm>
            <a:off x="4150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6" name="object 267">
            <a:extLst>
              <a:ext uri="{FF2B5EF4-FFF2-40B4-BE49-F238E27FC236}">
                <a16:creationId xmlns:a16="http://schemas.microsoft.com/office/drawing/2014/main" id="{DDADAB87-86E2-4F70-87F8-4E054B02D299}"/>
              </a:ext>
            </a:extLst>
          </p:cNvPr>
          <p:cNvSpPr/>
          <p:nvPr/>
        </p:nvSpPr>
        <p:spPr>
          <a:xfrm>
            <a:off x="3084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7" name="object 268">
            <a:extLst>
              <a:ext uri="{FF2B5EF4-FFF2-40B4-BE49-F238E27FC236}">
                <a16:creationId xmlns:a16="http://schemas.microsoft.com/office/drawing/2014/main" id="{A189FD75-A044-4FE5-8EDC-7E3D1DFFC48A}"/>
              </a:ext>
            </a:extLst>
          </p:cNvPr>
          <p:cNvSpPr/>
          <p:nvPr/>
        </p:nvSpPr>
        <p:spPr>
          <a:xfrm>
            <a:off x="3084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8" name="object 269">
            <a:extLst>
              <a:ext uri="{FF2B5EF4-FFF2-40B4-BE49-F238E27FC236}">
                <a16:creationId xmlns:a16="http://schemas.microsoft.com/office/drawing/2014/main" id="{736A4728-B5E1-4FD0-9795-206463D8DB7D}"/>
              </a:ext>
            </a:extLst>
          </p:cNvPr>
          <p:cNvSpPr/>
          <p:nvPr/>
        </p:nvSpPr>
        <p:spPr>
          <a:xfrm>
            <a:off x="3236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9" name="object 270">
            <a:extLst>
              <a:ext uri="{FF2B5EF4-FFF2-40B4-BE49-F238E27FC236}">
                <a16:creationId xmlns:a16="http://schemas.microsoft.com/office/drawing/2014/main" id="{569A0935-EFE7-4559-8A9A-3BBD1D2C0954}"/>
              </a:ext>
            </a:extLst>
          </p:cNvPr>
          <p:cNvSpPr/>
          <p:nvPr/>
        </p:nvSpPr>
        <p:spPr>
          <a:xfrm>
            <a:off x="3236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0" name="object 271">
            <a:extLst>
              <a:ext uri="{FF2B5EF4-FFF2-40B4-BE49-F238E27FC236}">
                <a16:creationId xmlns:a16="http://schemas.microsoft.com/office/drawing/2014/main" id="{F50D36E4-C547-406E-8EFF-309FCEBADF83}"/>
              </a:ext>
            </a:extLst>
          </p:cNvPr>
          <p:cNvSpPr/>
          <p:nvPr/>
        </p:nvSpPr>
        <p:spPr>
          <a:xfrm>
            <a:off x="3388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1" name="object 272">
            <a:extLst>
              <a:ext uri="{FF2B5EF4-FFF2-40B4-BE49-F238E27FC236}">
                <a16:creationId xmlns:a16="http://schemas.microsoft.com/office/drawing/2014/main" id="{A25627C1-5A1B-4B11-8894-D81BF22CD5E6}"/>
              </a:ext>
            </a:extLst>
          </p:cNvPr>
          <p:cNvSpPr/>
          <p:nvPr/>
        </p:nvSpPr>
        <p:spPr>
          <a:xfrm>
            <a:off x="3388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2" name="object 273">
            <a:extLst>
              <a:ext uri="{FF2B5EF4-FFF2-40B4-BE49-F238E27FC236}">
                <a16:creationId xmlns:a16="http://schemas.microsoft.com/office/drawing/2014/main" id="{72EF4430-AD02-4524-A569-3B7747F7694A}"/>
              </a:ext>
            </a:extLst>
          </p:cNvPr>
          <p:cNvSpPr/>
          <p:nvPr/>
        </p:nvSpPr>
        <p:spPr>
          <a:xfrm>
            <a:off x="35412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3" name="object 274">
            <a:extLst>
              <a:ext uri="{FF2B5EF4-FFF2-40B4-BE49-F238E27FC236}">
                <a16:creationId xmlns:a16="http://schemas.microsoft.com/office/drawing/2014/main" id="{1AF7FE75-89CB-4026-9331-75789DF5A01C}"/>
              </a:ext>
            </a:extLst>
          </p:cNvPr>
          <p:cNvSpPr/>
          <p:nvPr/>
        </p:nvSpPr>
        <p:spPr>
          <a:xfrm>
            <a:off x="35412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4" name="object 275">
            <a:extLst>
              <a:ext uri="{FF2B5EF4-FFF2-40B4-BE49-F238E27FC236}">
                <a16:creationId xmlns:a16="http://schemas.microsoft.com/office/drawing/2014/main" id="{AEDD0158-1070-473F-90F2-7C0A2A3022D9}"/>
              </a:ext>
            </a:extLst>
          </p:cNvPr>
          <p:cNvSpPr/>
          <p:nvPr/>
        </p:nvSpPr>
        <p:spPr>
          <a:xfrm>
            <a:off x="3693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5" name="object 276">
            <a:extLst>
              <a:ext uri="{FF2B5EF4-FFF2-40B4-BE49-F238E27FC236}">
                <a16:creationId xmlns:a16="http://schemas.microsoft.com/office/drawing/2014/main" id="{EFEF2CC4-3593-4DF9-AD3C-C801FDAADFB6}"/>
              </a:ext>
            </a:extLst>
          </p:cNvPr>
          <p:cNvSpPr/>
          <p:nvPr/>
        </p:nvSpPr>
        <p:spPr>
          <a:xfrm>
            <a:off x="3693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6" name="object 277">
            <a:extLst>
              <a:ext uri="{FF2B5EF4-FFF2-40B4-BE49-F238E27FC236}">
                <a16:creationId xmlns:a16="http://schemas.microsoft.com/office/drawing/2014/main" id="{7E804CA5-B8DC-4343-AC45-E5CC43487032}"/>
              </a:ext>
            </a:extLst>
          </p:cNvPr>
          <p:cNvSpPr/>
          <p:nvPr/>
        </p:nvSpPr>
        <p:spPr>
          <a:xfrm>
            <a:off x="3846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7" name="object 278">
            <a:extLst>
              <a:ext uri="{FF2B5EF4-FFF2-40B4-BE49-F238E27FC236}">
                <a16:creationId xmlns:a16="http://schemas.microsoft.com/office/drawing/2014/main" id="{8BBF2C8A-B8DB-49BC-946D-AABECBA8021D}"/>
              </a:ext>
            </a:extLst>
          </p:cNvPr>
          <p:cNvSpPr/>
          <p:nvPr/>
        </p:nvSpPr>
        <p:spPr>
          <a:xfrm>
            <a:off x="3846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8" name="object 279">
            <a:extLst>
              <a:ext uri="{FF2B5EF4-FFF2-40B4-BE49-F238E27FC236}">
                <a16:creationId xmlns:a16="http://schemas.microsoft.com/office/drawing/2014/main" id="{B2AF2352-1410-4F53-A5B4-59BFE0C95D7D}"/>
              </a:ext>
            </a:extLst>
          </p:cNvPr>
          <p:cNvSpPr/>
          <p:nvPr/>
        </p:nvSpPr>
        <p:spPr>
          <a:xfrm>
            <a:off x="3998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9" name="object 280">
            <a:extLst>
              <a:ext uri="{FF2B5EF4-FFF2-40B4-BE49-F238E27FC236}">
                <a16:creationId xmlns:a16="http://schemas.microsoft.com/office/drawing/2014/main" id="{17642124-630F-4CA9-97B3-2212E4E07E03}"/>
              </a:ext>
            </a:extLst>
          </p:cNvPr>
          <p:cNvSpPr/>
          <p:nvPr/>
        </p:nvSpPr>
        <p:spPr>
          <a:xfrm>
            <a:off x="3998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0" name="object 281">
            <a:extLst>
              <a:ext uri="{FF2B5EF4-FFF2-40B4-BE49-F238E27FC236}">
                <a16:creationId xmlns:a16="http://schemas.microsoft.com/office/drawing/2014/main" id="{7C73E810-2DCE-4636-9C76-F8DF1A4884B3}"/>
              </a:ext>
            </a:extLst>
          </p:cNvPr>
          <p:cNvSpPr/>
          <p:nvPr/>
        </p:nvSpPr>
        <p:spPr>
          <a:xfrm>
            <a:off x="4150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1" name="object 282">
            <a:extLst>
              <a:ext uri="{FF2B5EF4-FFF2-40B4-BE49-F238E27FC236}">
                <a16:creationId xmlns:a16="http://schemas.microsoft.com/office/drawing/2014/main" id="{C08FFF37-2FCB-4A0E-8EF7-22602501CF69}"/>
              </a:ext>
            </a:extLst>
          </p:cNvPr>
          <p:cNvSpPr/>
          <p:nvPr/>
        </p:nvSpPr>
        <p:spPr>
          <a:xfrm>
            <a:off x="4150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2" name="object 283">
            <a:extLst>
              <a:ext uri="{FF2B5EF4-FFF2-40B4-BE49-F238E27FC236}">
                <a16:creationId xmlns:a16="http://schemas.microsoft.com/office/drawing/2014/main" id="{1ACBFF08-5878-4794-A8BB-AB706B8E760C}"/>
              </a:ext>
            </a:extLst>
          </p:cNvPr>
          <p:cNvSpPr/>
          <p:nvPr/>
        </p:nvSpPr>
        <p:spPr>
          <a:xfrm>
            <a:off x="3084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3" name="object 284">
            <a:extLst>
              <a:ext uri="{FF2B5EF4-FFF2-40B4-BE49-F238E27FC236}">
                <a16:creationId xmlns:a16="http://schemas.microsoft.com/office/drawing/2014/main" id="{268ECC0A-CA92-4C54-A79B-548E89B840D7}"/>
              </a:ext>
            </a:extLst>
          </p:cNvPr>
          <p:cNvSpPr/>
          <p:nvPr/>
        </p:nvSpPr>
        <p:spPr>
          <a:xfrm>
            <a:off x="3084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4" name="object 285">
            <a:extLst>
              <a:ext uri="{FF2B5EF4-FFF2-40B4-BE49-F238E27FC236}">
                <a16:creationId xmlns:a16="http://schemas.microsoft.com/office/drawing/2014/main" id="{0047F1DA-7BAF-4190-86E0-272AB5290A58}"/>
              </a:ext>
            </a:extLst>
          </p:cNvPr>
          <p:cNvSpPr/>
          <p:nvPr/>
        </p:nvSpPr>
        <p:spPr>
          <a:xfrm>
            <a:off x="3236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5" name="object 286">
            <a:extLst>
              <a:ext uri="{FF2B5EF4-FFF2-40B4-BE49-F238E27FC236}">
                <a16:creationId xmlns:a16="http://schemas.microsoft.com/office/drawing/2014/main" id="{7E70C353-E59D-42C2-B6D5-3FBCF1CE9A89}"/>
              </a:ext>
            </a:extLst>
          </p:cNvPr>
          <p:cNvSpPr/>
          <p:nvPr/>
        </p:nvSpPr>
        <p:spPr>
          <a:xfrm>
            <a:off x="3236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6" name="object 287">
            <a:extLst>
              <a:ext uri="{FF2B5EF4-FFF2-40B4-BE49-F238E27FC236}">
                <a16:creationId xmlns:a16="http://schemas.microsoft.com/office/drawing/2014/main" id="{9ACF3201-0B2C-4A9E-9F54-347F39C04C6A}"/>
              </a:ext>
            </a:extLst>
          </p:cNvPr>
          <p:cNvSpPr/>
          <p:nvPr/>
        </p:nvSpPr>
        <p:spPr>
          <a:xfrm>
            <a:off x="3388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7" name="object 288">
            <a:extLst>
              <a:ext uri="{FF2B5EF4-FFF2-40B4-BE49-F238E27FC236}">
                <a16:creationId xmlns:a16="http://schemas.microsoft.com/office/drawing/2014/main" id="{DFAE30DD-8D66-4D70-9292-DA9FA804FE06}"/>
              </a:ext>
            </a:extLst>
          </p:cNvPr>
          <p:cNvSpPr/>
          <p:nvPr/>
        </p:nvSpPr>
        <p:spPr>
          <a:xfrm>
            <a:off x="3388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8" name="object 289">
            <a:extLst>
              <a:ext uri="{FF2B5EF4-FFF2-40B4-BE49-F238E27FC236}">
                <a16:creationId xmlns:a16="http://schemas.microsoft.com/office/drawing/2014/main" id="{D31C5484-E287-4A35-84A4-C485144788E9}"/>
              </a:ext>
            </a:extLst>
          </p:cNvPr>
          <p:cNvSpPr/>
          <p:nvPr/>
        </p:nvSpPr>
        <p:spPr>
          <a:xfrm>
            <a:off x="35412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9" name="object 290">
            <a:extLst>
              <a:ext uri="{FF2B5EF4-FFF2-40B4-BE49-F238E27FC236}">
                <a16:creationId xmlns:a16="http://schemas.microsoft.com/office/drawing/2014/main" id="{55FE82F8-B0F5-4069-8F88-F687B799ADEB}"/>
              </a:ext>
            </a:extLst>
          </p:cNvPr>
          <p:cNvSpPr/>
          <p:nvPr/>
        </p:nvSpPr>
        <p:spPr>
          <a:xfrm>
            <a:off x="35412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0" name="object 291">
            <a:extLst>
              <a:ext uri="{FF2B5EF4-FFF2-40B4-BE49-F238E27FC236}">
                <a16:creationId xmlns:a16="http://schemas.microsoft.com/office/drawing/2014/main" id="{6105F147-2B97-4F48-BF07-3C232BBF2468}"/>
              </a:ext>
            </a:extLst>
          </p:cNvPr>
          <p:cNvSpPr/>
          <p:nvPr/>
        </p:nvSpPr>
        <p:spPr>
          <a:xfrm>
            <a:off x="3693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1" name="object 292">
            <a:extLst>
              <a:ext uri="{FF2B5EF4-FFF2-40B4-BE49-F238E27FC236}">
                <a16:creationId xmlns:a16="http://schemas.microsoft.com/office/drawing/2014/main" id="{3C96414C-6A6D-4AE5-9363-B6FA923217AB}"/>
              </a:ext>
            </a:extLst>
          </p:cNvPr>
          <p:cNvSpPr/>
          <p:nvPr/>
        </p:nvSpPr>
        <p:spPr>
          <a:xfrm>
            <a:off x="3693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2" name="object 293">
            <a:extLst>
              <a:ext uri="{FF2B5EF4-FFF2-40B4-BE49-F238E27FC236}">
                <a16:creationId xmlns:a16="http://schemas.microsoft.com/office/drawing/2014/main" id="{F67C7720-18F2-46BA-AA3C-E9FF45AE2074}"/>
              </a:ext>
            </a:extLst>
          </p:cNvPr>
          <p:cNvSpPr/>
          <p:nvPr/>
        </p:nvSpPr>
        <p:spPr>
          <a:xfrm>
            <a:off x="3846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3" name="object 294">
            <a:extLst>
              <a:ext uri="{FF2B5EF4-FFF2-40B4-BE49-F238E27FC236}">
                <a16:creationId xmlns:a16="http://schemas.microsoft.com/office/drawing/2014/main" id="{EEEEE7BF-90CA-4CF9-8F80-9BEDFE0402C7}"/>
              </a:ext>
            </a:extLst>
          </p:cNvPr>
          <p:cNvSpPr/>
          <p:nvPr/>
        </p:nvSpPr>
        <p:spPr>
          <a:xfrm>
            <a:off x="3846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4" name="object 295">
            <a:extLst>
              <a:ext uri="{FF2B5EF4-FFF2-40B4-BE49-F238E27FC236}">
                <a16:creationId xmlns:a16="http://schemas.microsoft.com/office/drawing/2014/main" id="{BAF8E3AA-78B0-49A2-B62D-E7CFE7A70857}"/>
              </a:ext>
            </a:extLst>
          </p:cNvPr>
          <p:cNvSpPr/>
          <p:nvPr/>
        </p:nvSpPr>
        <p:spPr>
          <a:xfrm>
            <a:off x="3998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5" name="object 296">
            <a:extLst>
              <a:ext uri="{FF2B5EF4-FFF2-40B4-BE49-F238E27FC236}">
                <a16:creationId xmlns:a16="http://schemas.microsoft.com/office/drawing/2014/main" id="{C150343F-6437-4D44-98E9-888E7C2CE4A5}"/>
              </a:ext>
            </a:extLst>
          </p:cNvPr>
          <p:cNvSpPr/>
          <p:nvPr/>
        </p:nvSpPr>
        <p:spPr>
          <a:xfrm>
            <a:off x="3998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6" name="object 297">
            <a:extLst>
              <a:ext uri="{FF2B5EF4-FFF2-40B4-BE49-F238E27FC236}">
                <a16:creationId xmlns:a16="http://schemas.microsoft.com/office/drawing/2014/main" id="{67D7E0EA-5729-4CD6-AAF1-C05846EC548D}"/>
              </a:ext>
            </a:extLst>
          </p:cNvPr>
          <p:cNvSpPr/>
          <p:nvPr/>
        </p:nvSpPr>
        <p:spPr>
          <a:xfrm>
            <a:off x="4150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7" name="object 298">
            <a:extLst>
              <a:ext uri="{FF2B5EF4-FFF2-40B4-BE49-F238E27FC236}">
                <a16:creationId xmlns:a16="http://schemas.microsoft.com/office/drawing/2014/main" id="{45765ABB-917D-4401-8AC1-862FA9B3CF69}"/>
              </a:ext>
            </a:extLst>
          </p:cNvPr>
          <p:cNvSpPr/>
          <p:nvPr/>
        </p:nvSpPr>
        <p:spPr>
          <a:xfrm>
            <a:off x="4150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8" name="object 299">
            <a:extLst>
              <a:ext uri="{FF2B5EF4-FFF2-40B4-BE49-F238E27FC236}">
                <a16:creationId xmlns:a16="http://schemas.microsoft.com/office/drawing/2014/main" id="{D0C6054D-4A19-45FC-B316-8513367E6D58}"/>
              </a:ext>
            </a:extLst>
          </p:cNvPr>
          <p:cNvSpPr/>
          <p:nvPr/>
        </p:nvSpPr>
        <p:spPr>
          <a:xfrm>
            <a:off x="3084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29" name="object 300">
            <a:extLst>
              <a:ext uri="{FF2B5EF4-FFF2-40B4-BE49-F238E27FC236}">
                <a16:creationId xmlns:a16="http://schemas.microsoft.com/office/drawing/2014/main" id="{3ECBA3C9-D72C-44EF-AAE8-86AF8F86DC70}"/>
              </a:ext>
            </a:extLst>
          </p:cNvPr>
          <p:cNvSpPr/>
          <p:nvPr/>
        </p:nvSpPr>
        <p:spPr>
          <a:xfrm>
            <a:off x="3084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0" name="object 301">
            <a:extLst>
              <a:ext uri="{FF2B5EF4-FFF2-40B4-BE49-F238E27FC236}">
                <a16:creationId xmlns:a16="http://schemas.microsoft.com/office/drawing/2014/main" id="{787ED217-8470-4334-92E3-3999AE0F0FB5}"/>
              </a:ext>
            </a:extLst>
          </p:cNvPr>
          <p:cNvSpPr/>
          <p:nvPr/>
        </p:nvSpPr>
        <p:spPr>
          <a:xfrm>
            <a:off x="3236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1" name="object 302">
            <a:extLst>
              <a:ext uri="{FF2B5EF4-FFF2-40B4-BE49-F238E27FC236}">
                <a16:creationId xmlns:a16="http://schemas.microsoft.com/office/drawing/2014/main" id="{F55F280A-D3DB-48D9-B6A2-EE5451CBCAC1}"/>
              </a:ext>
            </a:extLst>
          </p:cNvPr>
          <p:cNvSpPr/>
          <p:nvPr/>
        </p:nvSpPr>
        <p:spPr>
          <a:xfrm>
            <a:off x="3236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2" name="object 303">
            <a:extLst>
              <a:ext uri="{FF2B5EF4-FFF2-40B4-BE49-F238E27FC236}">
                <a16:creationId xmlns:a16="http://schemas.microsoft.com/office/drawing/2014/main" id="{A69CF176-96C9-438A-9378-7460A9B77001}"/>
              </a:ext>
            </a:extLst>
          </p:cNvPr>
          <p:cNvSpPr/>
          <p:nvPr/>
        </p:nvSpPr>
        <p:spPr>
          <a:xfrm>
            <a:off x="3388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3" name="object 304">
            <a:extLst>
              <a:ext uri="{FF2B5EF4-FFF2-40B4-BE49-F238E27FC236}">
                <a16:creationId xmlns:a16="http://schemas.microsoft.com/office/drawing/2014/main" id="{BC30697D-B7AD-426F-A7DE-1C9BD8E368A7}"/>
              </a:ext>
            </a:extLst>
          </p:cNvPr>
          <p:cNvSpPr/>
          <p:nvPr/>
        </p:nvSpPr>
        <p:spPr>
          <a:xfrm>
            <a:off x="3388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4" name="object 305">
            <a:extLst>
              <a:ext uri="{FF2B5EF4-FFF2-40B4-BE49-F238E27FC236}">
                <a16:creationId xmlns:a16="http://schemas.microsoft.com/office/drawing/2014/main" id="{F9E64694-D06D-4DDD-B3F9-6CB4D933B5DC}"/>
              </a:ext>
            </a:extLst>
          </p:cNvPr>
          <p:cNvSpPr/>
          <p:nvPr/>
        </p:nvSpPr>
        <p:spPr>
          <a:xfrm>
            <a:off x="35412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5" name="object 306">
            <a:extLst>
              <a:ext uri="{FF2B5EF4-FFF2-40B4-BE49-F238E27FC236}">
                <a16:creationId xmlns:a16="http://schemas.microsoft.com/office/drawing/2014/main" id="{0150210E-BB6F-4E0D-823E-00414D376CC6}"/>
              </a:ext>
            </a:extLst>
          </p:cNvPr>
          <p:cNvSpPr/>
          <p:nvPr/>
        </p:nvSpPr>
        <p:spPr>
          <a:xfrm>
            <a:off x="35412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6" name="object 307">
            <a:extLst>
              <a:ext uri="{FF2B5EF4-FFF2-40B4-BE49-F238E27FC236}">
                <a16:creationId xmlns:a16="http://schemas.microsoft.com/office/drawing/2014/main" id="{7F133556-56CA-4D30-8493-82BDE602DE84}"/>
              </a:ext>
            </a:extLst>
          </p:cNvPr>
          <p:cNvSpPr/>
          <p:nvPr/>
        </p:nvSpPr>
        <p:spPr>
          <a:xfrm>
            <a:off x="3693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7" name="object 308">
            <a:extLst>
              <a:ext uri="{FF2B5EF4-FFF2-40B4-BE49-F238E27FC236}">
                <a16:creationId xmlns:a16="http://schemas.microsoft.com/office/drawing/2014/main" id="{5F793BE4-41AF-4F53-AD0D-0B01F77B7728}"/>
              </a:ext>
            </a:extLst>
          </p:cNvPr>
          <p:cNvSpPr/>
          <p:nvPr/>
        </p:nvSpPr>
        <p:spPr>
          <a:xfrm>
            <a:off x="3693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8" name="object 309">
            <a:extLst>
              <a:ext uri="{FF2B5EF4-FFF2-40B4-BE49-F238E27FC236}">
                <a16:creationId xmlns:a16="http://schemas.microsoft.com/office/drawing/2014/main" id="{71CA88CE-8929-442B-9E5B-749BC417BB0B}"/>
              </a:ext>
            </a:extLst>
          </p:cNvPr>
          <p:cNvSpPr/>
          <p:nvPr/>
        </p:nvSpPr>
        <p:spPr>
          <a:xfrm>
            <a:off x="3846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39" name="object 310">
            <a:extLst>
              <a:ext uri="{FF2B5EF4-FFF2-40B4-BE49-F238E27FC236}">
                <a16:creationId xmlns:a16="http://schemas.microsoft.com/office/drawing/2014/main" id="{42888AAD-44A9-4DC0-ABB6-8B517A86C029}"/>
              </a:ext>
            </a:extLst>
          </p:cNvPr>
          <p:cNvSpPr/>
          <p:nvPr/>
        </p:nvSpPr>
        <p:spPr>
          <a:xfrm>
            <a:off x="3846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0" name="object 311">
            <a:extLst>
              <a:ext uri="{FF2B5EF4-FFF2-40B4-BE49-F238E27FC236}">
                <a16:creationId xmlns:a16="http://schemas.microsoft.com/office/drawing/2014/main" id="{CD4FA412-E534-47A8-B54D-223A6AF63B13}"/>
              </a:ext>
            </a:extLst>
          </p:cNvPr>
          <p:cNvSpPr/>
          <p:nvPr/>
        </p:nvSpPr>
        <p:spPr>
          <a:xfrm>
            <a:off x="3998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1" name="object 312">
            <a:extLst>
              <a:ext uri="{FF2B5EF4-FFF2-40B4-BE49-F238E27FC236}">
                <a16:creationId xmlns:a16="http://schemas.microsoft.com/office/drawing/2014/main" id="{BB08B9C5-DDF9-4DA9-BB71-B3AA84C08ABA}"/>
              </a:ext>
            </a:extLst>
          </p:cNvPr>
          <p:cNvSpPr/>
          <p:nvPr/>
        </p:nvSpPr>
        <p:spPr>
          <a:xfrm>
            <a:off x="3998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2" name="object 313">
            <a:extLst>
              <a:ext uri="{FF2B5EF4-FFF2-40B4-BE49-F238E27FC236}">
                <a16:creationId xmlns:a16="http://schemas.microsoft.com/office/drawing/2014/main" id="{55F99A68-935C-41E9-8F2B-CD0926BB465C}"/>
              </a:ext>
            </a:extLst>
          </p:cNvPr>
          <p:cNvSpPr/>
          <p:nvPr/>
        </p:nvSpPr>
        <p:spPr>
          <a:xfrm>
            <a:off x="4150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3" name="object 314">
            <a:extLst>
              <a:ext uri="{FF2B5EF4-FFF2-40B4-BE49-F238E27FC236}">
                <a16:creationId xmlns:a16="http://schemas.microsoft.com/office/drawing/2014/main" id="{96675CFD-EF5E-424B-BEBA-5E2434D7549A}"/>
              </a:ext>
            </a:extLst>
          </p:cNvPr>
          <p:cNvSpPr/>
          <p:nvPr/>
        </p:nvSpPr>
        <p:spPr>
          <a:xfrm>
            <a:off x="4150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4" name="object 316">
            <a:extLst>
              <a:ext uri="{FF2B5EF4-FFF2-40B4-BE49-F238E27FC236}">
                <a16:creationId xmlns:a16="http://schemas.microsoft.com/office/drawing/2014/main" id="{56BBDD74-2E0D-4BBE-B703-25C65B4D8682}"/>
              </a:ext>
            </a:extLst>
          </p:cNvPr>
          <p:cNvSpPr/>
          <p:nvPr/>
        </p:nvSpPr>
        <p:spPr>
          <a:xfrm>
            <a:off x="4788749" y="4265064"/>
            <a:ext cx="1307099" cy="1231660"/>
          </a:xfrm>
          <a:custGeom>
            <a:avLst/>
            <a:gdLst/>
            <a:ahLst/>
            <a:cxn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5" name="object 317">
            <a:extLst>
              <a:ext uri="{FF2B5EF4-FFF2-40B4-BE49-F238E27FC236}">
                <a16:creationId xmlns:a16="http://schemas.microsoft.com/office/drawing/2014/main" id="{94E29456-70B4-4F5C-95F6-CEB4484729E6}"/>
              </a:ext>
            </a:extLst>
          </p:cNvPr>
          <p:cNvSpPr/>
          <p:nvPr/>
        </p:nvSpPr>
        <p:spPr>
          <a:xfrm>
            <a:off x="4788749" y="4265064"/>
            <a:ext cx="1307099" cy="1231660"/>
          </a:xfrm>
          <a:custGeom>
            <a:avLst/>
            <a:gdLst/>
            <a:ahLst/>
            <a:cxnLst/>
            <a:rect l="l" t="t" r="r" b="b"/>
            <a:pathLst>
              <a:path w="1307099" h="1307099">
                <a:moveTo>
                  <a:pt x="0" y="0"/>
                </a:moveTo>
                <a:lnTo>
                  <a:pt x="1307099" y="0"/>
                </a:lnTo>
                <a:lnTo>
                  <a:pt x="1307099" y="1307099"/>
                </a:lnTo>
                <a:lnTo>
                  <a:pt x="0" y="1307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6" name="object 318">
            <a:extLst>
              <a:ext uri="{FF2B5EF4-FFF2-40B4-BE49-F238E27FC236}">
                <a16:creationId xmlns:a16="http://schemas.microsoft.com/office/drawing/2014/main" id="{36C58457-F4D3-4F65-B168-CE42A4232E14}"/>
              </a:ext>
            </a:extLst>
          </p:cNvPr>
          <p:cNvSpPr/>
          <p:nvPr/>
        </p:nvSpPr>
        <p:spPr>
          <a:xfrm>
            <a:off x="4836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7" name="object 319">
            <a:extLst>
              <a:ext uri="{FF2B5EF4-FFF2-40B4-BE49-F238E27FC236}">
                <a16:creationId xmlns:a16="http://schemas.microsoft.com/office/drawing/2014/main" id="{D0A54653-5B95-4758-A0D8-8AED0092D324}"/>
              </a:ext>
            </a:extLst>
          </p:cNvPr>
          <p:cNvSpPr/>
          <p:nvPr/>
        </p:nvSpPr>
        <p:spPr>
          <a:xfrm>
            <a:off x="4836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8" name="object 320">
            <a:extLst>
              <a:ext uri="{FF2B5EF4-FFF2-40B4-BE49-F238E27FC236}">
                <a16:creationId xmlns:a16="http://schemas.microsoft.com/office/drawing/2014/main" id="{4B76D688-994E-4A04-A572-78533517C93F}"/>
              </a:ext>
            </a:extLst>
          </p:cNvPr>
          <p:cNvSpPr/>
          <p:nvPr/>
        </p:nvSpPr>
        <p:spPr>
          <a:xfrm>
            <a:off x="4989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49" name="object 321">
            <a:extLst>
              <a:ext uri="{FF2B5EF4-FFF2-40B4-BE49-F238E27FC236}">
                <a16:creationId xmlns:a16="http://schemas.microsoft.com/office/drawing/2014/main" id="{94848B9E-ED5F-4D62-B072-E1BFBBC3B70E}"/>
              </a:ext>
            </a:extLst>
          </p:cNvPr>
          <p:cNvSpPr/>
          <p:nvPr/>
        </p:nvSpPr>
        <p:spPr>
          <a:xfrm>
            <a:off x="4989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0" name="object 322">
            <a:extLst>
              <a:ext uri="{FF2B5EF4-FFF2-40B4-BE49-F238E27FC236}">
                <a16:creationId xmlns:a16="http://schemas.microsoft.com/office/drawing/2014/main" id="{5BF8DD17-B7DC-4FA8-9A46-6CD79300A4F7}"/>
              </a:ext>
            </a:extLst>
          </p:cNvPr>
          <p:cNvSpPr/>
          <p:nvPr/>
        </p:nvSpPr>
        <p:spPr>
          <a:xfrm>
            <a:off x="5141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1" name="object 323">
            <a:extLst>
              <a:ext uri="{FF2B5EF4-FFF2-40B4-BE49-F238E27FC236}">
                <a16:creationId xmlns:a16="http://schemas.microsoft.com/office/drawing/2014/main" id="{903690F6-CDA9-48EE-AEDA-AE3FFF5EB1F8}"/>
              </a:ext>
            </a:extLst>
          </p:cNvPr>
          <p:cNvSpPr/>
          <p:nvPr/>
        </p:nvSpPr>
        <p:spPr>
          <a:xfrm>
            <a:off x="5141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2" name="object 324">
            <a:extLst>
              <a:ext uri="{FF2B5EF4-FFF2-40B4-BE49-F238E27FC236}">
                <a16:creationId xmlns:a16="http://schemas.microsoft.com/office/drawing/2014/main" id="{52BA9141-63BA-447B-A804-ACC78681C5C3}"/>
              </a:ext>
            </a:extLst>
          </p:cNvPr>
          <p:cNvSpPr/>
          <p:nvPr/>
        </p:nvSpPr>
        <p:spPr>
          <a:xfrm>
            <a:off x="5293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3" name="object 325">
            <a:extLst>
              <a:ext uri="{FF2B5EF4-FFF2-40B4-BE49-F238E27FC236}">
                <a16:creationId xmlns:a16="http://schemas.microsoft.com/office/drawing/2014/main" id="{8C0A3C65-1E28-40D5-9F04-1F017F0ED7F0}"/>
              </a:ext>
            </a:extLst>
          </p:cNvPr>
          <p:cNvSpPr/>
          <p:nvPr/>
        </p:nvSpPr>
        <p:spPr>
          <a:xfrm>
            <a:off x="52938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4" name="object 326">
            <a:extLst>
              <a:ext uri="{FF2B5EF4-FFF2-40B4-BE49-F238E27FC236}">
                <a16:creationId xmlns:a16="http://schemas.microsoft.com/office/drawing/2014/main" id="{EA74E766-039B-4DFC-9018-FE4653849655}"/>
              </a:ext>
            </a:extLst>
          </p:cNvPr>
          <p:cNvSpPr/>
          <p:nvPr/>
        </p:nvSpPr>
        <p:spPr>
          <a:xfrm>
            <a:off x="54462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5" name="object 327">
            <a:extLst>
              <a:ext uri="{FF2B5EF4-FFF2-40B4-BE49-F238E27FC236}">
                <a16:creationId xmlns:a16="http://schemas.microsoft.com/office/drawing/2014/main" id="{F6464A18-D702-4BC3-B468-DD13601D3B16}"/>
              </a:ext>
            </a:extLst>
          </p:cNvPr>
          <p:cNvSpPr/>
          <p:nvPr/>
        </p:nvSpPr>
        <p:spPr>
          <a:xfrm>
            <a:off x="54462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6" name="object 328">
            <a:extLst>
              <a:ext uri="{FF2B5EF4-FFF2-40B4-BE49-F238E27FC236}">
                <a16:creationId xmlns:a16="http://schemas.microsoft.com/office/drawing/2014/main" id="{B765F6EA-DD02-4D7F-B61F-53B5109A1EC0}"/>
              </a:ext>
            </a:extLst>
          </p:cNvPr>
          <p:cNvSpPr/>
          <p:nvPr/>
        </p:nvSpPr>
        <p:spPr>
          <a:xfrm>
            <a:off x="5598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7" name="object 329">
            <a:extLst>
              <a:ext uri="{FF2B5EF4-FFF2-40B4-BE49-F238E27FC236}">
                <a16:creationId xmlns:a16="http://schemas.microsoft.com/office/drawing/2014/main" id="{DF4B24A4-05A0-43C6-9CD1-6CC3DDF0D971}"/>
              </a:ext>
            </a:extLst>
          </p:cNvPr>
          <p:cNvSpPr/>
          <p:nvPr/>
        </p:nvSpPr>
        <p:spPr>
          <a:xfrm>
            <a:off x="55986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8" name="object 330">
            <a:extLst>
              <a:ext uri="{FF2B5EF4-FFF2-40B4-BE49-F238E27FC236}">
                <a16:creationId xmlns:a16="http://schemas.microsoft.com/office/drawing/2014/main" id="{6EBB6FEB-1536-4252-AA6C-9D85C896C2D9}"/>
              </a:ext>
            </a:extLst>
          </p:cNvPr>
          <p:cNvSpPr/>
          <p:nvPr/>
        </p:nvSpPr>
        <p:spPr>
          <a:xfrm>
            <a:off x="5751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59" name="object 331">
            <a:extLst>
              <a:ext uri="{FF2B5EF4-FFF2-40B4-BE49-F238E27FC236}">
                <a16:creationId xmlns:a16="http://schemas.microsoft.com/office/drawing/2014/main" id="{B9C233CA-76CE-48D0-B761-3DB502F99AD9}"/>
              </a:ext>
            </a:extLst>
          </p:cNvPr>
          <p:cNvSpPr/>
          <p:nvPr/>
        </p:nvSpPr>
        <p:spPr>
          <a:xfrm>
            <a:off x="57510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0" name="object 332">
            <a:extLst>
              <a:ext uri="{FF2B5EF4-FFF2-40B4-BE49-F238E27FC236}">
                <a16:creationId xmlns:a16="http://schemas.microsoft.com/office/drawing/2014/main" id="{B2077A95-14D1-4239-8DE9-0FA6AA355829}"/>
              </a:ext>
            </a:extLst>
          </p:cNvPr>
          <p:cNvSpPr/>
          <p:nvPr/>
        </p:nvSpPr>
        <p:spPr>
          <a:xfrm>
            <a:off x="5903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1" name="object 333">
            <a:extLst>
              <a:ext uri="{FF2B5EF4-FFF2-40B4-BE49-F238E27FC236}">
                <a16:creationId xmlns:a16="http://schemas.microsoft.com/office/drawing/2014/main" id="{03E90C36-0A3D-4BBE-B2E1-9AA5FE4AC9D5}"/>
              </a:ext>
            </a:extLst>
          </p:cNvPr>
          <p:cNvSpPr/>
          <p:nvPr/>
        </p:nvSpPr>
        <p:spPr>
          <a:xfrm>
            <a:off x="5903424" y="431648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2" name="object 334">
            <a:extLst>
              <a:ext uri="{FF2B5EF4-FFF2-40B4-BE49-F238E27FC236}">
                <a16:creationId xmlns:a16="http://schemas.microsoft.com/office/drawing/2014/main" id="{39F0C36B-AA11-46B1-80B4-239EBC655E9C}"/>
              </a:ext>
            </a:extLst>
          </p:cNvPr>
          <p:cNvSpPr/>
          <p:nvPr/>
        </p:nvSpPr>
        <p:spPr>
          <a:xfrm>
            <a:off x="4836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3" name="object 335">
            <a:extLst>
              <a:ext uri="{FF2B5EF4-FFF2-40B4-BE49-F238E27FC236}">
                <a16:creationId xmlns:a16="http://schemas.microsoft.com/office/drawing/2014/main" id="{277F2829-D60B-4213-A3EE-40B669C19699}"/>
              </a:ext>
            </a:extLst>
          </p:cNvPr>
          <p:cNvSpPr/>
          <p:nvPr/>
        </p:nvSpPr>
        <p:spPr>
          <a:xfrm>
            <a:off x="4836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4" name="object 336">
            <a:extLst>
              <a:ext uri="{FF2B5EF4-FFF2-40B4-BE49-F238E27FC236}">
                <a16:creationId xmlns:a16="http://schemas.microsoft.com/office/drawing/2014/main" id="{F3E7E2D5-3005-41DC-A8DE-DF2E9C72CEB7}"/>
              </a:ext>
            </a:extLst>
          </p:cNvPr>
          <p:cNvSpPr/>
          <p:nvPr/>
        </p:nvSpPr>
        <p:spPr>
          <a:xfrm>
            <a:off x="4989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5" name="object 337">
            <a:extLst>
              <a:ext uri="{FF2B5EF4-FFF2-40B4-BE49-F238E27FC236}">
                <a16:creationId xmlns:a16="http://schemas.microsoft.com/office/drawing/2014/main" id="{67C21B22-4B79-4E4E-ACAF-B480789AFF9E}"/>
              </a:ext>
            </a:extLst>
          </p:cNvPr>
          <p:cNvSpPr/>
          <p:nvPr/>
        </p:nvSpPr>
        <p:spPr>
          <a:xfrm>
            <a:off x="4989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6" name="object 338">
            <a:extLst>
              <a:ext uri="{FF2B5EF4-FFF2-40B4-BE49-F238E27FC236}">
                <a16:creationId xmlns:a16="http://schemas.microsoft.com/office/drawing/2014/main" id="{09C2DF97-71A6-4568-9811-1933450E5E13}"/>
              </a:ext>
            </a:extLst>
          </p:cNvPr>
          <p:cNvSpPr/>
          <p:nvPr/>
        </p:nvSpPr>
        <p:spPr>
          <a:xfrm>
            <a:off x="5141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7" name="object 339">
            <a:extLst>
              <a:ext uri="{FF2B5EF4-FFF2-40B4-BE49-F238E27FC236}">
                <a16:creationId xmlns:a16="http://schemas.microsoft.com/office/drawing/2014/main" id="{F5D482F0-0F56-4D64-88AD-D55F8C360E0A}"/>
              </a:ext>
            </a:extLst>
          </p:cNvPr>
          <p:cNvSpPr/>
          <p:nvPr/>
        </p:nvSpPr>
        <p:spPr>
          <a:xfrm>
            <a:off x="5141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8" name="object 340">
            <a:extLst>
              <a:ext uri="{FF2B5EF4-FFF2-40B4-BE49-F238E27FC236}">
                <a16:creationId xmlns:a16="http://schemas.microsoft.com/office/drawing/2014/main" id="{C76D52CB-DDE5-4F0E-9EF9-BFE0BF37A2A9}"/>
              </a:ext>
            </a:extLst>
          </p:cNvPr>
          <p:cNvSpPr/>
          <p:nvPr/>
        </p:nvSpPr>
        <p:spPr>
          <a:xfrm>
            <a:off x="5293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69" name="object 341">
            <a:extLst>
              <a:ext uri="{FF2B5EF4-FFF2-40B4-BE49-F238E27FC236}">
                <a16:creationId xmlns:a16="http://schemas.microsoft.com/office/drawing/2014/main" id="{89F52BD0-3A0A-4D22-8E43-FF8949CF4A87}"/>
              </a:ext>
            </a:extLst>
          </p:cNvPr>
          <p:cNvSpPr/>
          <p:nvPr/>
        </p:nvSpPr>
        <p:spPr>
          <a:xfrm>
            <a:off x="52938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0" name="object 342">
            <a:extLst>
              <a:ext uri="{FF2B5EF4-FFF2-40B4-BE49-F238E27FC236}">
                <a16:creationId xmlns:a16="http://schemas.microsoft.com/office/drawing/2014/main" id="{CCCC030A-0E23-4E20-8E0E-DCFEBA732946}"/>
              </a:ext>
            </a:extLst>
          </p:cNvPr>
          <p:cNvSpPr/>
          <p:nvPr/>
        </p:nvSpPr>
        <p:spPr>
          <a:xfrm>
            <a:off x="54462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1" name="object 343">
            <a:extLst>
              <a:ext uri="{FF2B5EF4-FFF2-40B4-BE49-F238E27FC236}">
                <a16:creationId xmlns:a16="http://schemas.microsoft.com/office/drawing/2014/main" id="{77714C53-1A2C-45C4-AB65-54F1D4BB39BF}"/>
              </a:ext>
            </a:extLst>
          </p:cNvPr>
          <p:cNvSpPr/>
          <p:nvPr/>
        </p:nvSpPr>
        <p:spPr>
          <a:xfrm>
            <a:off x="54462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2" name="object 344">
            <a:extLst>
              <a:ext uri="{FF2B5EF4-FFF2-40B4-BE49-F238E27FC236}">
                <a16:creationId xmlns:a16="http://schemas.microsoft.com/office/drawing/2014/main" id="{1C80979A-C450-4EBE-8A44-F47FE7451488}"/>
              </a:ext>
            </a:extLst>
          </p:cNvPr>
          <p:cNvSpPr/>
          <p:nvPr/>
        </p:nvSpPr>
        <p:spPr>
          <a:xfrm>
            <a:off x="5598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3" name="object 345">
            <a:extLst>
              <a:ext uri="{FF2B5EF4-FFF2-40B4-BE49-F238E27FC236}">
                <a16:creationId xmlns:a16="http://schemas.microsoft.com/office/drawing/2014/main" id="{EDF48103-FDFC-462E-BF75-38FD5200BC35}"/>
              </a:ext>
            </a:extLst>
          </p:cNvPr>
          <p:cNvSpPr/>
          <p:nvPr/>
        </p:nvSpPr>
        <p:spPr>
          <a:xfrm>
            <a:off x="55986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4" name="object 346">
            <a:extLst>
              <a:ext uri="{FF2B5EF4-FFF2-40B4-BE49-F238E27FC236}">
                <a16:creationId xmlns:a16="http://schemas.microsoft.com/office/drawing/2014/main" id="{2222EE07-AA2B-4C64-AD77-579299BF7B27}"/>
              </a:ext>
            </a:extLst>
          </p:cNvPr>
          <p:cNvSpPr/>
          <p:nvPr/>
        </p:nvSpPr>
        <p:spPr>
          <a:xfrm>
            <a:off x="5751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5" name="object 347">
            <a:extLst>
              <a:ext uri="{FF2B5EF4-FFF2-40B4-BE49-F238E27FC236}">
                <a16:creationId xmlns:a16="http://schemas.microsoft.com/office/drawing/2014/main" id="{5B3AFD84-41C8-40E0-9EE6-76F7C7B1801F}"/>
              </a:ext>
            </a:extLst>
          </p:cNvPr>
          <p:cNvSpPr/>
          <p:nvPr/>
        </p:nvSpPr>
        <p:spPr>
          <a:xfrm>
            <a:off x="57510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6" name="object 348">
            <a:extLst>
              <a:ext uri="{FF2B5EF4-FFF2-40B4-BE49-F238E27FC236}">
                <a16:creationId xmlns:a16="http://schemas.microsoft.com/office/drawing/2014/main" id="{200486B5-3223-45B5-A839-F167DABE295B}"/>
              </a:ext>
            </a:extLst>
          </p:cNvPr>
          <p:cNvSpPr/>
          <p:nvPr/>
        </p:nvSpPr>
        <p:spPr>
          <a:xfrm>
            <a:off x="5903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7" name="object 349">
            <a:extLst>
              <a:ext uri="{FF2B5EF4-FFF2-40B4-BE49-F238E27FC236}">
                <a16:creationId xmlns:a16="http://schemas.microsoft.com/office/drawing/2014/main" id="{E48E6B2F-4844-46E1-8682-014EE4B9B2AF}"/>
              </a:ext>
            </a:extLst>
          </p:cNvPr>
          <p:cNvSpPr/>
          <p:nvPr/>
        </p:nvSpPr>
        <p:spPr>
          <a:xfrm>
            <a:off x="5903424" y="4460093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8" name="object 350">
            <a:extLst>
              <a:ext uri="{FF2B5EF4-FFF2-40B4-BE49-F238E27FC236}">
                <a16:creationId xmlns:a16="http://schemas.microsoft.com/office/drawing/2014/main" id="{419696B9-ED7E-4372-82B0-22F9C70460B1}"/>
              </a:ext>
            </a:extLst>
          </p:cNvPr>
          <p:cNvSpPr/>
          <p:nvPr/>
        </p:nvSpPr>
        <p:spPr>
          <a:xfrm>
            <a:off x="4836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9" name="object 351">
            <a:extLst>
              <a:ext uri="{FF2B5EF4-FFF2-40B4-BE49-F238E27FC236}">
                <a16:creationId xmlns:a16="http://schemas.microsoft.com/office/drawing/2014/main" id="{F0CF80A2-2A16-433A-A77A-B258B9F1094D}"/>
              </a:ext>
            </a:extLst>
          </p:cNvPr>
          <p:cNvSpPr/>
          <p:nvPr/>
        </p:nvSpPr>
        <p:spPr>
          <a:xfrm>
            <a:off x="4836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0" name="object 352">
            <a:extLst>
              <a:ext uri="{FF2B5EF4-FFF2-40B4-BE49-F238E27FC236}">
                <a16:creationId xmlns:a16="http://schemas.microsoft.com/office/drawing/2014/main" id="{98B0AF1B-C88E-432E-BF66-0B7D8EF53713}"/>
              </a:ext>
            </a:extLst>
          </p:cNvPr>
          <p:cNvSpPr/>
          <p:nvPr/>
        </p:nvSpPr>
        <p:spPr>
          <a:xfrm>
            <a:off x="4989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1" name="object 353">
            <a:extLst>
              <a:ext uri="{FF2B5EF4-FFF2-40B4-BE49-F238E27FC236}">
                <a16:creationId xmlns:a16="http://schemas.microsoft.com/office/drawing/2014/main" id="{51ED88A1-33B1-4813-A8F0-8770755CFD08}"/>
              </a:ext>
            </a:extLst>
          </p:cNvPr>
          <p:cNvSpPr/>
          <p:nvPr/>
        </p:nvSpPr>
        <p:spPr>
          <a:xfrm>
            <a:off x="4989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2" name="object 354">
            <a:extLst>
              <a:ext uri="{FF2B5EF4-FFF2-40B4-BE49-F238E27FC236}">
                <a16:creationId xmlns:a16="http://schemas.microsoft.com/office/drawing/2014/main" id="{E9529D2E-DBD1-4FD7-B5FD-919BE873CC74}"/>
              </a:ext>
            </a:extLst>
          </p:cNvPr>
          <p:cNvSpPr/>
          <p:nvPr/>
        </p:nvSpPr>
        <p:spPr>
          <a:xfrm>
            <a:off x="5141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3" name="object 355">
            <a:extLst>
              <a:ext uri="{FF2B5EF4-FFF2-40B4-BE49-F238E27FC236}">
                <a16:creationId xmlns:a16="http://schemas.microsoft.com/office/drawing/2014/main" id="{49A77DC4-76B4-4A5A-80CE-2F9B328E8936}"/>
              </a:ext>
            </a:extLst>
          </p:cNvPr>
          <p:cNvSpPr/>
          <p:nvPr/>
        </p:nvSpPr>
        <p:spPr>
          <a:xfrm>
            <a:off x="5141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4" name="object 356">
            <a:extLst>
              <a:ext uri="{FF2B5EF4-FFF2-40B4-BE49-F238E27FC236}">
                <a16:creationId xmlns:a16="http://schemas.microsoft.com/office/drawing/2014/main" id="{D67C1FED-BE53-4960-AF9E-9CBB40C999CC}"/>
              </a:ext>
            </a:extLst>
          </p:cNvPr>
          <p:cNvSpPr/>
          <p:nvPr/>
        </p:nvSpPr>
        <p:spPr>
          <a:xfrm>
            <a:off x="5293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5" name="object 357">
            <a:extLst>
              <a:ext uri="{FF2B5EF4-FFF2-40B4-BE49-F238E27FC236}">
                <a16:creationId xmlns:a16="http://schemas.microsoft.com/office/drawing/2014/main" id="{9A296BC9-E956-4677-B7E2-5991EE5CE8F5}"/>
              </a:ext>
            </a:extLst>
          </p:cNvPr>
          <p:cNvSpPr/>
          <p:nvPr/>
        </p:nvSpPr>
        <p:spPr>
          <a:xfrm>
            <a:off x="52938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6" name="object 358">
            <a:extLst>
              <a:ext uri="{FF2B5EF4-FFF2-40B4-BE49-F238E27FC236}">
                <a16:creationId xmlns:a16="http://schemas.microsoft.com/office/drawing/2014/main" id="{9C637312-0F44-48CC-871B-19827F271040}"/>
              </a:ext>
            </a:extLst>
          </p:cNvPr>
          <p:cNvSpPr/>
          <p:nvPr/>
        </p:nvSpPr>
        <p:spPr>
          <a:xfrm>
            <a:off x="54462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7" name="object 359">
            <a:extLst>
              <a:ext uri="{FF2B5EF4-FFF2-40B4-BE49-F238E27FC236}">
                <a16:creationId xmlns:a16="http://schemas.microsoft.com/office/drawing/2014/main" id="{B3788904-056C-43EE-867A-7812D63ABE18}"/>
              </a:ext>
            </a:extLst>
          </p:cNvPr>
          <p:cNvSpPr/>
          <p:nvPr/>
        </p:nvSpPr>
        <p:spPr>
          <a:xfrm>
            <a:off x="54462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8" name="object 360">
            <a:extLst>
              <a:ext uri="{FF2B5EF4-FFF2-40B4-BE49-F238E27FC236}">
                <a16:creationId xmlns:a16="http://schemas.microsoft.com/office/drawing/2014/main" id="{50045B8B-BE0C-4046-9983-0FE640CCA701}"/>
              </a:ext>
            </a:extLst>
          </p:cNvPr>
          <p:cNvSpPr/>
          <p:nvPr/>
        </p:nvSpPr>
        <p:spPr>
          <a:xfrm>
            <a:off x="5598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9" name="object 361">
            <a:extLst>
              <a:ext uri="{FF2B5EF4-FFF2-40B4-BE49-F238E27FC236}">
                <a16:creationId xmlns:a16="http://schemas.microsoft.com/office/drawing/2014/main" id="{A0C21009-A9C2-4072-906E-F812A6E24162}"/>
              </a:ext>
            </a:extLst>
          </p:cNvPr>
          <p:cNvSpPr/>
          <p:nvPr/>
        </p:nvSpPr>
        <p:spPr>
          <a:xfrm>
            <a:off x="55986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0" name="object 362">
            <a:extLst>
              <a:ext uri="{FF2B5EF4-FFF2-40B4-BE49-F238E27FC236}">
                <a16:creationId xmlns:a16="http://schemas.microsoft.com/office/drawing/2014/main" id="{DAA2A67D-101E-48B7-A7B0-A69F4DD0458E}"/>
              </a:ext>
            </a:extLst>
          </p:cNvPr>
          <p:cNvSpPr/>
          <p:nvPr/>
        </p:nvSpPr>
        <p:spPr>
          <a:xfrm>
            <a:off x="5751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1" name="object 363">
            <a:extLst>
              <a:ext uri="{FF2B5EF4-FFF2-40B4-BE49-F238E27FC236}">
                <a16:creationId xmlns:a16="http://schemas.microsoft.com/office/drawing/2014/main" id="{97E04F31-8155-4DA7-A317-4B393EF7149F}"/>
              </a:ext>
            </a:extLst>
          </p:cNvPr>
          <p:cNvSpPr/>
          <p:nvPr/>
        </p:nvSpPr>
        <p:spPr>
          <a:xfrm>
            <a:off x="57510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2" name="object 364">
            <a:extLst>
              <a:ext uri="{FF2B5EF4-FFF2-40B4-BE49-F238E27FC236}">
                <a16:creationId xmlns:a16="http://schemas.microsoft.com/office/drawing/2014/main" id="{2372DFD3-39C5-4449-ABB2-80721316DB19}"/>
              </a:ext>
            </a:extLst>
          </p:cNvPr>
          <p:cNvSpPr/>
          <p:nvPr/>
        </p:nvSpPr>
        <p:spPr>
          <a:xfrm>
            <a:off x="5903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3" name="object 365">
            <a:extLst>
              <a:ext uri="{FF2B5EF4-FFF2-40B4-BE49-F238E27FC236}">
                <a16:creationId xmlns:a16="http://schemas.microsoft.com/office/drawing/2014/main" id="{D9C29F7F-51DF-42D8-A1CF-8DE4FF7EBF86}"/>
              </a:ext>
            </a:extLst>
          </p:cNvPr>
          <p:cNvSpPr/>
          <p:nvPr/>
        </p:nvSpPr>
        <p:spPr>
          <a:xfrm>
            <a:off x="5903424" y="4603698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4" name="object 366">
            <a:extLst>
              <a:ext uri="{FF2B5EF4-FFF2-40B4-BE49-F238E27FC236}">
                <a16:creationId xmlns:a16="http://schemas.microsoft.com/office/drawing/2014/main" id="{6DE9E621-EC9F-4E89-B16D-5689FDABBE77}"/>
              </a:ext>
            </a:extLst>
          </p:cNvPr>
          <p:cNvSpPr/>
          <p:nvPr/>
        </p:nvSpPr>
        <p:spPr>
          <a:xfrm>
            <a:off x="4836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5" name="object 367">
            <a:extLst>
              <a:ext uri="{FF2B5EF4-FFF2-40B4-BE49-F238E27FC236}">
                <a16:creationId xmlns:a16="http://schemas.microsoft.com/office/drawing/2014/main" id="{5B1D3AA7-44DB-4A09-A312-2AEE78DCF3F3}"/>
              </a:ext>
            </a:extLst>
          </p:cNvPr>
          <p:cNvSpPr/>
          <p:nvPr/>
        </p:nvSpPr>
        <p:spPr>
          <a:xfrm>
            <a:off x="4836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6" name="object 368">
            <a:extLst>
              <a:ext uri="{FF2B5EF4-FFF2-40B4-BE49-F238E27FC236}">
                <a16:creationId xmlns:a16="http://schemas.microsoft.com/office/drawing/2014/main" id="{FDED3751-7640-497C-8BC1-AA2F2BE6D17D}"/>
              </a:ext>
            </a:extLst>
          </p:cNvPr>
          <p:cNvSpPr/>
          <p:nvPr/>
        </p:nvSpPr>
        <p:spPr>
          <a:xfrm>
            <a:off x="4989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7" name="object 369">
            <a:extLst>
              <a:ext uri="{FF2B5EF4-FFF2-40B4-BE49-F238E27FC236}">
                <a16:creationId xmlns:a16="http://schemas.microsoft.com/office/drawing/2014/main" id="{4B0BA28F-D5D3-43AF-8C59-22BAD08388D7}"/>
              </a:ext>
            </a:extLst>
          </p:cNvPr>
          <p:cNvSpPr/>
          <p:nvPr/>
        </p:nvSpPr>
        <p:spPr>
          <a:xfrm>
            <a:off x="4989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8" name="object 370">
            <a:extLst>
              <a:ext uri="{FF2B5EF4-FFF2-40B4-BE49-F238E27FC236}">
                <a16:creationId xmlns:a16="http://schemas.microsoft.com/office/drawing/2014/main" id="{D76A6E59-285D-45BE-A4AE-5F148422347A}"/>
              </a:ext>
            </a:extLst>
          </p:cNvPr>
          <p:cNvSpPr/>
          <p:nvPr/>
        </p:nvSpPr>
        <p:spPr>
          <a:xfrm>
            <a:off x="5141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9" name="object 371">
            <a:extLst>
              <a:ext uri="{FF2B5EF4-FFF2-40B4-BE49-F238E27FC236}">
                <a16:creationId xmlns:a16="http://schemas.microsoft.com/office/drawing/2014/main" id="{ABCFDA94-86EF-45A6-8EBF-291A235B2D7D}"/>
              </a:ext>
            </a:extLst>
          </p:cNvPr>
          <p:cNvSpPr/>
          <p:nvPr/>
        </p:nvSpPr>
        <p:spPr>
          <a:xfrm>
            <a:off x="5141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0" name="object 372">
            <a:extLst>
              <a:ext uri="{FF2B5EF4-FFF2-40B4-BE49-F238E27FC236}">
                <a16:creationId xmlns:a16="http://schemas.microsoft.com/office/drawing/2014/main" id="{3DA58B83-B745-4CF7-AE14-1C1A90E91AFB}"/>
              </a:ext>
            </a:extLst>
          </p:cNvPr>
          <p:cNvSpPr/>
          <p:nvPr/>
        </p:nvSpPr>
        <p:spPr>
          <a:xfrm>
            <a:off x="5293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1" name="object 373">
            <a:extLst>
              <a:ext uri="{FF2B5EF4-FFF2-40B4-BE49-F238E27FC236}">
                <a16:creationId xmlns:a16="http://schemas.microsoft.com/office/drawing/2014/main" id="{95DFCB98-0276-4629-9991-8599937C5562}"/>
              </a:ext>
            </a:extLst>
          </p:cNvPr>
          <p:cNvSpPr/>
          <p:nvPr/>
        </p:nvSpPr>
        <p:spPr>
          <a:xfrm>
            <a:off x="52938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2" name="object 374">
            <a:extLst>
              <a:ext uri="{FF2B5EF4-FFF2-40B4-BE49-F238E27FC236}">
                <a16:creationId xmlns:a16="http://schemas.microsoft.com/office/drawing/2014/main" id="{1138B335-C17D-4355-9F0D-647E0B74DBB6}"/>
              </a:ext>
            </a:extLst>
          </p:cNvPr>
          <p:cNvSpPr/>
          <p:nvPr/>
        </p:nvSpPr>
        <p:spPr>
          <a:xfrm>
            <a:off x="54462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3" name="object 375">
            <a:extLst>
              <a:ext uri="{FF2B5EF4-FFF2-40B4-BE49-F238E27FC236}">
                <a16:creationId xmlns:a16="http://schemas.microsoft.com/office/drawing/2014/main" id="{332D8D9A-CE5A-4A62-87BA-D0AC7AF94ED8}"/>
              </a:ext>
            </a:extLst>
          </p:cNvPr>
          <p:cNvSpPr/>
          <p:nvPr/>
        </p:nvSpPr>
        <p:spPr>
          <a:xfrm>
            <a:off x="54462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4" name="object 376">
            <a:extLst>
              <a:ext uri="{FF2B5EF4-FFF2-40B4-BE49-F238E27FC236}">
                <a16:creationId xmlns:a16="http://schemas.microsoft.com/office/drawing/2014/main" id="{08F77CF7-23DD-40F9-921C-0FC3E51B4ABE}"/>
              </a:ext>
            </a:extLst>
          </p:cNvPr>
          <p:cNvSpPr/>
          <p:nvPr/>
        </p:nvSpPr>
        <p:spPr>
          <a:xfrm>
            <a:off x="5598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5" name="object 377">
            <a:extLst>
              <a:ext uri="{FF2B5EF4-FFF2-40B4-BE49-F238E27FC236}">
                <a16:creationId xmlns:a16="http://schemas.microsoft.com/office/drawing/2014/main" id="{37C72243-9BDF-4DB2-88D4-330A7947D46A}"/>
              </a:ext>
            </a:extLst>
          </p:cNvPr>
          <p:cNvSpPr/>
          <p:nvPr/>
        </p:nvSpPr>
        <p:spPr>
          <a:xfrm>
            <a:off x="55986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6" name="object 378">
            <a:extLst>
              <a:ext uri="{FF2B5EF4-FFF2-40B4-BE49-F238E27FC236}">
                <a16:creationId xmlns:a16="http://schemas.microsoft.com/office/drawing/2014/main" id="{2FBE75B1-2EB1-4873-9F45-42CD575D5047}"/>
              </a:ext>
            </a:extLst>
          </p:cNvPr>
          <p:cNvSpPr/>
          <p:nvPr/>
        </p:nvSpPr>
        <p:spPr>
          <a:xfrm>
            <a:off x="5751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7" name="object 379">
            <a:extLst>
              <a:ext uri="{FF2B5EF4-FFF2-40B4-BE49-F238E27FC236}">
                <a16:creationId xmlns:a16="http://schemas.microsoft.com/office/drawing/2014/main" id="{E8C7B653-9685-435E-A889-A2946A1A33A9}"/>
              </a:ext>
            </a:extLst>
          </p:cNvPr>
          <p:cNvSpPr/>
          <p:nvPr/>
        </p:nvSpPr>
        <p:spPr>
          <a:xfrm>
            <a:off x="57510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8" name="object 380">
            <a:extLst>
              <a:ext uri="{FF2B5EF4-FFF2-40B4-BE49-F238E27FC236}">
                <a16:creationId xmlns:a16="http://schemas.microsoft.com/office/drawing/2014/main" id="{9B390FA2-DC78-4D82-85CA-ACE3E4FF557F}"/>
              </a:ext>
            </a:extLst>
          </p:cNvPr>
          <p:cNvSpPr/>
          <p:nvPr/>
        </p:nvSpPr>
        <p:spPr>
          <a:xfrm>
            <a:off x="5903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9" name="object 381">
            <a:extLst>
              <a:ext uri="{FF2B5EF4-FFF2-40B4-BE49-F238E27FC236}">
                <a16:creationId xmlns:a16="http://schemas.microsoft.com/office/drawing/2014/main" id="{1B677128-951D-410F-89B0-E51EDE819D26}"/>
              </a:ext>
            </a:extLst>
          </p:cNvPr>
          <p:cNvSpPr/>
          <p:nvPr/>
        </p:nvSpPr>
        <p:spPr>
          <a:xfrm>
            <a:off x="5903424" y="4747302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0" name="object 382">
            <a:extLst>
              <a:ext uri="{FF2B5EF4-FFF2-40B4-BE49-F238E27FC236}">
                <a16:creationId xmlns:a16="http://schemas.microsoft.com/office/drawing/2014/main" id="{2F1EF744-4BC9-4967-9DED-285C250B9E9C}"/>
              </a:ext>
            </a:extLst>
          </p:cNvPr>
          <p:cNvSpPr/>
          <p:nvPr/>
        </p:nvSpPr>
        <p:spPr>
          <a:xfrm>
            <a:off x="4836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1" name="object 383">
            <a:extLst>
              <a:ext uri="{FF2B5EF4-FFF2-40B4-BE49-F238E27FC236}">
                <a16:creationId xmlns:a16="http://schemas.microsoft.com/office/drawing/2014/main" id="{7B5302E2-31D5-4586-8370-B8184438789B}"/>
              </a:ext>
            </a:extLst>
          </p:cNvPr>
          <p:cNvSpPr/>
          <p:nvPr/>
        </p:nvSpPr>
        <p:spPr>
          <a:xfrm>
            <a:off x="4836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2" name="object 384">
            <a:extLst>
              <a:ext uri="{FF2B5EF4-FFF2-40B4-BE49-F238E27FC236}">
                <a16:creationId xmlns:a16="http://schemas.microsoft.com/office/drawing/2014/main" id="{B296651D-0CA8-4ECD-B61A-A879E8662EF2}"/>
              </a:ext>
            </a:extLst>
          </p:cNvPr>
          <p:cNvSpPr/>
          <p:nvPr/>
        </p:nvSpPr>
        <p:spPr>
          <a:xfrm>
            <a:off x="4989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3" name="object 385">
            <a:extLst>
              <a:ext uri="{FF2B5EF4-FFF2-40B4-BE49-F238E27FC236}">
                <a16:creationId xmlns:a16="http://schemas.microsoft.com/office/drawing/2014/main" id="{7106CE1E-84DB-44A0-B0B6-6D7D48C47379}"/>
              </a:ext>
            </a:extLst>
          </p:cNvPr>
          <p:cNvSpPr/>
          <p:nvPr/>
        </p:nvSpPr>
        <p:spPr>
          <a:xfrm>
            <a:off x="4989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4" name="object 386">
            <a:extLst>
              <a:ext uri="{FF2B5EF4-FFF2-40B4-BE49-F238E27FC236}">
                <a16:creationId xmlns:a16="http://schemas.microsoft.com/office/drawing/2014/main" id="{AE662A2F-20D4-4E5C-9FDA-9F11FDBCF94B}"/>
              </a:ext>
            </a:extLst>
          </p:cNvPr>
          <p:cNvSpPr/>
          <p:nvPr/>
        </p:nvSpPr>
        <p:spPr>
          <a:xfrm>
            <a:off x="5141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5" name="object 387">
            <a:extLst>
              <a:ext uri="{FF2B5EF4-FFF2-40B4-BE49-F238E27FC236}">
                <a16:creationId xmlns:a16="http://schemas.microsoft.com/office/drawing/2014/main" id="{F75D4AA0-15A0-4F8E-8583-9D67A866A376}"/>
              </a:ext>
            </a:extLst>
          </p:cNvPr>
          <p:cNvSpPr/>
          <p:nvPr/>
        </p:nvSpPr>
        <p:spPr>
          <a:xfrm>
            <a:off x="5141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6" name="object 388">
            <a:extLst>
              <a:ext uri="{FF2B5EF4-FFF2-40B4-BE49-F238E27FC236}">
                <a16:creationId xmlns:a16="http://schemas.microsoft.com/office/drawing/2014/main" id="{CD83DE25-C64F-440E-9D32-3EF59C308B5E}"/>
              </a:ext>
            </a:extLst>
          </p:cNvPr>
          <p:cNvSpPr/>
          <p:nvPr/>
        </p:nvSpPr>
        <p:spPr>
          <a:xfrm>
            <a:off x="5293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7" name="object 389">
            <a:extLst>
              <a:ext uri="{FF2B5EF4-FFF2-40B4-BE49-F238E27FC236}">
                <a16:creationId xmlns:a16="http://schemas.microsoft.com/office/drawing/2014/main" id="{8ABD1E0B-919C-4A34-8D99-0E3EF79ED800}"/>
              </a:ext>
            </a:extLst>
          </p:cNvPr>
          <p:cNvSpPr/>
          <p:nvPr/>
        </p:nvSpPr>
        <p:spPr>
          <a:xfrm>
            <a:off x="52938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8" name="object 390">
            <a:extLst>
              <a:ext uri="{FF2B5EF4-FFF2-40B4-BE49-F238E27FC236}">
                <a16:creationId xmlns:a16="http://schemas.microsoft.com/office/drawing/2014/main" id="{356682E6-0DC5-41AE-9890-E3DCEDCEC049}"/>
              </a:ext>
            </a:extLst>
          </p:cNvPr>
          <p:cNvSpPr/>
          <p:nvPr/>
        </p:nvSpPr>
        <p:spPr>
          <a:xfrm>
            <a:off x="54462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9" name="object 391">
            <a:extLst>
              <a:ext uri="{FF2B5EF4-FFF2-40B4-BE49-F238E27FC236}">
                <a16:creationId xmlns:a16="http://schemas.microsoft.com/office/drawing/2014/main" id="{E9820837-2640-481B-974D-9F89E6CC41E5}"/>
              </a:ext>
            </a:extLst>
          </p:cNvPr>
          <p:cNvSpPr/>
          <p:nvPr/>
        </p:nvSpPr>
        <p:spPr>
          <a:xfrm>
            <a:off x="54462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0" name="object 392">
            <a:extLst>
              <a:ext uri="{FF2B5EF4-FFF2-40B4-BE49-F238E27FC236}">
                <a16:creationId xmlns:a16="http://schemas.microsoft.com/office/drawing/2014/main" id="{842BD4E1-FC46-4FF1-9068-D4282004D912}"/>
              </a:ext>
            </a:extLst>
          </p:cNvPr>
          <p:cNvSpPr/>
          <p:nvPr/>
        </p:nvSpPr>
        <p:spPr>
          <a:xfrm>
            <a:off x="5598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1" name="object 393">
            <a:extLst>
              <a:ext uri="{FF2B5EF4-FFF2-40B4-BE49-F238E27FC236}">
                <a16:creationId xmlns:a16="http://schemas.microsoft.com/office/drawing/2014/main" id="{373F20A8-2C40-4A2C-A201-1F24203A841E}"/>
              </a:ext>
            </a:extLst>
          </p:cNvPr>
          <p:cNvSpPr/>
          <p:nvPr/>
        </p:nvSpPr>
        <p:spPr>
          <a:xfrm>
            <a:off x="55986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2" name="object 394">
            <a:extLst>
              <a:ext uri="{FF2B5EF4-FFF2-40B4-BE49-F238E27FC236}">
                <a16:creationId xmlns:a16="http://schemas.microsoft.com/office/drawing/2014/main" id="{CAEE32B4-E0A3-42BF-8CD3-2191EDEA2F71}"/>
              </a:ext>
            </a:extLst>
          </p:cNvPr>
          <p:cNvSpPr/>
          <p:nvPr/>
        </p:nvSpPr>
        <p:spPr>
          <a:xfrm>
            <a:off x="5751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3" name="object 395">
            <a:extLst>
              <a:ext uri="{FF2B5EF4-FFF2-40B4-BE49-F238E27FC236}">
                <a16:creationId xmlns:a16="http://schemas.microsoft.com/office/drawing/2014/main" id="{6481C292-630B-4346-AA2C-61B665A540A0}"/>
              </a:ext>
            </a:extLst>
          </p:cNvPr>
          <p:cNvSpPr/>
          <p:nvPr/>
        </p:nvSpPr>
        <p:spPr>
          <a:xfrm>
            <a:off x="57510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4" name="object 396">
            <a:extLst>
              <a:ext uri="{FF2B5EF4-FFF2-40B4-BE49-F238E27FC236}">
                <a16:creationId xmlns:a16="http://schemas.microsoft.com/office/drawing/2014/main" id="{C9BF6E09-1C7B-4D46-ADF8-3239048862F8}"/>
              </a:ext>
            </a:extLst>
          </p:cNvPr>
          <p:cNvSpPr/>
          <p:nvPr/>
        </p:nvSpPr>
        <p:spPr>
          <a:xfrm>
            <a:off x="5903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5" name="object 397">
            <a:extLst>
              <a:ext uri="{FF2B5EF4-FFF2-40B4-BE49-F238E27FC236}">
                <a16:creationId xmlns:a16="http://schemas.microsoft.com/office/drawing/2014/main" id="{EA356DA5-C5FE-42FB-A931-BD1CB1FFEFF4}"/>
              </a:ext>
            </a:extLst>
          </p:cNvPr>
          <p:cNvSpPr/>
          <p:nvPr/>
        </p:nvSpPr>
        <p:spPr>
          <a:xfrm>
            <a:off x="5903424" y="4890906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6" name="object 398">
            <a:extLst>
              <a:ext uri="{FF2B5EF4-FFF2-40B4-BE49-F238E27FC236}">
                <a16:creationId xmlns:a16="http://schemas.microsoft.com/office/drawing/2014/main" id="{61956C8D-9AD7-4813-8A3A-383584B943AB}"/>
              </a:ext>
            </a:extLst>
          </p:cNvPr>
          <p:cNvSpPr/>
          <p:nvPr/>
        </p:nvSpPr>
        <p:spPr>
          <a:xfrm>
            <a:off x="4836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7" name="object 399">
            <a:extLst>
              <a:ext uri="{FF2B5EF4-FFF2-40B4-BE49-F238E27FC236}">
                <a16:creationId xmlns:a16="http://schemas.microsoft.com/office/drawing/2014/main" id="{BB5A4C90-C234-404A-A44B-D6FA3E66B0C3}"/>
              </a:ext>
            </a:extLst>
          </p:cNvPr>
          <p:cNvSpPr/>
          <p:nvPr/>
        </p:nvSpPr>
        <p:spPr>
          <a:xfrm>
            <a:off x="4836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8" name="object 400">
            <a:extLst>
              <a:ext uri="{FF2B5EF4-FFF2-40B4-BE49-F238E27FC236}">
                <a16:creationId xmlns:a16="http://schemas.microsoft.com/office/drawing/2014/main" id="{97FEA53D-79D9-47DC-B88A-ECD9B068956A}"/>
              </a:ext>
            </a:extLst>
          </p:cNvPr>
          <p:cNvSpPr/>
          <p:nvPr/>
        </p:nvSpPr>
        <p:spPr>
          <a:xfrm>
            <a:off x="4989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9" name="object 401">
            <a:extLst>
              <a:ext uri="{FF2B5EF4-FFF2-40B4-BE49-F238E27FC236}">
                <a16:creationId xmlns:a16="http://schemas.microsoft.com/office/drawing/2014/main" id="{B77C1A05-4DF1-4B03-8285-27C6FBE74272}"/>
              </a:ext>
            </a:extLst>
          </p:cNvPr>
          <p:cNvSpPr/>
          <p:nvPr/>
        </p:nvSpPr>
        <p:spPr>
          <a:xfrm>
            <a:off x="4989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0" name="object 402">
            <a:extLst>
              <a:ext uri="{FF2B5EF4-FFF2-40B4-BE49-F238E27FC236}">
                <a16:creationId xmlns:a16="http://schemas.microsoft.com/office/drawing/2014/main" id="{005A53BE-119B-487F-AE07-1791B9903B1B}"/>
              </a:ext>
            </a:extLst>
          </p:cNvPr>
          <p:cNvSpPr/>
          <p:nvPr/>
        </p:nvSpPr>
        <p:spPr>
          <a:xfrm>
            <a:off x="5141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1" name="object 403">
            <a:extLst>
              <a:ext uri="{FF2B5EF4-FFF2-40B4-BE49-F238E27FC236}">
                <a16:creationId xmlns:a16="http://schemas.microsoft.com/office/drawing/2014/main" id="{FD039C7C-C87A-4A4A-9702-D90489CADCAB}"/>
              </a:ext>
            </a:extLst>
          </p:cNvPr>
          <p:cNvSpPr/>
          <p:nvPr/>
        </p:nvSpPr>
        <p:spPr>
          <a:xfrm>
            <a:off x="5141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2" name="object 404">
            <a:extLst>
              <a:ext uri="{FF2B5EF4-FFF2-40B4-BE49-F238E27FC236}">
                <a16:creationId xmlns:a16="http://schemas.microsoft.com/office/drawing/2014/main" id="{193BCEB5-F016-46F8-B07A-3BE7B40886E1}"/>
              </a:ext>
            </a:extLst>
          </p:cNvPr>
          <p:cNvSpPr/>
          <p:nvPr/>
        </p:nvSpPr>
        <p:spPr>
          <a:xfrm>
            <a:off x="5293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3" name="object 405">
            <a:extLst>
              <a:ext uri="{FF2B5EF4-FFF2-40B4-BE49-F238E27FC236}">
                <a16:creationId xmlns:a16="http://schemas.microsoft.com/office/drawing/2014/main" id="{3E141CF4-A3F5-43DC-9FB8-CA5946B086B4}"/>
              </a:ext>
            </a:extLst>
          </p:cNvPr>
          <p:cNvSpPr/>
          <p:nvPr/>
        </p:nvSpPr>
        <p:spPr>
          <a:xfrm>
            <a:off x="52938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4" name="object 406">
            <a:extLst>
              <a:ext uri="{FF2B5EF4-FFF2-40B4-BE49-F238E27FC236}">
                <a16:creationId xmlns:a16="http://schemas.microsoft.com/office/drawing/2014/main" id="{7D53F510-8394-4EEB-A406-212AD127AD38}"/>
              </a:ext>
            </a:extLst>
          </p:cNvPr>
          <p:cNvSpPr/>
          <p:nvPr/>
        </p:nvSpPr>
        <p:spPr>
          <a:xfrm>
            <a:off x="54462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5" name="object 407">
            <a:extLst>
              <a:ext uri="{FF2B5EF4-FFF2-40B4-BE49-F238E27FC236}">
                <a16:creationId xmlns:a16="http://schemas.microsoft.com/office/drawing/2014/main" id="{266588F7-E852-418D-B89D-140E6BFEDADE}"/>
              </a:ext>
            </a:extLst>
          </p:cNvPr>
          <p:cNvSpPr/>
          <p:nvPr/>
        </p:nvSpPr>
        <p:spPr>
          <a:xfrm>
            <a:off x="54462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6" name="object 408">
            <a:extLst>
              <a:ext uri="{FF2B5EF4-FFF2-40B4-BE49-F238E27FC236}">
                <a16:creationId xmlns:a16="http://schemas.microsoft.com/office/drawing/2014/main" id="{DDC88812-6BF7-49AA-A88F-86CB76F3E626}"/>
              </a:ext>
            </a:extLst>
          </p:cNvPr>
          <p:cNvSpPr/>
          <p:nvPr/>
        </p:nvSpPr>
        <p:spPr>
          <a:xfrm>
            <a:off x="5598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7" name="object 409">
            <a:extLst>
              <a:ext uri="{FF2B5EF4-FFF2-40B4-BE49-F238E27FC236}">
                <a16:creationId xmlns:a16="http://schemas.microsoft.com/office/drawing/2014/main" id="{5EB95A22-EE12-43EF-9684-8A2CA95A0C82}"/>
              </a:ext>
            </a:extLst>
          </p:cNvPr>
          <p:cNvSpPr/>
          <p:nvPr/>
        </p:nvSpPr>
        <p:spPr>
          <a:xfrm>
            <a:off x="55986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8" name="object 410">
            <a:extLst>
              <a:ext uri="{FF2B5EF4-FFF2-40B4-BE49-F238E27FC236}">
                <a16:creationId xmlns:a16="http://schemas.microsoft.com/office/drawing/2014/main" id="{A5E75A2E-0AF6-4A2A-A13D-45A6EE290FB7}"/>
              </a:ext>
            </a:extLst>
          </p:cNvPr>
          <p:cNvSpPr/>
          <p:nvPr/>
        </p:nvSpPr>
        <p:spPr>
          <a:xfrm>
            <a:off x="5751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9" name="object 411">
            <a:extLst>
              <a:ext uri="{FF2B5EF4-FFF2-40B4-BE49-F238E27FC236}">
                <a16:creationId xmlns:a16="http://schemas.microsoft.com/office/drawing/2014/main" id="{2F141BF4-B5CE-4A52-8057-D15475B41E6F}"/>
              </a:ext>
            </a:extLst>
          </p:cNvPr>
          <p:cNvSpPr/>
          <p:nvPr/>
        </p:nvSpPr>
        <p:spPr>
          <a:xfrm>
            <a:off x="57510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0" name="object 412">
            <a:extLst>
              <a:ext uri="{FF2B5EF4-FFF2-40B4-BE49-F238E27FC236}">
                <a16:creationId xmlns:a16="http://schemas.microsoft.com/office/drawing/2014/main" id="{C88B1BFB-5C43-40D0-8EA1-8B41B1DFDCB1}"/>
              </a:ext>
            </a:extLst>
          </p:cNvPr>
          <p:cNvSpPr/>
          <p:nvPr/>
        </p:nvSpPr>
        <p:spPr>
          <a:xfrm>
            <a:off x="5903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1" name="object 413">
            <a:extLst>
              <a:ext uri="{FF2B5EF4-FFF2-40B4-BE49-F238E27FC236}">
                <a16:creationId xmlns:a16="http://schemas.microsoft.com/office/drawing/2014/main" id="{C74E3A9F-8C3A-4BFD-BC66-50B7A3B0BBAE}"/>
              </a:ext>
            </a:extLst>
          </p:cNvPr>
          <p:cNvSpPr/>
          <p:nvPr/>
        </p:nvSpPr>
        <p:spPr>
          <a:xfrm>
            <a:off x="5903424" y="5034510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2" name="object 414">
            <a:extLst>
              <a:ext uri="{FF2B5EF4-FFF2-40B4-BE49-F238E27FC236}">
                <a16:creationId xmlns:a16="http://schemas.microsoft.com/office/drawing/2014/main" id="{35856F13-8640-4765-ACB8-D688C617396B}"/>
              </a:ext>
            </a:extLst>
          </p:cNvPr>
          <p:cNvSpPr/>
          <p:nvPr/>
        </p:nvSpPr>
        <p:spPr>
          <a:xfrm>
            <a:off x="4836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3" name="object 415">
            <a:extLst>
              <a:ext uri="{FF2B5EF4-FFF2-40B4-BE49-F238E27FC236}">
                <a16:creationId xmlns:a16="http://schemas.microsoft.com/office/drawing/2014/main" id="{5C3D00F1-8509-4ADF-90A0-BAE38465A523}"/>
              </a:ext>
            </a:extLst>
          </p:cNvPr>
          <p:cNvSpPr/>
          <p:nvPr/>
        </p:nvSpPr>
        <p:spPr>
          <a:xfrm>
            <a:off x="4836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4" name="object 416">
            <a:extLst>
              <a:ext uri="{FF2B5EF4-FFF2-40B4-BE49-F238E27FC236}">
                <a16:creationId xmlns:a16="http://schemas.microsoft.com/office/drawing/2014/main" id="{18DF3B8C-221D-44AC-818E-54FA99BEE6FE}"/>
              </a:ext>
            </a:extLst>
          </p:cNvPr>
          <p:cNvSpPr/>
          <p:nvPr/>
        </p:nvSpPr>
        <p:spPr>
          <a:xfrm>
            <a:off x="4989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5" name="object 417">
            <a:extLst>
              <a:ext uri="{FF2B5EF4-FFF2-40B4-BE49-F238E27FC236}">
                <a16:creationId xmlns:a16="http://schemas.microsoft.com/office/drawing/2014/main" id="{57689C14-E02E-4A35-9643-D55F070E8F62}"/>
              </a:ext>
            </a:extLst>
          </p:cNvPr>
          <p:cNvSpPr/>
          <p:nvPr/>
        </p:nvSpPr>
        <p:spPr>
          <a:xfrm>
            <a:off x="4989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6" name="object 418">
            <a:extLst>
              <a:ext uri="{FF2B5EF4-FFF2-40B4-BE49-F238E27FC236}">
                <a16:creationId xmlns:a16="http://schemas.microsoft.com/office/drawing/2014/main" id="{129ECA56-BB19-412B-A4B7-A549DDA4EC34}"/>
              </a:ext>
            </a:extLst>
          </p:cNvPr>
          <p:cNvSpPr/>
          <p:nvPr/>
        </p:nvSpPr>
        <p:spPr>
          <a:xfrm>
            <a:off x="5141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7" name="object 419">
            <a:extLst>
              <a:ext uri="{FF2B5EF4-FFF2-40B4-BE49-F238E27FC236}">
                <a16:creationId xmlns:a16="http://schemas.microsoft.com/office/drawing/2014/main" id="{D09C2EB7-45C8-412E-B501-D64D29FAE1B9}"/>
              </a:ext>
            </a:extLst>
          </p:cNvPr>
          <p:cNvSpPr/>
          <p:nvPr/>
        </p:nvSpPr>
        <p:spPr>
          <a:xfrm>
            <a:off x="5141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8" name="object 420">
            <a:extLst>
              <a:ext uri="{FF2B5EF4-FFF2-40B4-BE49-F238E27FC236}">
                <a16:creationId xmlns:a16="http://schemas.microsoft.com/office/drawing/2014/main" id="{C3995110-58C3-46E3-ADED-BDFF3BBA7C25}"/>
              </a:ext>
            </a:extLst>
          </p:cNvPr>
          <p:cNvSpPr/>
          <p:nvPr/>
        </p:nvSpPr>
        <p:spPr>
          <a:xfrm>
            <a:off x="5293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49" name="object 421">
            <a:extLst>
              <a:ext uri="{FF2B5EF4-FFF2-40B4-BE49-F238E27FC236}">
                <a16:creationId xmlns:a16="http://schemas.microsoft.com/office/drawing/2014/main" id="{77DC95B3-1B0C-49C5-AE6E-63066D430E8F}"/>
              </a:ext>
            </a:extLst>
          </p:cNvPr>
          <p:cNvSpPr/>
          <p:nvPr/>
        </p:nvSpPr>
        <p:spPr>
          <a:xfrm>
            <a:off x="52938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0" name="object 422">
            <a:extLst>
              <a:ext uri="{FF2B5EF4-FFF2-40B4-BE49-F238E27FC236}">
                <a16:creationId xmlns:a16="http://schemas.microsoft.com/office/drawing/2014/main" id="{D9BF1071-B718-4BCF-91BC-088A579B6DAC}"/>
              </a:ext>
            </a:extLst>
          </p:cNvPr>
          <p:cNvSpPr/>
          <p:nvPr/>
        </p:nvSpPr>
        <p:spPr>
          <a:xfrm>
            <a:off x="54462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1" name="object 423">
            <a:extLst>
              <a:ext uri="{FF2B5EF4-FFF2-40B4-BE49-F238E27FC236}">
                <a16:creationId xmlns:a16="http://schemas.microsoft.com/office/drawing/2014/main" id="{6BCCE7B7-F12B-4408-82C8-E4F345C0F6A2}"/>
              </a:ext>
            </a:extLst>
          </p:cNvPr>
          <p:cNvSpPr/>
          <p:nvPr/>
        </p:nvSpPr>
        <p:spPr>
          <a:xfrm>
            <a:off x="54462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2" name="object 424">
            <a:extLst>
              <a:ext uri="{FF2B5EF4-FFF2-40B4-BE49-F238E27FC236}">
                <a16:creationId xmlns:a16="http://schemas.microsoft.com/office/drawing/2014/main" id="{E8F68BE4-EE47-4582-8068-A8A2E0B30F2C}"/>
              </a:ext>
            </a:extLst>
          </p:cNvPr>
          <p:cNvSpPr/>
          <p:nvPr/>
        </p:nvSpPr>
        <p:spPr>
          <a:xfrm>
            <a:off x="5598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3" name="object 425">
            <a:extLst>
              <a:ext uri="{FF2B5EF4-FFF2-40B4-BE49-F238E27FC236}">
                <a16:creationId xmlns:a16="http://schemas.microsoft.com/office/drawing/2014/main" id="{BA600303-4AE1-4181-B653-931F81A62B69}"/>
              </a:ext>
            </a:extLst>
          </p:cNvPr>
          <p:cNvSpPr/>
          <p:nvPr/>
        </p:nvSpPr>
        <p:spPr>
          <a:xfrm>
            <a:off x="55986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4" name="object 426">
            <a:extLst>
              <a:ext uri="{FF2B5EF4-FFF2-40B4-BE49-F238E27FC236}">
                <a16:creationId xmlns:a16="http://schemas.microsoft.com/office/drawing/2014/main" id="{51F3D321-7453-410A-8F0F-F26913A6B916}"/>
              </a:ext>
            </a:extLst>
          </p:cNvPr>
          <p:cNvSpPr/>
          <p:nvPr/>
        </p:nvSpPr>
        <p:spPr>
          <a:xfrm>
            <a:off x="5751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5" name="object 427">
            <a:extLst>
              <a:ext uri="{FF2B5EF4-FFF2-40B4-BE49-F238E27FC236}">
                <a16:creationId xmlns:a16="http://schemas.microsoft.com/office/drawing/2014/main" id="{9C5F8DF3-5255-48D7-8FEB-88F1178C324F}"/>
              </a:ext>
            </a:extLst>
          </p:cNvPr>
          <p:cNvSpPr/>
          <p:nvPr/>
        </p:nvSpPr>
        <p:spPr>
          <a:xfrm>
            <a:off x="57510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6" name="object 428">
            <a:extLst>
              <a:ext uri="{FF2B5EF4-FFF2-40B4-BE49-F238E27FC236}">
                <a16:creationId xmlns:a16="http://schemas.microsoft.com/office/drawing/2014/main" id="{AFA244E3-92F4-459E-9EAB-23DCFF3BB857}"/>
              </a:ext>
            </a:extLst>
          </p:cNvPr>
          <p:cNvSpPr/>
          <p:nvPr/>
        </p:nvSpPr>
        <p:spPr>
          <a:xfrm>
            <a:off x="5903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7" name="object 429">
            <a:extLst>
              <a:ext uri="{FF2B5EF4-FFF2-40B4-BE49-F238E27FC236}">
                <a16:creationId xmlns:a16="http://schemas.microsoft.com/office/drawing/2014/main" id="{A45057FB-D6E3-4627-A890-1F390CC21F36}"/>
              </a:ext>
            </a:extLst>
          </p:cNvPr>
          <p:cNvSpPr/>
          <p:nvPr/>
        </p:nvSpPr>
        <p:spPr>
          <a:xfrm>
            <a:off x="5903424" y="5178115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8" name="object 430">
            <a:extLst>
              <a:ext uri="{FF2B5EF4-FFF2-40B4-BE49-F238E27FC236}">
                <a16:creationId xmlns:a16="http://schemas.microsoft.com/office/drawing/2014/main" id="{B0F8BEFA-5F3E-4AEC-848F-AA4F280C0DF2}"/>
              </a:ext>
            </a:extLst>
          </p:cNvPr>
          <p:cNvSpPr/>
          <p:nvPr/>
        </p:nvSpPr>
        <p:spPr>
          <a:xfrm>
            <a:off x="4836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59" name="object 431">
            <a:extLst>
              <a:ext uri="{FF2B5EF4-FFF2-40B4-BE49-F238E27FC236}">
                <a16:creationId xmlns:a16="http://schemas.microsoft.com/office/drawing/2014/main" id="{6642BF2F-589A-40B4-9D61-77A4CBC30C75}"/>
              </a:ext>
            </a:extLst>
          </p:cNvPr>
          <p:cNvSpPr/>
          <p:nvPr/>
        </p:nvSpPr>
        <p:spPr>
          <a:xfrm>
            <a:off x="4836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0" name="object 432">
            <a:extLst>
              <a:ext uri="{FF2B5EF4-FFF2-40B4-BE49-F238E27FC236}">
                <a16:creationId xmlns:a16="http://schemas.microsoft.com/office/drawing/2014/main" id="{788850EE-538C-4887-AAC6-CC84DF7C14AF}"/>
              </a:ext>
            </a:extLst>
          </p:cNvPr>
          <p:cNvSpPr/>
          <p:nvPr/>
        </p:nvSpPr>
        <p:spPr>
          <a:xfrm>
            <a:off x="4989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1" name="object 433">
            <a:extLst>
              <a:ext uri="{FF2B5EF4-FFF2-40B4-BE49-F238E27FC236}">
                <a16:creationId xmlns:a16="http://schemas.microsoft.com/office/drawing/2014/main" id="{5332194A-B8B3-4696-AB26-F3C298290C96}"/>
              </a:ext>
            </a:extLst>
          </p:cNvPr>
          <p:cNvSpPr/>
          <p:nvPr/>
        </p:nvSpPr>
        <p:spPr>
          <a:xfrm>
            <a:off x="4989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2" name="object 434">
            <a:extLst>
              <a:ext uri="{FF2B5EF4-FFF2-40B4-BE49-F238E27FC236}">
                <a16:creationId xmlns:a16="http://schemas.microsoft.com/office/drawing/2014/main" id="{01BF7F83-9D08-4C98-A185-626294C40986}"/>
              </a:ext>
            </a:extLst>
          </p:cNvPr>
          <p:cNvSpPr/>
          <p:nvPr/>
        </p:nvSpPr>
        <p:spPr>
          <a:xfrm>
            <a:off x="5141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3" name="object 435">
            <a:extLst>
              <a:ext uri="{FF2B5EF4-FFF2-40B4-BE49-F238E27FC236}">
                <a16:creationId xmlns:a16="http://schemas.microsoft.com/office/drawing/2014/main" id="{9A0C85EA-F721-41DE-B67F-C801AC779CFC}"/>
              </a:ext>
            </a:extLst>
          </p:cNvPr>
          <p:cNvSpPr/>
          <p:nvPr/>
        </p:nvSpPr>
        <p:spPr>
          <a:xfrm>
            <a:off x="5141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4" name="object 436">
            <a:extLst>
              <a:ext uri="{FF2B5EF4-FFF2-40B4-BE49-F238E27FC236}">
                <a16:creationId xmlns:a16="http://schemas.microsoft.com/office/drawing/2014/main" id="{5B4418D1-BCF0-49D2-9143-F84B131DD2CA}"/>
              </a:ext>
            </a:extLst>
          </p:cNvPr>
          <p:cNvSpPr/>
          <p:nvPr/>
        </p:nvSpPr>
        <p:spPr>
          <a:xfrm>
            <a:off x="5293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5" name="object 437">
            <a:extLst>
              <a:ext uri="{FF2B5EF4-FFF2-40B4-BE49-F238E27FC236}">
                <a16:creationId xmlns:a16="http://schemas.microsoft.com/office/drawing/2014/main" id="{98802A4D-4B70-471F-9877-DF13C69CB905}"/>
              </a:ext>
            </a:extLst>
          </p:cNvPr>
          <p:cNvSpPr/>
          <p:nvPr/>
        </p:nvSpPr>
        <p:spPr>
          <a:xfrm>
            <a:off x="52938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6" name="object 438">
            <a:extLst>
              <a:ext uri="{FF2B5EF4-FFF2-40B4-BE49-F238E27FC236}">
                <a16:creationId xmlns:a16="http://schemas.microsoft.com/office/drawing/2014/main" id="{4C3A9930-B26F-4281-A491-70A9499DEA05}"/>
              </a:ext>
            </a:extLst>
          </p:cNvPr>
          <p:cNvSpPr/>
          <p:nvPr/>
        </p:nvSpPr>
        <p:spPr>
          <a:xfrm>
            <a:off x="54462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7" name="object 439">
            <a:extLst>
              <a:ext uri="{FF2B5EF4-FFF2-40B4-BE49-F238E27FC236}">
                <a16:creationId xmlns:a16="http://schemas.microsoft.com/office/drawing/2014/main" id="{F9E94D41-6360-4CAE-BDE9-E72E5ECF9B4D}"/>
              </a:ext>
            </a:extLst>
          </p:cNvPr>
          <p:cNvSpPr/>
          <p:nvPr/>
        </p:nvSpPr>
        <p:spPr>
          <a:xfrm>
            <a:off x="54462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8" name="object 440">
            <a:extLst>
              <a:ext uri="{FF2B5EF4-FFF2-40B4-BE49-F238E27FC236}">
                <a16:creationId xmlns:a16="http://schemas.microsoft.com/office/drawing/2014/main" id="{55DF190C-AE23-4855-8F04-885A34F6CED2}"/>
              </a:ext>
            </a:extLst>
          </p:cNvPr>
          <p:cNvSpPr/>
          <p:nvPr/>
        </p:nvSpPr>
        <p:spPr>
          <a:xfrm>
            <a:off x="5598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69" name="object 441">
            <a:extLst>
              <a:ext uri="{FF2B5EF4-FFF2-40B4-BE49-F238E27FC236}">
                <a16:creationId xmlns:a16="http://schemas.microsoft.com/office/drawing/2014/main" id="{7255C8C3-027C-4974-B6AC-775E2EE6C7EF}"/>
              </a:ext>
            </a:extLst>
          </p:cNvPr>
          <p:cNvSpPr/>
          <p:nvPr/>
        </p:nvSpPr>
        <p:spPr>
          <a:xfrm>
            <a:off x="55986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0" name="object 442">
            <a:extLst>
              <a:ext uri="{FF2B5EF4-FFF2-40B4-BE49-F238E27FC236}">
                <a16:creationId xmlns:a16="http://schemas.microsoft.com/office/drawing/2014/main" id="{D45C2ACC-8154-45AC-B142-DC67681362DA}"/>
              </a:ext>
            </a:extLst>
          </p:cNvPr>
          <p:cNvSpPr/>
          <p:nvPr/>
        </p:nvSpPr>
        <p:spPr>
          <a:xfrm>
            <a:off x="5751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1" name="object 443">
            <a:extLst>
              <a:ext uri="{FF2B5EF4-FFF2-40B4-BE49-F238E27FC236}">
                <a16:creationId xmlns:a16="http://schemas.microsoft.com/office/drawing/2014/main" id="{2351EF2D-1550-43F0-A259-459483197EE8}"/>
              </a:ext>
            </a:extLst>
          </p:cNvPr>
          <p:cNvSpPr/>
          <p:nvPr/>
        </p:nvSpPr>
        <p:spPr>
          <a:xfrm>
            <a:off x="57510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2" name="object 444">
            <a:extLst>
              <a:ext uri="{FF2B5EF4-FFF2-40B4-BE49-F238E27FC236}">
                <a16:creationId xmlns:a16="http://schemas.microsoft.com/office/drawing/2014/main" id="{5CD33AEF-1112-4346-84C1-48A0DE252D96}"/>
              </a:ext>
            </a:extLst>
          </p:cNvPr>
          <p:cNvSpPr/>
          <p:nvPr/>
        </p:nvSpPr>
        <p:spPr>
          <a:xfrm>
            <a:off x="5903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3" name="object 445">
            <a:extLst>
              <a:ext uri="{FF2B5EF4-FFF2-40B4-BE49-F238E27FC236}">
                <a16:creationId xmlns:a16="http://schemas.microsoft.com/office/drawing/2014/main" id="{8749CD9C-21A7-4EF9-96A9-9BA2D197E56E}"/>
              </a:ext>
            </a:extLst>
          </p:cNvPr>
          <p:cNvSpPr/>
          <p:nvPr/>
        </p:nvSpPr>
        <p:spPr>
          <a:xfrm>
            <a:off x="5903424" y="5321719"/>
            <a:ext cx="120599" cy="113639"/>
          </a:xfrm>
          <a:custGeom>
            <a:avLst/>
            <a:gdLst/>
            <a:ahLst/>
            <a:cxnLst/>
            <a:rect l="l" t="t" r="r" b="b"/>
            <a:pathLst>
              <a:path w="120599" h="120599">
                <a:moveTo>
                  <a:pt x="0" y="0"/>
                </a:moveTo>
                <a:lnTo>
                  <a:pt x="120599" y="0"/>
                </a:lnTo>
                <a:lnTo>
                  <a:pt x="120599" y="120599"/>
                </a:lnTo>
                <a:lnTo>
                  <a:pt x="0" y="120599"/>
                </a:lnTo>
                <a:lnTo>
                  <a:pt x="0" y="0"/>
                </a:lnTo>
                <a:close/>
              </a:path>
            </a:pathLst>
          </a:custGeom>
          <a:solidFill>
            <a:srgbClr val="F1F4C0"/>
          </a:solidFill>
          <a:ln w="15875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4" name="object 448">
            <a:extLst>
              <a:ext uri="{FF2B5EF4-FFF2-40B4-BE49-F238E27FC236}">
                <a16:creationId xmlns:a16="http://schemas.microsoft.com/office/drawing/2014/main" id="{AF5F6013-407D-4F43-B0A4-F6291F59A278}"/>
              </a:ext>
            </a:extLst>
          </p:cNvPr>
          <p:cNvSpPr/>
          <p:nvPr/>
        </p:nvSpPr>
        <p:spPr>
          <a:xfrm>
            <a:off x="3557199" y="3798350"/>
            <a:ext cx="0" cy="213851"/>
          </a:xfrm>
          <a:custGeom>
            <a:avLst/>
            <a:gdLst/>
            <a:ahLst/>
            <a:cxnLst/>
            <a:rect l="l" t="t" r="r" b="b"/>
            <a:pathLst>
              <a:path h="226949">
                <a:moveTo>
                  <a:pt x="0" y="0"/>
                </a:moveTo>
                <a:lnTo>
                  <a:pt x="0" y="22694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5" name="object 449">
            <a:extLst>
              <a:ext uri="{FF2B5EF4-FFF2-40B4-BE49-F238E27FC236}">
                <a16:creationId xmlns:a16="http://schemas.microsoft.com/office/drawing/2014/main" id="{3E443593-4BF4-4A1D-973D-9E45FCCE16B9}"/>
              </a:ext>
            </a:extLst>
          </p:cNvPr>
          <p:cNvSpPr/>
          <p:nvPr/>
        </p:nvSpPr>
        <p:spPr>
          <a:xfrm>
            <a:off x="3510001" y="4012202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0" y="0"/>
                </a:moveTo>
                <a:lnTo>
                  <a:pt x="94396" y="0"/>
                </a:lnTo>
                <a:lnTo>
                  <a:pt x="47198" y="12967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6" name="object 450">
            <a:extLst>
              <a:ext uri="{FF2B5EF4-FFF2-40B4-BE49-F238E27FC236}">
                <a16:creationId xmlns:a16="http://schemas.microsoft.com/office/drawing/2014/main" id="{F7C1550A-CD05-4DE7-873E-940CD0797F6B}"/>
              </a:ext>
            </a:extLst>
          </p:cNvPr>
          <p:cNvSpPr/>
          <p:nvPr/>
        </p:nvSpPr>
        <p:spPr>
          <a:xfrm>
            <a:off x="3510001" y="4012202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0" y="0"/>
                </a:moveTo>
                <a:lnTo>
                  <a:pt x="47198" y="129676"/>
                </a:lnTo>
                <a:lnTo>
                  <a:pt x="94396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7" name="object 451">
            <a:extLst>
              <a:ext uri="{FF2B5EF4-FFF2-40B4-BE49-F238E27FC236}">
                <a16:creationId xmlns:a16="http://schemas.microsoft.com/office/drawing/2014/main" id="{BF0668B9-1333-4FB5-AD95-17A0AFAFC342}"/>
              </a:ext>
            </a:extLst>
          </p:cNvPr>
          <p:cNvSpPr/>
          <p:nvPr/>
        </p:nvSpPr>
        <p:spPr>
          <a:xfrm>
            <a:off x="3785799" y="3959905"/>
            <a:ext cx="0" cy="213851"/>
          </a:xfrm>
          <a:custGeom>
            <a:avLst/>
            <a:gdLst/>
            <a:ahLst/>
            <a:cxnLst/>
            <a:rect l="l" t="t" r="r" b="b"/>
            <a:pathLst>
              <a:path h="226949">
                <a:moveTo>
                  <a:pt x="0" y="226949"/>
                </a:move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8" name="object 452">
            <a:extLst>
              <a:ext uri="{FF2B5EF4-FFF2-40B4-BE49-F238E27FC236}">
                <a16:creationId xmlns:a16="http://schemas.microsoft.com/office/drawing/2014/main" id="{35983482-9DFE-48A6-8E7F-E353C02375A1}"/>
              </a:ext>
            </a:extLst>
          </p:cNvPr>
          <p:cNvSpPr/>
          <p:nvPr/>
        </p:nvSpPr>
        <p:spPr>
          <a:xfrm>
            <a:off x="3738601" y="3837713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94396" y="129676"/>
                </a:moveTo>
                <a:lnTo>
                  <a:pt x="0" y="129676"/>
                </a:lnTo>
                <a:lnTo>
                  <a:pt x="47198" y="0"/>
                </a:lnTo>
                <a:lnTo>
                  <a:pt x="94396" y="1296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79" name="object 453">
            <a:extLst>
              <a:ext uri="{FF2B5EF4-FFF2-40B4-BE49-F238E27FC236}">
                <a16:creationId xmlns:a16="http://schemas.microsoft.com/office/drawing/2014/main" id="{93817919-757B-4196-B08D-596591157D74}"/>
              </a:ext>
            </a:extLst>
          </p:cNvPr>
          <p:cNvSpPr/>
          <p:nvPr/>
        </p:nvSpPr>
        <p:spPr>
          <a:xfrm>
            <a:off x="3738601" y="3837713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0" name="object 464">
            <a:extLst>
              <a:ext uri="{FF2B5EF4-FFF2-40B4-BE49-F238E27FC236}">
                <a16:creationId xmlns:a16="http://schemas.microsoft.com/office/drawing/2014/main" id="{FDA0CFFB-430D-463B-A54C-DB59036ACE1D}"/>
              </a:ext>
            </a:extLst>
          </p:cNvPr>
          <p:cNvSpPr/>
          <p:nvPr/>
        </p:nvSpPr>
        <p:spPr>
          <a:xfrm>
            <a:off x="4492224" y="4480470"/>
            <a:ext cx="162599" cy="0"/>
          </a:xfrm>
          <a:custGeom>
            <a:avLst/>
            <a:gdLst/>
            <a:ahLst/>
            <a:cxnLst/>
            <a:rect l="l" t="t" r="r" b="b"/>
            <a:pathLst>
              <a:path w="162599">
                <a:moveTo>
                  <a:pt x="0" y="0"/>
                </a:moveTo>
                <a:lnTo>
                  <a:pt x="162599" y="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1" name="object 465">
            <a:extLst>
              <a:ext uri="{FF2B5EF4-FFF2-40B4-BE49-F238E27FC236}">
                <a16:creationId xmlns:a16="http://schemas.microsoft.com/office/drawing/2014/main" id="{518DFBB8-9E3F-4000-BC91-9B9B910B2A34}"/>
              </a:ext>
            </a:extLst>
          </p:cNvPr>
          <p:cNvSpPr/>
          <p:nvPr/>
        </p:nvSpPr>
        <p:spPr>
          <a:xfrm>
            <a:off x="4405774" y="4450821"/>
            <a:ext cx="86450" cy="59298"/>
          </a:xfrm>
          <a:custGeom>
            <a:avLst/>
            <a:gdLst/>
            <a:ahLst/>
            <a:cxnLst/>
            <a:rect l="l" t="t" r="r" b="b"/>
            <a:pathLst>
              <a:path w="86450" h="62930">
                <a:moveTo>
                  <a:pt x="86450" y="0"/>
                </a:moveTo>
                <a:lnTo>
                  <a:pt x="86450" y="62930"/>
                </a:lnTo>
                <a:lnTo>
                  <a:pt x="0" y="31465"/>
                </a:lnTo>
                <a:lnTo>
                  <a:pt x="8645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2" name="object 466">
            <a:extLst>
              <a:ext uri="{FF2B5EF4-FFF2-40B4-BE49-F238E27FC236}">
                <a16:creationId xmlns:a16="http://schemas.microsoft.com/office/drawing/2014/main" id="{E49FDDEB-177D-47E3-BDDC-EF423E24591F}"/>
              </a:ext>
            </a:extLst>
          </p:cNvPr>
          <p:cNvSpPr/>
          <p:nvPr/>
        </p:nvSpPr>
        <p:spPr>
          <a:xfrm>
            <a:off x="4405774" y="4450821"/>
            <a:ext cx="86450" cy="59298"/>
          </a:xfrm>
          <a:custGeom>
            <a:avLst/>
            <a:gdLst/>
            <a:ahLst/>
            <a:cxnLst/>
            <a:rect l="l" t="t" r="r" b="b"/>
            <a:pathLst>
              <a:path w="86450" h="62930">
                <a:moveTo>
                  <a:pt x="86450" y="0"/>
                </a:moveTo>
                <a:lnTo>
                  <a:pt x="0" y="31465"/>
                </a:lnTo>
                <a:lnTo>
                  <a:pt x="86450" y="62930"/>
                </a:lnTo>
                <a:lnTo>
                  <a:pt x="86450" y="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3" name="object 467">
            <a:extLst>
              <a:ext uri="{FF2B5EF4-FFF2-40B4-BE49-F238E27FC236}">
                <a16:creationId xmlns:a16="http://schemas.microsoft.com/office/drawing/2014/main" id="{A2ED4282-1BFE-4027-A67E-5766F9045249}"/>
              </a:ext>
            </a:extLst>
          </p:cNvPr>
          <p:cNvSpPr/>
          <p:nvPr/>
        </p:nvSpPr>
        <p:spPr>
          <a:xfrm>
            <a:off x="4654824" y="4450821"/>
            <a:ext cx="86450" cy="59298"/>
          </a:xfrm>
          <a:custGeom>
            <a:avLst/>
            <a:gdLst/>
            <a:ahLst/>
            <a:cxnLst/>
            <a:rect l="l" t="t" r="r" b="b"/>
            <a:pathLst>
              <a:path w="86450" h="62930">
                <a:moveTo>
                  <a:pt x="0" y="62930"/>
                </a:moveTo>
                <a:lnTo>
                  <a:pt x="0" y="0"/>
                </a:lnTo>
                <a:lnTo>
                  <a:pt x="86450" y="31465"/>
                </a:lnTo>
                <a:lnTo>
                  <a:pt x="0" y="6293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4" name="object 468">
            <a:extLst>
              <a:ext uri="{FF2B5EF4-FFF2-40B4-BE49-F238E27FC236}">
                <a16:creationId xmlns:a16="http://schemas.microsoft.com/office/drawing/2014/main" id="{69D9F95E-CF6C-402A-8A6C-540D88E6C9C6}"/>
              </a:ext>
            </a:extLst>
          </p:cNvPr>
          <p:cNvSpPr/>
          <p:nvPr/>
        </p:nvSpPr>
        <p:spPr>
          <a:xfrm>
            <a:off x="4654824" y="4450821"/>
            <a:ext cx="86450" cy="59298"/>
          </a:xfrm>
          <a:custGeom>
            <a:avLst/>
            <a:gdLst/>
            <a:ahLst/>
            <a:cxnLst/>
            <a:rect l="l" t="t" r="r" b="b"/>
            <a:pathLst>
              <a:path w="86450" h="62930">
                <a:moveTo>
                  <a:pt x="0" y="62930"/>
                </a:moveTo>
                <a:lnTo>
                  <a:pt x="86450" y="31465"/>
                </a:lnTo>
                <a:lnTo>
                  <a:pt x="0" y="0"/>
                </a:lnTo>
                <a:lnTo>
                  <a:pt x="0" y="62930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5" name="object 469">
            <a:extLst>
              <a:ext uri="{FF2B5EF4-FFF2-40B4-BE49-F238E27FC236}">
                <a16:creationId xmlns:a16="http://schemas.microsoft.com/office/drawing/2014/main" id="{733FD52D-DF55-4F22-99AA-A8C43F9E5AD7}"/>
              </a:ext>
            </a:extLst>
          </p:cNvPr>
          <p:cNvSpPr/>
          <p:nvPr/>
        </p:nvSpPr>
        <p:spPr>
          <a:xfrm>
            <a:off x="5309799" y="3798350"/>
            <a:ext cx="0" cy="213851"/>
          </a:xfrm>
          <a:custGeom>
            <a:avLst/>
            <a:gdLst/>
            <a:ahLst/>
            <a:cxnLst/>
            <a:rect l="l" t="t" r="r" b="b"/>
            <a:pathLst>
              <a:path h="226949">
                <a:moveTo>
                  <a:pt x="0" y="0"/>
                </a:moveTo>
                <a:lnTo>
                  <a:pt x="0" y="22694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6" name="object 470">
            <a:extLst>
              <a:ext uri="{FF2B5EF4-FFF2-40B4-BE49-F238E27FC236}">
                <a16:creationId xmlns:a16="http://schemas.microsoft.com/office/drawing/2014/main" id="{48D73388-6773-422B-9BEC-D1DC7F0D4134}"/>
              </a:ext>
            </a:extLst>
          </p:cNvPr>
          <p:cNvSpPr/>
          <p:nvPr/>
        </p:nvSpPr>
        <p:spPr>
          <a:xfrm>
            <a:off x="5262601" y="4012202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0" y="0"/>
                </a:moveTo>
                <a:lnTo>
                  <a:pt x="94396" y="0"/>
                </a:lnTo>
                <a:lnTo>
                  <a:pt x="47198" y="129676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7" name="object 471">
            <a:extLst>
              <a:ext uri="{FF2B5EF4-FFF2-40B4-BE49-F238E27FC236}">
                <a16:creationId xmlns:a16="http://schemas.microsoft.com/office/drawing/2014/main" id="{D58CAFEB-50B1-48EC-9D68-9D4B7CDDFFFA}"/>
              </a:ext>
            </a:extLst>
          </p:cNvPr>
          <p:cNvSpPr/>
          <p:nvPr/>
        </p:nvSpPr>
        <p:spPr>
          <a:xfrm>
            <a:off x="5262601" y="4012202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0" y="0"/>
                </a:moveTo>
                <a:lnTo>
                  <a:pt x="47198" y="129676"/>
                </a:lnTo>
                <a:lnTo>
                  <a:pt x="94396" y="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8" name="object 472">
            <a:extLst>
              <a:ext uri="{FF2B5EF4-FFF2-40B4-BE49-F238E27FC236}">
                <a16:creationId xmlns:a16="http://schemas.microsoft.com/office/drawing/2014/main" id="{57B9309F-F93E-4C5A-ABB7-E34E7F5DBCCA}"/>
              </a:ext>
            </a:extLst>
          </p:cNvPr>
          <p:cNvSpPr/>
          <p:nvPr/>
        </p:nvSpPr>
        <p:spPr>
          <a:xfrm>
            <a:off x="5538399" y="3959905"/>
            <a:ext cx="0" cy="213851"/>
          </a:xfrm>
          <a:custGeom>
            <a:avLst/>
            <a:gdLst/>
            <a:ahLst/>
            <a:cxnLst/>
            <a:rect l="l" t="t" r="r" b="b"/>
            <a:pathLst>
              <a:path h="226949">
                <a:moveTo>
                  <a:pt x="0" y="226949"/>
                </a:moveTo>
                <a:lnTo>
                  <a:pt x="0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89" name="object 473">
            <a:extLst>
              <a:ext uri="{FF2B5EF4-FFF2-40B4-BE49-F238E27FC236}">
                <a16:creationId xmlns:a16="http://schemas.microsoft.com/office/drawing/2014/main" id="{51E839C9-9D8A-425D-B326-C9A0E9B60920}"/>
              </a:ext>
            </a:extLst>
          </p:cNvPr>
          <p:cNvSpPr/>
          <p:nvPr/>
        </p:nvSpPr>
        <p:spPr>
          <a:xfrm>
            <a:off x="5491201" y="3837713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94396" y="129676"/>
                </a:moveTo>
                <a:lnTo>
                  <a:pt x="0" y="129676"/>
                </a:lnTo>
                <a:lnTo>
                  <a:pt x="47198" y="0"/>
                </a:lnTo>
                <a:lnTo>
                  <a:pt x="94396" y="1296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0" name="object 474">
            <a:extLst>
              <a:ext uri="{FF2B5EF4-FFF2-40B4-BE49-F238E27FC236}">
                <a16:creationId xmlns:a16="http://schemas.microsoft.com/office/drawing/2014/main" id="{99DE6D37-FEB7-4553-A645-AA099E4EFDBB}"/>
              </a:ext>
            </a:extLst>
          </p:cNvPr>
          <p:cNvSpPr/>
          <p:nvPr/>
        </p:nvSpPr>
        <p:spPr>
          <a:xfrm>
            <a:off x="5491201" y="3837713"/>
            <a:ext cx="94396" cy="122192"/>
          </a:xfrm>
          <a:custGeom>
            <a:avLst/>
            <a:gdLst/>
            <a:ahLst/>
            <a:cxnLst/>
            <a:rect l="l" t="t" r="r" b="b"/>
            <a:pathLst>
              <a:path w="94396" h="129676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1" name="object 475">
            <a:extLst>
              <a:ext uri="{FF2B5EF4-FFF2-40B4-BE49-F238E27FC236}">
                <a16:creationId xmlns:a16="http://schemas.microsoft.com/office/drawing/2014/main" id="{2AB9DAA2-27DA-4FEA-AE81-60B66AA278F8}"/>
              </a:ext>
            </a:extLst>
          </p:cNvPr>
          <p:cNvSpPr/>
          <p:nvPr/>
        </p:nvSpPr>
        <p:spPr>
          <a:xfrm>
            <a:off x="4768149" y="3183486"/>
            <a:ext cx="1373699" cy="548974"/>
          </a:xfrm>
          <a:custGeom>
            <a:avLst/>
            <a:gdLst/>
            <a:ahLst/>
            <a:cxnLst/>
            <a:rect l="l" t="t" r="r" b="b"/>
            <a:pathLst>
              <a:path w="1373699" h="582599">
                <a:moveTo>
                  <a:pt x="0" y="0"/>
                </a:moveTo>
                <a:lnTo>
                  <a:pt x="1373699" y="0"/>
                </a:lnTo>
                <a:lnTo>
                  <a:pt x="1373699" y="582599"/>
                </a:lnTo>
                <a:lnTo>
                  <a:pt x="0" y="5825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2" name="object 476">
            <a:extLst>
              <a:ext uri="{FF2B5EF4-FFF2-40B4-BE49-F238E27FC236}">
                <a16:creationId xmlns:a16="http://schemas.microsoft.com/office/drawing/2014/main" id="{4849EC47-17DF-40EF-9176-B0C50429E9B3}"/>
              </a:ext>
            </a:extLst>
          </p:cNvPr>
          <p:cNvSpPr/>
          <p:nvPr/>
        </p:nvSpPr>
        <p:spPr>
          <a:xfrm>
            <a:off x="4768149" y="3183486"/>
            <a:ext cx="1373699" cy="548974"/>
          </a:xfrm>
          <a:custGeom>
            <a:avLst/>
            <a:gdLst/>
            <a:ahLst/>
            <a:cxnLst/>
            <a:rect l="l" t="t" r="r" b="b"/>
            <a:pathLst>
              <a:path w="1373699" h="582599">
                <a:moveTo>
                  <a:pt x="0" y="0"/>
                </a:moveTo>
                <a:lnTo>
                  <a:pt x="1373699" y="0"/>
                </a:lnTo>
                <a:lnTo>
                  <a:pt x="1373699" y="582599"/>
                </a:lnTo>
                <a:lnTo>
                  <a:pt x="0" y="58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3" name="object 35">
            <a:extLst>
              <a:ext uri="{FF2B5EF4-FFF2-40B4-BE49-F238E27FC236}">
                <a16:creationId xmlns:a16="http://schemas.microsoft.com/office/drawing/2014/main" id="{B8FA1170-BD95-48C8-98D2-FFF7B2182B4A}"/>
              </a:ext>
            </a:extLst>
          </p:cNvPr>
          <p:cNvSpPr txBox="1"/>
          <p:nvPr/>
        </p:nvSpPr>
        <p:spPr>
          <a:xfrm>
            <a:off x="4788749" y="4265064"/>
            <a:ext cx="1307099" cy="123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4" name="object 34">
            <a:extLst>
              <a:ext uri="{FF2B5EF4-FFF2-40B4-BE49-F238E27FC236}">
                <a16:creationId xmlns:a16="http://schemas.microsoft.com/office/drawing/2014/main" id="{467CEAF2-2213-4A1D-AAAE-714F8B934419}"/>
              </a:ext>
            </a:extLst>
          </p:cNvPr>
          <p:cNvSpPr txBox="1"/>
          <p:nvPr/>
        </p:nvSpPr>
        <p:spPr>
          <a:xfrm>
            <a:off x="3036149" y="4265064"/>
            <a:ext cx="1307099" cy="123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5" name="object 33">
            <a:extLst>
              <a:ext uri="{FF2B5EF4-FFF2-40B4-BE49-F238E27FC236}">
                <a16:creationId xmlns:a16="http://schemas.microsoft.com/office/drawing/2014/main" id="{CAD7FE35-152D-4760-907A-5410DF7773B8}"/>
              </a:ext>
            </a:extLst>
          </p:cNvPr>
          <p:cNvSpPr txBox="1"/>
          <p:nvPr/>
        </p:nvSpPr>
        <p:spPr>
          <a:xfrm>
            <a:off x="4768149" y="3183486"/>
            <a:ext cx="1363893" cy="530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6" name="object 30">
            <a:extLst>
              <a:ext uri="{FF2B5EF4-FFF2-40B4-BE49-F238E27FC236}">
                <a16:creationId xmlns:a16="http://schemas.microsoft.com/office/drawing/2014/main" id="{E5BBEE9B-A41A-4812-A611-B80CB5EE66B7}"/>
              </a:ext>
            </a:extLst>
          </p:cNvPr>
          <p:cNvSpPr txBox="1"/>
          <p:nvPr/>
        </p:nvSpPr>
        <p:spPr>
          <a:xfrm>
            <a:off x="4768149" y="3661931"/>
            <a:ext cx="1363893" cy="70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550"/>
              </a:lnSpc>
              <a:spcBef>
                <a:spcPts val="3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7" name="object 29">
            <a:extLst>
              <a:ext uri="{FF2B5EF4-FFF2-40B4-BE49-F238E27FC236}">
                <a16:creationId xmlns:a16="http://schemas.microsoft.com/office/drawing/2014/main" id="{606ECA54-1B49-4F01-97FB-0FE02D37DC0C}"/>
              </a:ext>
            </a:extLst>
          </p:cNvPr>
          <p:cNvSpPr txBox="1"/>
          <p:nvPr/>
        </p:nvSpPr>
        <p:spPr>
          <a:xfrm>
            <a:off x="3015550" y="3183487"/>
            <a:ext cx="1363893" cy="530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8" name="object 26">
            <a:extLst>
              <a:ext uri="{FF2B5EF4-FFF2-40B4-BE49-F238E27FC236}">
                <a16:creationId xmlns:a16="http://schemas.microsoft.com/office/drawing/2014/main" id="{3054DBF3-53C1-43E2-A1C7-524770314960}"/>
              </a:ext>
            </a:extLst>
          </p:cNvPr>
          <p:cNvSpPr txBox="1"/>
          <p:nvPr/>
        </p:nvSpPr>
        <p:spPr>
          <a:xfrm>
            <a:off x="3015550" y="3661932"/>
            <a:ext cx="1363893" cy="70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550"/>
              </a:lnSpc>
              <a:spcBef>
                <a:spcPts val="3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9" name="object 25">
            <a:extLst>
              <a:ext uri="{FF2B5EF4-FFF2-40B4-BE49-F238E27FC236}">
                <a16:creationId xmlns:a16="http://schemas.microsoft.com/office/drawing/2014/main" id="{529DB049-DA95-43D0-801B-27A4635B62EB}"/>
              </a:ext>
            </a:extLst>
          </p:cNvPr>
          <p:cNvSpPr txBox="1"/>
          <p:nvPr/>
        </p:nvSpPr>
        <p:spPr>
          <a:xfrm>
            <a:off x="2889925" y="2684452"/>
            <a:ext cx="1575600" cy="36152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00" name="object 24">
            <a:extLst>
              <a:ext uri="{FF2B5EF4-FFF2-40B4-BE49-F238E27FC236}">
                <a16:creationId xmlns:a16="http://schemas.microsoft.com/office/drawing/2014/main" id="{DAF554D1-057F-4B61-98D9-3901144A53C0}"/>
              </a:ext>
            </a:extLst>
          </p:cNvPr>
          <p:cNvSpPr txBox="1"/>
          <p:nvPr/>
        </p:nvSpPr>
        <p:spPr>
          <a:xfrm>
            <a:off x="4465525" y="2684452"/>
            <a:ext cx="176999" cy="1796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01" name="object 23">
            <a:extLst>
              <a:ext uri="{FF2B5EF4-FFF2-40B4-BE49-F238E27FC236}">
                <a16:creationId xmlns:a16="http://schemas.microsoft.com/office/drawing/2014/main" id="{034A41C5-5D23-4399-8B18-D95F4EEFEE7F}"/>
              </a:ext>
            </a:extLst>
          </p:cNvPr>
          <p:cNvSpPr txBox="1"/>
          <p:nvPr/>
        </p:nvSpPr>
        <p:spPr>
          <a:xfrm>
            <a:off x="4642525" y="2684452"/>
            <a:ext cx="1575600" cy="36152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02" name="object 22">
            <a:extLst>
              <a:ext uri="{FF2B5EF4-FFF2-40B4-BE49-F238E27FC236}">
                <a16:creationId xmlns:a16="http://schemas.microsoft.com/office/drawing/2014/main" id="{48AC60FB-E1B1-4975-A192-3D2E7AFDE087}"/>
              </a:ext>
            </a:extLst>
          </p:cNvPr>
          <p:cNvSpPr txBox="1"/>
          <p:nvPr/>
        </p:nvSpPr>
        <p:spPr>
          <a:xfrm>
            <a:off x="4465525" y="4480470"/>
            <a:ext cx="176999" cy="18192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303" name="群組 302">
            <a:extLst>
              <a:ext uri="{FF2B5EF4-FFF2-40B4-BE49-F238E27FC236}">
                <a16:creationId xmlns:a16="http://schemas.microsoft.com/office/drawing/2014/main" id="{6C48B706-908A-4DCD-979C-96F18EF19416}"/>
              </a:ext>
            </a:extLst>
          </p:cNvPr>
          <p:cNvGrpSpPr/>
          <p:nvPr/>
        </p:nvGrpSpPr>
        <p:grpSpPr>
          <a:xfrm>
            <a:off x="2887374" y="2737700"/>
            <a:ext cx="1575975" cy="3548385"/>
            <a:chOff x="3751345" y="2120051"/>
            <a:chExt cx="1575603" cy="3765723"/>
          </a:xfrm>
        </p:grpSpPr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FD457117-2A28-4D70-B9E8-0ECAF4EE5152}"/>
                </a:ext>
              </a:extLst>
            </p:cNvPr>
            <p:cNvSpPr txBox="1"/>
            <p:nvPr/>
          </p:nvSpPr>
          <p:spPr>
            <a:xfrm>
              <a:off x="3751348" y="2120051"/>
              <a:ext cx="1575600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Core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53D6042C-AECA-4624-8414-0559F0754469}"/>
                </a:ext>
              </a:extLst>
            </p:cNvPr>
            <p:cNvSpPr txBox="1"/>
            <p:nvPr/>
          </p:nvSpPr>
          <p:spPr>
            <a:xfrm>
              <a:off x="3876972" y="2604001"/>
              <a:ext cx="1373701" cy="5552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Scalar/Vector Unit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6" name="文字方塊 305">
              <a:extLst>
                <a:ext uri="{FF2B5EF4-FFF2-40B4-BE49-F238E27FC236}">
                  <a16:creationId xmlns:a16="http://schemas.microsoft.com/office/drawing/2014/main" id="{C731AC5D-EC05-4320-83A1-8AAD5E2E0EFF}"/>
                </a:ext>
              </a:extLst>
            </p:cNvPr>
            <p:cNvSpPr txBox="1"/>
            <p:nvPr/>
          </p:nvSpPr>
          <p:spPr>
            <a:xfrm>
              <a:off x="3751347" y="5171773"/>
              <a:ext cx="1575599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MXU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A6ABAB5E-0058-40E3-A899-437B79C47C71}"/>
                </a:ext>
              </a:extLst>
            </p:cNvPr>
            <p:cNvSpPr txBox="1"/>
            <p:nvPr/>
          </p:nvSpPr>
          <p:spPr>
            <a:xfrm>
              <a:off x="3751345" y="5461157"/>
              <a:ext cx="1575601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128x128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B96C7835-5E82-4A0F-83B6-4C6427BEC179}"/>
              </a:ext>
            </a:extLst>
          </p:cNvPr>
          <p:cNvGrpSpPr/>
          <p:nvPr/>
        </p:nvGrpSpPr>
        <p:grpSpPr>
          <a:xfrm>
            <a:off x="4633197" y="2715707"/>
            <a:ext cx="1575975" cy="3548385"/>
            <a:chOff x="3751345" y="2120051"/>
            <a:chExt cx="1575603" cy="3765723"/>
          </a:xfrm>
        </p:grpSpPr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7155FA08-604A-4643-A227-A6D17EBB6056}"/>
                </a:ext>
              </a:extLst>
            </p:cNvPr>
            <p:cNvSpPr txBox="1"/>
            <p:nvPr/>
          </p:nvSpPr>
          <p:spPr>
            <a:xfrm>
              <a:off x="3751348" y="2120051"/>
              <a:ext cx="1575600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Core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68D6C0C5-19D9-4116-932E-D50C5D04D41D}"/>
                </a:ext>
              </a:extLst>
            </p:cNvPr>
            <p:cNvSpPr txBox="1"/>
            <p:nvPr/>
          </p:nvSpPr>
          <p:spPr>
            <a:xfrm>
              <a:off x="3876972" y="2604002"/>
              <a:ext cx="1373701" cy="5552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Scalar/Vector Unit</a:t>
              </a:r>
              <a:endPara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D00AE76A-723D-429B-ABDE-96037E5002E5}"/>
                </a:ext>
              </a:extLst>
            </p:cNvPr>
            <p:cNvSpPr txBox="1"/>
            <p:nvPr/>
          </p:nvSpPr>
          <p:spPr>
            <a:xfrm>
              <a:off x="3751347" y="5171773"/>
              <a:ext cx="1575599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MXU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2" name="文字方塊 311">
              <a:extLst>
                <a:ext uri="{FF2B5EF4-FFF2-40B4-BE49-F238E27FC236}">
                  <a16:creationId xmlns:a16="http://schemas.microsoft.com/office/drawing/2014/main" id="{5F115ED4-2831-4C95-A6AC-58778C94D104}"/>
                </a:ext>
              </a:extLst>
            </p:cNvPr>
            <p:cNvSpPr txBox="1"/>
            <p:nvPr/>
          </p:nvSpPr>
          <p:spPr>
            <a:xfrm>
              <a:off x="3751345" y="5461157"/>
              <a:ext cx="1575601" cy="4246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128x128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13" name="Straight Arrow Connector 215">
            <a:extLst>
              <a:ext uri="{FF2B5EF4-FFF2-40B4-BE49-F238E27FC236}">
                <a16:creationId xmlns:a16="http://schemas.microsoft.com/office/drawing/2014/main" id="{5E9A8911-59BE-4CEF-A5DE-CA2FE5AF577C}"/>
              </a:ext>
            </a:extLst>
          </p:cNvPr>
          <p:cNvCxnSpPr>
            <a:cxnSpLocks/>
          </p:cNvCxnSpPr>
          <p:nvPr/>
        </p:nvCxnSpPr>
        <p:spPr>
          <a:xfrm>
            <a:off x="2220246" y="4497422"/>
            <a:ext cx="650358" cy="0"/>
          </a:xfrm>
          <a:prstGeom prst="straightConnector1">
            <a:avLst/>
          </a:prstGeom>
          <a:noFill/>
          <a:ln w="57150" cap="flat" cmpd="sng" algn="ctr">
            <a:solidFill>
              <a:srgbClr val="4A7EBB"/>
            </a:solidFill>
            <a:prstDash val="solid"/>
            <a:headEnd type="triangl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4" name="TextBox 217">
            <a:extLst>
              <a:ext uri="{FF2B5EF4-FFF2-40B4-BE49-F238E27FC236}">
                <a16:creationId xmlns:a16="http://schemas.microsoft.com/office/drawing/2014/main" id="{510F81D2-691F-49B4-9D99-61D1C83E2513}"/>
              </a:ext>
            </a:extLst>
          </p:cNvPr>
          <p:cNvSpPr txBox="1"/>
          <p:nvPr/>
        </p:nvSpPr>
        <p:spPr>
          <a:xfrm>
            <a:off x="2134283" y="4161970"/>
            <a:ext cx="94736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300GB/s</a:t>
            </a:r>
          </a:p>
        </p:txBody>
      </p:sp>
      <p:cxnSp>
        <p:nvCxnSpPr>
          <p:cNvPr id="315" name="Straight Arrow Connector 215">
            <a:extLst>
              <a:ext uri="{FF2B5EF4-FFF2-40B4-BE49-F238E27FC236}">
                <a16:creationId xmlns:a16="http://schemas.microsoft.com/office/drawing/2014/main" id="{30B650FE-0D89-48D7-82F1-B2EDD749BB87}"/>
              </a:ext>
            </a:extLst>
          </p:cNvPr>
          <p:cNvCxnSpPr>
            <a:cxnSpLocks/>
          </p:cNvCxnSpPr>
          <p:nvPr/>
        </p:nvCxnSpPr>
        <p:spPr>
          <a:xfrm>
            <a:off x="6212391" y="4495005"/>
            <a:ext cx="650358" cy="0"/>
          </a:xfrm>
          <a:prstGeom prst="straightConnector1">
            <a:avLst/>
          </a:prstGeom>
          <a:noFill/>
          <a:ln w="57150" cap="flat" cmpd="sng" algn="ctr">
            <a:solidFill>
              <a:srgbClr val="4A7EBB"/>
            </a:solidFill>
            <a:prstDash val="solid"/>
            <a:headEnd type="triangl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6" name="TextBox 217">
            <a:extLst>
              <a:ext uri="{FF2B5EF4-FFF2-40B4-BE49-F238E27FC236}">
                <a16:creationId xmlns:a16="http://schemas.microsoft.com/office/drawing/2014/main" id="{70EB81E4-0AE8-4EB4-9B93-51F2ACCD263F}"/>
              </a:ext>
            </a:extLst>
          </p:cNvPr>
          <p:cNvSpPr txBox="1"/>
          <p:nvPr/>
        </p:nvSpPr>
        <p:spPr>
          <a:xfrm>
            <a:off x="6096628" y="4139979"/>
            <a:ext cx="90120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300GB/s</a:t>
            </a:r>
          </a:p>
        </p:txBody>
      </p:sp>
      <p:sp>
        <p:nvSpPr>
          <p:cNvPr id="317" name="文字方塊 316"/>
          <p:cNvSpPr txBox="1"/>
          <p:nvPr/>
        </p:nvSpPr>
        <p:spPr>
          <a:xfrm>
            <a:off x="1579295" y="6484775"/>
            <a:ext cx="6962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Source: “Machine Learning for Systems and Systems for Machine Learning”,  Jeff Dean, NIPS 2017</a:t>
            </a:r>
            <a:endParaRPr kumimoji="1" lang="zh-TW" alt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1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7837" y="6531956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1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爆炸 2 2"/>
          <p:cNvSpPr/>
          <p:nvPr/>
        </p:nvSpPr>
        <p:spPr>
          <a:xfrm>
            <a:off x="4877345" y="3610162"/>
            <a:ext cx="3833224" cy="3355153"/>
          </a:xfrm>
          <a:prstGeom prst="irregularSeal2">
            <a:avLst/>
          </a:prstGeom>
          <a:solidFill>
            <a:srgbClr val="FFFF00"/>
          </a:solidFill>
          <a:ln w="28575">
            <a:solidFill>
              <a:srgbClr val="FFC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4" name="標題 3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>
              <a:defRPr/>
            </a:pPr>
            <a:r>
              <a:rPr lang="zh-TW" altLang="en-US" kern="0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lang="en-US" altLang="zh-TW" kern="0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</a:p>
          <a:p>
            <a:pPr lvl="0">
              <a:defRPr/>
            </a:pP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vs </a:t>
            </a:r>
            <a:r>
              <a:rPr kumimoji="1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各式人工智慧晶片記憶體架構</a:t>
            </a:r>
          </a:p>
        </p:txBody>
      </p:sp>
      <p:sp>
        <p:nvSpPr>
          <p:cNvPr id="5" name="object 89">
            <a:extLst>
              <a:ext uri="{FF2B5EF4-FFF2-40B4-BE49-F238E27FC236}">
                <a16:creationId xmlns:a16="http://schemas.microsoft.com/office/drawing/2014/main" id="{08E54808-78BB-4C65-8148-000400816E53}"/>
              </a:ext>
            </a:extLst>
          </p:cNvPr>
          <p:cNvSpPr/>
          <p:nvPr/>
        </p:nvSpPr>
        <p:spPr>
          <a:xfrm rot="16200000">
            <a:off x="5573858" y="4229433"/>
            <a:ext cx="2001849" cy="236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6" name="object 90">
            <a:extLst>
              <a:ext uri="{FF2B5EF4-FFF2-40B4-BE49-F238E27FC236}">
                <a16:creationId xmlns:a16="http://schemas.microsoft.com/office/drawing/2014/main" id="{67E3080B-084C-4531-B48D-06406F1D8F62}"/>
              </a:ext>
            </a:extLst>
          </p:cNvPr>
          <p:cNvSpPr/>
          <p:nvPr/>
        </p:nvSpPr>
        <p:spPr>
          <a:xfrm rot="16200000">
            <a:off x="5524761" y="4320396"/>
            <a:ext cx="1975833" cy="2191989"/>
          </a:xfrm>
          <a:custGeom>
            <a:avLst/>
            <a:gdLst/>
            <a:ahLst/>
            <a:cxnLst/>
            <a:rect l="l" t="t" r="r" b="b"/>
            <a:pathLst>
              <a:path w="3454400" h="1536700">
                <a:moveTo>
                  <a:pt x="0" y="0"/>
                </a:moveTo>
                <a:lnTo>
                  <a:pt x="0" y="1536700"/>
                </a:lnTo>
                <a:lnTo>
                  <a:pt x="3454400" y="1536700"/>
                </a:lnTo>
                <a:lnTo>
                  <a:pt x="3454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7" name="object 91">
            <a:extLst>
              <a:ext uri="{FF2B5EF4-FFF2-40B4-BE49-F238E27FC236}">
                <a16:creationId xmlns:a16="http://schemas.microsoft.com/office/drawing/2014/main" id="{D6DFB26B-8CA9-4A8E-9EA8-58FA3CD22AA1}"/>
              </a:ext>
            </a:extLst>
          </p:cNvPr>
          <p:cNvSpPr/>
          <p:nvPr/>
        </p:nvSpPr>
        <p:spPr>
          <a:xfrm rot="16200000">
            <a:off x="5524759" y="4320400"/>
            <a:ext cx="1975837" cy="2191984"/>
          </a:xfrm>
          <a:custGeom>
            <a:avLst/>
            <a:gdLst/>
            <a:ahLst/>
            <a:cxnLst/>
            <a:rect l="l" t="t" r="r" b="b"/>
            <a:pathLst>
              <a:path w="3454401" h="1536700">
                <a:moveTo>
                  <a:pt x="0" y="0"/>
                </a:moveTo>
                <a:lnTo>
                  <a:pt x="3454401" y="0"/>
                </a:lnTo>
                <a:lnTo>
                  <a:pt x="3454401" y="1536700"/>
                </a:lnTo>
                <a:lnTo>
                  <a:pt x="0" y="15367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8" name="object 102">
            <a:extLst>
              <a:ext uri="{FF2B5EF4-FFF2-40B4-BE49-F238E27FC236}">
                <a16:creationId xmlns:a16="http://schemas.microsoft.com/office/drawing/2014/main" id="{B7F842AB-4DF5-40E4-A5EC-BF5363B623A1}"/>
              </a:ext>
            </a:extLst>
          </p:cNvPr>
          <p:cNvSpPr/>
          <p:nvPr/>
        </p:nvSpPr>
        <p:spPr>
          <a:xfrm>
            <a:off x="6517081" y="4947954"/>
            <a:ext cx="1091589" cy="277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9" name="object 105">
            <a:extLst>
              <a:ext uri="{FF2B5EF4-FFF2-40B4-BE49-F238E27FC236}">
                <a16:creationId xmlns:a16="http://schemas.microsoft.com/office/drawing/2014/main" id="{E17065DB-7E5A-4722-AF64-8DBD660FE5B0}"/>
              </a:ext>
            </a:extLst>
          </p:cNvPr>
          <p:cNvSpPr/>
          <p:nvPr/>
        </p:nvSpPr>
        <p:spPr>
          <a:xfrm>
            <a:off x="5416681" y="4947954"/>
            <a:ext cx="1091589" cy="277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0" name="object 108">
            <a:extLst>
              <a:ext uri="{FF2B5EF4-FFF2-40B4-BE49-F238E27FC236}">
                <a16:creationId xmlns:a16="http://schemas.microsoft.com/office/drawing/2014/main" id="{2C5CADB7-9A87-41A2-901C-64580FF1FA2E}"/>
              </a:ext>
            </a:extLst>
          </p:cNvPr>
          <p:cNvSpPr/>
          <p:nvPr/>
        </p:nvSpPr>
        <p:spPr>
          <a:xfrm>
            <a:off x="5392897" y="4656214"/>
            <a:ext cx="1144408" cy="277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1" name="object 108">
            <a:extLst>
              <a:ext uri="{FF2B5EF4-FFF2-40B4-BE49-F238E27FC236}">
                <a16:creationId xmlns:a16="http://schemas.microsoft.com/office/drawing/2014/main" id="{6E60CAE4-44CD-405B-93B2-BA9B5CCA117B}"/>
              </a:ext>
            </a:extLst>
          </p:cNvPr>
          <p:cNvSpPr/>
          <p:nvPr/>
        </p:nvSpPr>
        <p:spPr>
          <a:xfrm>
            <a:off x="6481792" y="4660381"/>
            <a:ext cx="1144408" cy="277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548728" y="5280963"/>
            <a:ext cx="1927894" cy="1123344"/>
            <a:chOff x="2318261" y="5118523"/>
            <a:chExt cx="1927894" cy="353362"/>
          </a:xfrm>
        </p:grpSpPr>
        <p:sp>
          <p:nvSpPr>
            <p:cNvPr id="13" name="object 95">
              <a:extLst>
                <a:ext uri="{FF2B5EF4-FFF2-40B4-BE49-F238E27FC236}">
                  <a16:creationId xmlns:a16="http://schemas.microsoft.com/office/drawing/2014/main" id="{CF5A9EB5-E453-4545-9F7C-1750D7A44571}"/>
                </a:ext>
              </a:extLst>
            </p:cNvPr>
            <p:cNvSpPr/>
            <p:nvPr/>
          </p:nvSpPr>
          <p:spPr>
            <a:xfrm>
              <a:off x="2318261" y="5118523"/>
              <a:ext cx="1927894" cy="3533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" name="object 96">
              <a:extLst>
                <a:ext uri="{FF2B5EF4-FFF2-40B4-BE49-F238E27FC236}">
                  <a16:creationId xmlns:a16="http://schemas.microsoft.com/office/drawing/2014/main" id="{13D6E537-623B-409E-A1CE-0DA3825B36C8}"/>
                </a:ext>
              </a:extLst>
            </p:cNvPr>
            <p:cNvSpPr/>
            <p:nvPr/>
          </p:nvSpPr>
          <p:spPr>
            <a:xfrm>
              <a:off x="2486428" y="5158571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5FA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AIM</a:t>
              </a: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HBW DRAM</a:t>
              </a:r>
            </a:p>
          </p:txBody>
        </p:sp>
        <p:sp>
          <p:nvSpPr>
            <p:cNvPr id="15" name="object 97">
              <a:extLst>
                <a:ext uri="{FF2B5EF4-FFF2-40B4-BE49-F238E27FC236}">
                  <a16:creationId xmlns:a16="http://schemas.microsoft.com/office/drawing/2014/main" id="{3D1642C7-1606-45F8-8F8B-ACCD9A8C0BAF}"/>
                </a:ext>
              </a:extLst>
            </p:cNvPr>
            <p:cNvSpPr/>
            <p:nvPr/>
          </p:nvSpPr>
          <p:spPr>
            <a:xfrm>
              <a:off x="2486428" y="5158571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9">
            <a:extLst>
              <a:ext uri="{FF2B5EF4-FFF2-40B4-BE49-F238E27FC236}">
                <a16:creationId xmlns:a16="http://schemas.microsoft.com/office/drawing/2014/main" id="{3F48CB9F-20FA-4A20-AB3E-F8E4C00876C2}"/>
              </a:ext>
            </a:extLst>
          </p:cNvPr>
          <p:cNvSpPr txBox="1"/>
          <p:nvPr/>
        </p:nvSpPr>
        <p:spPr>
          <a:xfrm>
            <a:off x="6649128" y="4983290"/>
            <a:ext cx="827495" cy="207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73BB512C-6F68-4188-B0D7-96AC79F17C3E}"/>
              </a:ext>
            </a:extLst>
          </p:cNvPr>
          <p:cNvSpPr txBox="1"/>
          <p:nvPr/>
        </p:nvSpPr>
        <p:spPr>
          <a:xfrm rot="16200000">
            <a:off x="5893423" y="4408656"/>
            <a:ext cx="226152" cy="774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76C4BA6-8E4B-4654-A3B9-792B0417F05D}"/>
              </a:ext>
            </a:extLst>
          </p:cNvPr>
          <p:cNvSpPr txBox="1"/>
          <p:nvPr/>
        </p:nvSpPr>
        <p:spPr>
          <a:xfrm>
            <a:off x="5548729" y="4983290"/>
            <a:ext cx="827495" cy="207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5AEC4D25-C9E2-4032-BC80-F7DB9499FA6B}"/>
              </a:ext>
            </a:extLst>
          </p:cNvPr>
          <p:cNvSpPr txBox="1"/>
          <p:nvPr/>
        </p:nvSpPr>
        <p:spPr>
          <a:xfrm rot="16200000">
            <a:off x="5893925" y="4167425"/>
            <a:ext cx="1281526" cy="2130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600"/>
              </a:lnSpc>
              <a:spcBef>
                <a:spcPts val="4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C5BCDB4-FAA1-443F-A36B-46BDBB12C196}"/>
              </a:ext>
            </a:extLst>
          </p:cNvPr>
          <p:cNvSpPr txBox="1"/>
          <p:nvPr/>
        </p:nvSpPr>
        <p:spPr>
          <a:xfrm>
            <a:off x="6647808" y="4689846"/>
            <a:ext cx="827495" cy="58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A6FA728F-9C63-4406-A464-255A5B870C04}"/>
              </a:ext>
            </a:extLst>
          </p:cNvPr>
          <p:cNvSpPr txBox="1"/>
          <p:nvPr/>
        </p:nvSpPr>
        <p:spPr>
          <a:xfrm>
            <a:off x="6647808" y="4748740"/>
            <a:ext cx="827495" cy="918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FF11162D-E7AC-4622-AC5D-AF5F35062CB7}"/>
              </a:ext>
            </a:extLst>
          </p:cNvPr>
          <p:cNvSpPr txBox="1"/>
          <p:nvPr/>
        </p:nvSpPr>
        <p:spPr>
          <a:xfrm>
            <a:off x="6647808" y="4840614"/>
            <a:ext cx="827495" cy="56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0" lvl="0" indent="0" algn="l" defTabSz="914400" rtl="0" eaLnBrk="1" fontAlgn="base" latinLnBrk="0" hangingPunct="1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82ADF4-B972-4D7B-B1E7-175F2499DE6C}"/>
              </a:ext>
            </a:extLst>
          </p:cNvPr>
          <p:cNvSpPr txBox="1"/>
          <p:nvPr/>
        </p:nvSpPr>
        <p:spPr>
          <a:xfrm rot="16200000">
            <a:off x="7183404" y="5888889"/>
            <a:ext cx="512962" cy="369332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Chip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4E50A82-5C9C-4715-AEA2-D0FAB951B6E9}"/>
              </a:ext>
            </a:extLst>
          </p:cNvPr>
          <p:cNvCxnSpPr>
            <a:cxnSpLocks/>
          </p:cNvCxnSpPr>
          <p:nvPr/>
        </p:nvCxnSpPr>
        <p:spPr>
          <a:xfrm>
            <a:off x="6393838" y="4800673"/>
            <a:ext cx="245166" cy="0"/>
          </a:xfrm>
          <a:prstGeom prst="line">
            <a:avLst/>
          </a:prstGeom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588375F-C661-41EE-BE43-2767404366DC}"/>
              </a:ext>
            </a:extLst>
          </p:cNvPr>
          <p:cNvCxnSpPr>
            <a:cxnSpLocks/>
          </p:cNvCxnSpPr>
          <p:nvPr/>
        </p:nvCxnSpPr>
        <p:spPr>
          <a:xfrm>
            <a:off x="6391524" y="5088368"/>
            <a:ext cx="245166" cy="0"/>
          </a:xfrm>
          <a:prstGeom prst="line">
            <a:avLst/>
          </a:prstGeom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5163193-276E-4B53-9A7D-6B05B5A0A38C}"/>
              </a:ext>
            </a:extLst>
          </p:cNvPr>
          <p:cNvCxnSpPr>
            <a:cxnSpLocks/>
          </p:cNvCxnSpPr>
          <p:nvPr/>
        </p:nvCxnSpPr>
        <p:spPr>
          <a:xfrm flipV="1">
            <a:off x="5969725" y="4902158"/>
            <a:ext cx="0" cy="72404"/>
          </a:xfrm>
          <a:prstGeom prst="line">
            <a:avLst/>
          </a:prstGeom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5D9B198-4119-47D7-9205-5176546F680A}"/>
              </a:ext>
            </a:extLst>
          </p:cNvPr>
          <p:cNvCxnSpPr>
            <a:cxnSpLocks/>
          </p:cNvCxnSpPr>
          <p:nvPr/>
        </p:nvCxnSpPr>
        <p:spPr>
          <a:xfrm flipV="1">
            <a:off x="7061555" y="4902482"/>
            <a:ext cx="0" cy="72404"/>
          </a:xfrm>
          <a:prstGeom prst="line">
            <a:avLst/>
          </a:prstGeom>
          <a:ln w="38100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109">
            <a:extLst>
              <a:ext uri="{FF2B5EF4-FFF2-40B4-BE49-F238E27FC236}">
                <a16:creationId xmlns:a16="http://schemas.microsoft.com/office/drawing/2014/main" id="{B66F9910-DB5C-4447-B7EE-0656569D15EB}"/>
              </a:ext>
            </a:extLst>
          </p:cNvPr>
          <p:cNvSpPr/>
          <p:nvPr/>
        </p:nvSpPr>
        <p:spPr>
          <a:xfrm>
            <a:off x="6639004" y="4681390"/>
            <a:ext cx="845101" cy="207305"/>
          </a:xfrm>
          <a:custGeom>
            <a:avLst/>
            <a:gdLst/>
            <a:ahLst/>
            <a:cxnLst/>
            <a:rect l="l" t="t" r="r" b="b"/>
            <a:pathLst>
              <a:path w="609600" h="558800">
                <a:moveTo>
                  <a:pt x="0" y="0"/>
                </a:moveTo>
                <a:lnTo>
                  <a:pt x="0" y="558800"/>
                </a:lnTo>
                <a:lnTo>
                  <a:pt x="609600" y="558800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PE</a:t>
            </a:r>
            <a:endParaRPr kumimoji="1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29" name="object 114">
            <a:extLst>
              <a:ext uri="{FF2B5EF4-FFF2-40B4-BE49-F238E27FC236}">
                <a16:creationId xmlns:a16="http://schemas.microsoft.com/office/drawing/2014/main" id="{3BA6A7FA-15B2-4632-9E2C-8CAD9D9CB5B0}"/>
              </a:ext>
            </a:extLst>
          </p:cNvPr>
          <p:cNvSpPr/>
          <p:nvPr/>
        </p:nvSpPr>
        <p:spPr>
          <a:xfrm>
            <a:off x="6647808" y="4689846"/>
            <a:ext cx="827495" cy="207305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596900" y="0"/>
                </a:moveTo>
                <a:lnTo>
                  <a:pt x="0" y="0"/>
                </a:ln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0" name="object 103">
            <a:extLst>
              <a:ext uri="{FF2B5EF4-FFF2-40B4-BE49-F238E27FC236}">
                <a16:creationId xmlns:a16="http://schemas.microsoft.com/office/drawing/2014/main" id="{8F38CA81-70FC-45DF-9262-0D15E31826F9}"/>
              </a:ext>
            </a:extLst>
          </p:cNvPr>
          <p:cNvSpPr/>
          <p:nvPr/>
        </p:nvSpPr>
        <p:spPr>
          <a:xfrm>
            <a:off x="6649128" y="4978210"/>
            <a:ext cx="827495" cy="207305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PE</a:t>
            </a:r>
            <a:endParaRPr kumimoji="1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1" name="object 104">
            <a:extLst>
              <a:ext uri="{FF2B5EF4-FFF2-40B4-BE49-F238E27FC236}">
                <a16:creationId xmlns:a16="http://schemas.microsoft.com/office/drawing/2014/main" id="{B6B8E796-3D23-42A4-B32D-AFA8AAC5F48E}"/>
              </a:ext>
            </a:extLst>
          </p:cNvPr>
          <p:cNvSpPr/>
          <p:nvPr/>
        </p:nvSpPr>
        <p:spPr>
          <a:xfrm>
            <a:off x="6649128" y="4983290"/>
            <a:ext cx="827495" cy="207305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E1C8793-3224-4E1E-BE5D-A67C40610D17}"/>
              </a:ext>
            </a:extLst>
          </p:cNvPr>
          <p:cNvGrpSpPr/>
          <p:nvPr/>
        </p:nvGrpSpPr>
        <p:grpSpPr>
          <a:xfrm>
            <a:off x="5556738" y="4986910"/>
            <a:ext cx="811475" cy="204324"/>
            <a:chOff x="1982325" y="2247332"/>
            <a:chExt cx="702622" cy="292388"/>
          </a:xfrm>
        </p:grpSpPr>
        <p:sp>
          <p:nvSpPr>
            <p:cNvPr id="33" name="object 112">
              <a:extLst>
                <a:ext uri="{FF2B5EF4-FFF2-40B4-BE49-F238E27FC236}">
                  <a16:creationId xmlns:a16="http://schemas.microsoft.com/office/drawing/2014/main" id="{AE015A9F-EC45-46CE-A6D1-CA895FD62239}"/>
                </a:ext>
              </a:extLst>
            </p:cNvPr>
            <p:cNvSpPr/>
            <p:nvPr/>
          </p:nvSpPr>
          <p:spPr>
            <a:xfrm>
              <a:off x="1982325" y="2250987"/>
              <a:ext cx="290217" cy="288733"/>
            </a:xfrm>
            <a:custGeom>
              <a:avLst/>
              <a:gdLst/>
              <a:ahLst/>
              <a:cxnLst/>
              <a:rect l="l" t="t" r="r" b="b"/>
              <a:pathLst>
                <a:path w="596900" h="165100">
                  <a:moveTo>
                    <a:pt x="596900" y="0"/>
                  </a:moveTo>
                  <a:lnTo>
                    <a:pt x="0" y="0"/>
                  </a:lnTo>
                  <a:lnTo>
                    <a:pt x="0" y="165100"/>
                  </a:lnTo>
                  <a:lnTo>
                    <a:pt x="596900" y="165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SRAM</a:t>
              </a:r>
              <a:endParaRPr kumimoji="1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4" name="object 111">
              <a:extLst>
                <a:ext uri="{FF2B5EF4-FFF2-40B4-BE49-F238E27FC236}">
                  <a16:creationId xmlns:a16="http://schemas.microsoft.com/office/drawing/2014/main" id="{AAE7CF78-10CC-4C80-B152-9C6674885BEA}"/>
                </a:ext>
              </a:extLst>
            </p:cNvPr>
            <p:cNvSpPr/>
            <p:nvPr/>
          </p:nvSpPr>
          <p:spPr>
            <a:xfrm>
              <a:off x="2272545" y="2247332"/>
              <a:ext cx="412402" cy="292388"/>
            </a:xfrm>
            <a:custGeom>
              <a:avLst/>
              <a:gdLst/>
              <a:ahLst/>
              <a:cxnLst/>
              <a:rect l="l" t="t" r="r" b="b"/>
              <a:pathLst>
                <a:path w="596900" h="254000">
                  <a:moveTo>
                    <a:pt x="596900" y="0"/>
                  </a:moveTo>
                  <a:lnTo>
                    <a:pt x="0" y="0"/>
                  </a:lnTo>
                  <a:lnTo>
                    <a:pt x="0" y="254000"/>
                  </a:lnTo>
                  <a:lnTo>
                    <a:pt x="596900" y="2540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MAC</a:t>
              </a:r>
              <a:endParaRPr kumimoji="1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5" name="object 107">
            <a:extLst>
              <a:ext uri="{FF2B5EF4-FFF2-40B4-BE49-F238E27FC236}">
                <a16:creationId xmlns:a16="http://schemas.microsoft.com/office/drawing/2014/main" id="{2D296EB1-EA3B-416B-805D-AE14FA9363DA}"/>
              </a:ext>
            </a:extLst>
          </p:cNvPr>
          <p:cNvSpPr/>
          <p:nvPr/>
        </p:nvSpPr>
        <p:spPr>
          <a:xfrm>
            <a:off x="5548729" y="4983290"/>
            <a:ext cx="827495" cy="207305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4B450F11-3DEF-436A-977F-A1AA3B709626}"/>
              </a:ext>
            </a:extLst>
          </p:cNvPr>
          <p:cNvSpPr txBox="1"/>
          <p:nvPr/>
        </p:nvSpPr>
        <p:spPr>
          <a:xfrm>
            <a:off x="5417720" y="4423658"/>
            <a:ext cx="2191985" cy="26930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2700" marR="0" lvl="0" indent="0" algn="ctr" defTabSz="914400" rtl="0" eaLnBrk="1" fontAlgn="base" latinLnBrk="0" hangingPunct="1">
              <a:lnSpc>
                <a:spcPts val="2145"/>
              </a:lnSpc>
              <a:spcBef>
                <a:spcPts val="107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D</a:t>
            </a:r>
            <a:r>
              <a:rPr kumimoji="1" sz="1600" b="1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N</a:t>
            </a:r>
            <a:r>
              <a: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N</a:t>
            </a:r>
            <a:r>
              <a:rPr kumimoji="1" sz="1600" b="1" i="0" u="none" strike="noStrike" kern="1200" cap="none" spc="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 </a:t>
            </a:r>
            <a:r>
              <a:rPr kumimoji="1" sz="1600" b="1" i="0" u="none" strike="noStrike" kern="1200" cap="none" spc="-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P</a:t>
            </a:r>
            <a:r>
              <a:rPr kumimoji="1" sz="1600" b="1" i="0" u="none" strike="noStrike" kern="1200" cap="none" spc="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r</a:t>
            </a:r>
            <a:r>
              <a:rPr kumimoji="1" sz="1600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o</a:t>
            </a:r>
            <a:r>
              <a:rPr kumimoji="1" sz="1600" b="1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cess</a:t>
            </a:r>
            <a:r>
              <a:rPr kumimoji="1" sz="1600" b="1" i="0" u="none" strike="noStrike" kern="1200" cap="none" spc="-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o</a:t>
            </a:r>
            <a:r>
              <a: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r</a:t>
            </a:r>
            <a:endParaRPr kumimoji="1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7" name="object 106">
            <a:extLst>
              <a:ext uri="{FF2B5EF4-FFF2-40B4-BE49-F238E27FC236}">
                <a16:creationId xmlns:a16="http://schemas.microsoft.com/office/drawing/2014/main" id="{D97A526D-41B1-42C4-89E0-DADA41E647FC}"/>
              </a:ext>
            </a:extLst>
          </p:cNvPr>
          <p:cNvSpPr/>
          <p:nvPr/>
        </p:nvSpPr>
        <p:spPr>
          <a:xfrm>
            <a:off x="5540166" y="4681734"/>
            <a:ext cx="827495" cy="207305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0" y="558800"/>
                </a:lnTo>
                <a:lnTo>
                  <a:pt x="596900" y="558800"/>
                </a:lnTo>
                <a:lnTo>
                  <a:pt x="596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PE</a:t>
            </a:r>
            <a:endParaRPr kumimoji="1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38" name="object 110">
            <a:extLst>
              <a:ext uri="{FF2B5EF4-FFF2-40B4-BE49-F238E27FC236}">
                <a16:creationId xmlns:a16="http://schemas.microsoft.com/office/drawing/2014/main" id="{8B9CB441-6B66-4365-AD18-81AFD5C555E4}"/>
              </a:ext>
            </a:extLst>
          </p:cNvPr>
          <p:cNvSpPr/>
          <p:nvPr/>
        </p:nvSpPr>
        <p:spPr>
          <a:xfrm>
            <a:off x="5542550" y="4691550"/>
            <a:ext cx="845101" cy="207305"/>
          </a:xfrm>
          <a:custGeom>
            <a:avLst/>
            <a:gdLst/>
            <a:ahLst/>
            <a:cxnLst/>
            <a:rect l="l" t="t" r="r" b="b"/>
            <a:pathLst>
              <a:path w="609600" h="558800">
                <a:moveTo>
                  <a:pt x="0" y="0"/>
                </a:moveTo>
                <a:lnTo>
                  <a:pt x="609600" y="0"/>
                </a:lnTo>
                <a:lnTo>
                  <a:pt x="6096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5713261" y="5199618"/>
            <a:ext cx="647541" cy="192777"/>
            <a:chOff x="2494895" y="2337246"/>
            <a:chExt cx="764871" cy="192777"/>
          </a:xfrm>
        </p:grpSpPr>
        <p:sp>
          <p:nvSpPr>
            <p:cNvPr id="40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494116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1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685334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2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876552" y="2338025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3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3067770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655736" y="5199618"/>
            <a:ext cx="647541" cy="192777"/>
            <a:chOff x="2494895" y="2337246"/>
            <a:chExt cx="764871" cy="192777"/>
          </a:xfrm>
        </p:grpSpPr>
        <p:sp>
          <p:nvSpPr>
            <p:cNvPr id="45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494116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6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685334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7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2876552" y="2338025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8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3067770" y="2338026"/>
              <a:ext cx="192776" cy="191217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49" name="文字方塊 48"/>
          <p:cNvSpPr txBox="1"/>
          <p:nvPr/>
        </p:nvSpPr>
        <p:spPr>
          <a:xfrm>
            <a:off x="5474066" y="3442948"/>
            <a:ext cx="2473433" cy="61555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marR="0" lvl="0" indent="-2857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異質性封裝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價格昂貴 </a:t>
            </a:r>
            <a:r>
              <a:rPr kumimoji="1" lang="en-US" altLang="zh-TW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Ex: Google TPU2</a:t>
            </a:r>
            <a:endParaRPr kumimoji="1" lang="zh-TW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922441" y="6178225"/>
            <a:ext cx="3217227" cy="615553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marR="0" lvl="0" indent="-2857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用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取代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面積大、成本高 </a:t>
            </a:r>
            <a:r>
              <a:rPr kumimoji="1" lang="en-US" altLang="zh-TW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Ex: </a:t>
            </a:r>
            <a:r>
              <a:rPr kumimoji="1" lang="en-US" altLang="zh-TW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Graphcore</a:t>
            </a:r>
            <a:r>
              <a:rPr kumimoji="1" lang="en-US" altLang="zh-TW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 IPU</a:t>
            </a:r>
            <a:endParaRPr kumimoji="1" lang="zh-TW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29170" y="6412241"/>
            <a:ext cx="2245615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rPr>
              <a:t>PSMC AIM DLA</a:t>
            </a:r>
            <a:endParaRPr kumimoji="1" lang="zh-TW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Arial" panose="020B0604020202020204" pitchFamily="34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1302575" y="1463890"/>
            <a:ext cx="2455419" cy="2576154"/>
            <a:chOff x="1952487" y="1391488"/>
            <a:chExt cx="2741180" cy="2897490"/>
          </a:xfrm>
        </p:grpSpPr>
        <p:sp>
          <p:nvSpPr>
            <p:cNvPr id="53" name="object 90">
              <a:extLst>
                <a:ext uri="{FF2B5EF4-FFF2-40B4-BE49-F238E27FC236}">
                  <a16:creationId xmlns:a16="http://schemas.microsoft.com/office/drawing/2014/main" id="{5AC9C8EE-DCA5-43A4-B14A-A1CA038542CB}"/>
                </a:ext>
              </a:extLst>
            </p:cNvPr>
            <p:cNvSpPr/>
            <p:nvPr/>
          </p:nvSpPr>
          <p:spPr>
            <a:xfrm rot="16200000">
              <a:off x="2225853" y="1186028"/>
              <a:ext cx="2205150" cy="2616073"/>
            </a:xfrm>
            <a:custGeom>
              <a:avLst/>
              <a:gdLst/>
              <a:ahLst/>
              <a:cxn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4" name="object 91">
              <a:extLst>
                <a:ext uri="{FF2B5EF4-FFF2-40B4-BE49-F238E27FC236}">
                  <a16:creationId xmlns:a16="http://schemas.microsoft.com/office/drawing/2014/main" id="{C5674854-F8DC-4D53-9D67-2CA0D21978FD}"/>
                </a:ext>
              </a:extLst>
            </p:cNvPr>
            <p:cNvSpPr/>
            <p:nvPr/>
          </p:nvSpPr>
          <p:spPr>
            <a:xfrm rot="16200000">
              <a:off x="2225850" y="1186031"/>
              <a:ext cx="2205153" cy="2616068"/>
            </a:xfrm>
            <a:custGeom>
              <a:avLst/>
              <a:gdLst/>
              <a:ahLst/>
              <a:cxn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5" name="object 89">
              <a:extLst>
                <a:ext uri="{FF2B5EF4-FFF2-40B4-BE49-F238E27FC236}">
                  <a16:creationId xmlns:a16="http://schemas.microsoft.com/office/drawing/2014/main" id="{08E54808-78BB-4C65-8148-000400816E53}"/>
                </a:ext>
              </a:extLst>
            </p:cNvPr>
            <p:cNvSpPr/>
            <p:nvPr/>
          </p:nvSpPr>
          <p:spPr>
            <a:xfrm rot="16200000">
              <a:off x="2608135" y="955555"/>
              <a:ext cx="1414206" cy="2409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6" name="object 90">
              <a:extLst>
                <a:ext uri="{FF2B5EF4-FFF2-40B4-BE49-F238E27FC236}">
                  <a16:creationId xmlns:a16="http://schemas.microsoft.com/office/drawing/2014/main" id="{67E3080B-084C-4531-B48D-06406F1D8F62}"/>
                </a:ext>
              </a:extLst>
            </p:cNvPr>
            <p:cNvSpPr/>
            <p:nvPr/>
          </p:nvSpPr>
          <p:spPr>
            <a:xfrm rot="16200000">
              <a:off x="2604986" y="1079270"/>
              <a:ext cx="1354449" cy="2191989"/>
            </a:xfrm>
            <a:custGeom>
              <a:avLst/>
              <a:gdLst/>
              <a:ahLst/>
              <a:cxn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7" name="object 91">
              <a:extLst>
                <a:ext uri="{FF2B5EF4-FFF2-40B4-BE49-F238E27FC236}">
                  <a16:creationId xmlns:a16="http://schemas.microsoft.com/office/drawing/2014/main" id="{D6DFB26B-8CA9-4A8E-9EA8-58FA3CD22AA1}"/>
                </a:ext>
              </a:extLst>
            </p:cNvPr>
            <p:cNvSpPr/>
            <p:nvPr/>
          </p:nvSpPr>
          <p:spPr>
            <a:xfrm rot="16200000">
              <a:off x="2604985" y="1079272"/>
              <a:ext cx="1354451" cy="2191984"/>
            </a:xfrm>
            <a:custGeom>
              <a:avLst/>
              <a:gdLst/>
              <a:ahLst/>
              <a:cxn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C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8" name="object 102">
              <a:extLst>
                <a:ext uri="{FF2B5EF4-FFF2-40B4-BE49-F238E27FC236}">
                  <a16:creationId xmlns:a16="http://schemas.microsoft.com/office/drawing/2014/main" id="{B7F842AB-4DF5-40E4-A5EC-BF5363B623A1}"/>
                </a:ext>
              </a:extLst>
            </p:cNvPr>
            <p:cNvSpPr/>
            <p:nvPr/>
          </p:nvSpPr>
          <p:spPr>
            <a:xfrm>
              <a:off x="3286614" y="2017518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9" name="object 105">
              <a:extLst>
                <a:ext uri="{FF2B5EF4-FFF2-40B4-BE49-F238E27FC236}">
                  <a16:creationId xmlns:a16="http://schemas.microsoft.com/office/drawing/2014/main" id="{E17065DB-7E5A-4722-AF64-8DBD660FE5B0}"/>
                </a:ext>
              </a:extLst>
            </p:cNvPr>
            <p:cNvSpPr/>
            <p:nvPr/>
          </p:nvSpPr>
          <p:spPr>
            <a:xfrm>
              <a:off x="2186214" y="2017518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0" name="object 108">
              <a:extLst>
                <a:ext uri="{FF2B5EF4-FFF2-40B4-BE49-F238E27FC236}">
                  <a16:creationId xmlns:a16="http://schemas.microsoft.com/office/drawing/2014/main" id="{2C5CADB7-9A87-41A2-901C-64580FF1FA2E}"/>
                </a:ext>
              </a:extLst>
            </p:cNvPr>
            <p:cNvSpPr/>
            <p:nvPr/>
          </p:nvSpPr>
          <p:spPr>
            <a:xfrm>
              <a:off x="2162430" y="1725778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1" name="object 108">
              <a:extLst>
                <a:ext uri="{FF2B5EF4-FFF2-40B4-BE49-F238E27FC236}">
                  <a16:creationId xmlns:a16="http://schemas.microsoft.com/office/drawing/2014/main" id="{6E60CAE4-44CD-405B-93B2-BA9B5CCA117B}"/>
                </a:ext>
              </a:extLst>
            </p:cNvPr>
            <p:cNvSpPr/>
            <p:nvPr/>
          </p:nvSpPr>
          <p:spPr>
            <a:xfrm>
              <a:off x="3251325" y="1729945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2" name="object 95">
              <a:extLst>
                <a:ext uri="{FF2B5EF4-FFF2-40B4-BE49-F238E27FC236}">
                  <a16:creationId xmlns:a16="http://schemas.microsoft.com/office/drawing/2014/main" id="{CF5A9EB5-E453-4545-9F7C-1750D7A44571}"/>
                </a:ext>
              </a:extLst>
            </p:cNvPr>
            <p:cNvSpPr/>
            <p:nvPr/>
          </p:nvSpPr>
          <p:spPr>
            <a:xfrm>
              <a:off x="2318261" y="2431929"/>
              <a:ext cx="1927894" cy="3533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3" name="object 96">
              <a:extLst>
                <a:ext uri="{FF2B5EF4-FFF2-40B4-BE49-F238E27FC236}">
                  <a16:creationId xmlns:a16="http://schemas.microsoft.com/office/drawing/2014/main" id="{13D6E537-623B-409E-A1CE-0DA3825B36C8}"/>
                </a:ext>
              </a:extLst>
            </p:cNvPr>
            <p:cNvSpPr/>
            <p:nvPr/>
          </p:nvSpPr>
          <p:spPr>
            <a:xfrm>
              <a:off x="2486428" y="2471977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SRAM Cache</a:t>
              </a:r>
              <a:endPara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4" name="object 97">
              <a:extLst>
                <a:ext uri="{FF2B5EF4-FFF2-40B4-BE49-F238E27FC236}">
                  <a16:creationId xmlns:a16="http://schemas.microsoft.com/office/drawing/2014/main" id="{3D1642C7-1606-45F8-8F8B-ACCD9A8C0BAF}"/>
                </a:ext>
              </a:extLst>
            </p:cNvPr>
            <p:cNvSpPr/>
            <p:nvPr/>
          </p:nvSpPr>
          <p:spPr>
            <a:xfrm>
              <a:off x="2486428" y="2471977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5" name="object 9">
              <a:extLst>
                <a:ext uri="{FF2B5EF4-FFF2-40B4-BE49-F238E27FC236}">
                  <a16:creationId xmlns:a16="http://schemas.microsoft.com/office/drawing/2014/main" id="{3F48CB9F-20FA-4A20-AB3E-F8E4C00876C2}"/>
                </a:ext>
              </a:extLst>
            </p:cNvPr>
            <p:cNvSpPr txBox="1"/>
            <p:nvPr/>
          </p:nvSpPr>
          <p:spPr>
            <a:xfrm>
              <a:off x="3418661" y="2052854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6" name="object 8">
              <a:extLst>
                <a:ext uri="{FF2B5EF4-FFF2-40B4-BE49-F238E27FC236}">
                  <a16:creationId xmlns:a16="http://schemas.microsoft.com/office/drawing/2014/main" id="{52917B11-B11C-4621-B27E-158298455EBC}"/>
                </a:ext>
              </a:extLst>
            </p:cNvPr>
            <p:cNvSpPr txBox="1"/>
            <p:nvPr/>
          </p:nvSpPr>
          <p:spPr>
            <a:xfrm rot="16200000">
              <a:off x="3115760" y="2142592"/>
              <a:ext cx="376920" cy="102116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7" name="object 6">
              <a:extLst>
                <a:ext uri="{FF2B5EF4-FFF2-40B4-BE49-F238E27FC236}">
                  <a16:creationId xmlns:a16="http://schemas.microsoft.com/office/drawing/2014/main" id="{73BB512C-6F68-4188-B0D7-96AC79F17C3E}"/>
                </a:ext>
              </a:extLst>
            </p:cNvPr>
            <p:cNvSpPr txBox="1"/>
            <p:nvPr/>
          </p:nvSpPr>
          <p:spPr>
            <a:xfrm rot="16200000">
              <a:off x="2662956" y="1478220"/>
              <a:ext cx="226152" cy="77467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8" name="object 5">
              <a:extLst>
                <a:ext uri="{FF2B5EF4-FFF2-40B4-BE49-F238E27FC236}">
                  <a16:creationId xmlns:a16="http://schemas.microsoft.com/office/drawing/2014/main" id="{276C4BA6-8E4B-4654-A3B9-792B0417F05D}"/>
                </a:ext>
              </a:extLst>
            </p:cNvPr>
            <p:cNvSpPr txBox="1"/>
            <p:nvPr/>
          </p:nvSpPr>
          <p:spPr>
            <a:xfrm>
              <a:off x="2318262" y="2052854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9" name="object 4">
              <a:extLst>
                <a:ext uri="{FF2B5EF4-FFF2-40B4-BE49-F238E27FC236}">
                  <a16:creationId xmlns:a16="http://schemas.microsoft.com/office/drawing/2014/main" id="{5AEC4D25-C9E2-4032-BC80-F7DB9499FA6B}"/>
                </a:ext>
              </a:extLst>
            </p:cNvPr>
            <p:cNvSpPr txBox="1"/>
            <p:nvPr/>
          </p:nvSpPr>
          <p:spPr>
            <a:xfrm rot="16200000">
              <a:off x="2663458" y="1236989"/>
              <a:ext cx="1281526" cy="213035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0" name="object 12">
              <a:extLst>
                <a:ext uri="{FF2B5EF4-FFF2-40B4-BE49-F238E27FC236}">
                  <a16:creationId xmlns:a16="http://schemas.microsoft.com/office/drawing/2014/main" id="{0C5BCDB4-FAA1-443F-A36B-46BDBB12C196}"/>
                </a:ext>
              </a:extLst>
            </p:cNvPr>
            <p:cNvSpPr txBox="1"/>
            <p:nvPr/>
          </p:nvSpPr>
          <p:spPr>
            <a:xfrm>
              <a:off x="3417341" y="1759410"/>
              <a:ext cx="827495" cy="5889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1" name="object 11">
              <a:extLst>
                <a:ext uri="{FF2B5EF4-FFF2-40B4-BE49-F238E27FC236}">
                  <a16:creationId xmlns:a16="http://schemas.microsoft.com/office/drawing/2014/main" id="{A6FA728F-9C63-4406-A464-255A5B870C04}"/>
                </a:ext>
              </a:extLst>
            </p:cNvPr>
            <p:cNvSpPr txBox="1"/>
            <p:nvPr/>
          </p:nvSpPr>
          <p:spPr>
            <a:xfrm>
              <a:off x="3417341" y="1818304"/>
              <a:ext cx="827495" cy="9187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FF11162D-E7AC-4622-AC5D-AF5F35062CB7}"/>
                </a:ext>
              </a:extLst>
            </p:cNvPr>
            <p:cNvSpPr txBox="1"/>
            <p:nvPr/>
          </p:nvSpPr>
          <p:spPr>
            <a:xfrm>
              <a:off x="3417341" y="1910178"/>
              <a:ext cx="827495" cy="5653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73" name="群組 72"/>
            <p:cNvGrpSpPr/>
            <p:nvPr/>
          </p:nvGrpSpPr>
          <p:grpSpPr>
            <a:xfrm>
              <a:off x="2325744" y="2885992"/>
              <a:ext cx="1927894" cy="663023"/>
              <a:chOff x="2325744" y="2984420"/>
              <a:chExt cx="1927894" cy="353362"/>
            </a:xfrm>
          </p:grpSpPr>
          <p:sp>
            <p:nvSpPr>
              <p:cNvPr id="104" name="object 95">
                <a:extLst>
                  <a:ext uri="{FF2B5EF4-FFF2-40B4-BE49-F238E27FC236}">
                    <a16:creationId xmlns:a16="http://schemas.microsoft.com/office/drawing/2014/main" id="{873076C4-84DE-4032-BB34-14AE85CC7C80}"/>
                  </a:ext>
                </a:extLst>
              </p:cNvPr>
              <p:cNvSpPr/>
              <p:nvPr/>
            </p:nvSpPr>
            <p:spPr>
              <a:xfrm>
                <a:off x="2325744" y="2984420"/>
                <a:ext cx="1927894" cy="35336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object 96">
                <a:extLst>
                  <a:ext uri="{FF2B5EF4-FFF2-40B4-BE49-F238E27FC236}">
                    <a16:creationId xmlns:a16="http://schemas.microsoft.com/office/drawing/2014/main" id="{C6870E78-27CD-48A7-9E62-C3B5F71C5722}"/>
                  </a:ext>
                </a:extLst>
              </p:cNvPr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GDDR5</a:t>
                </a:r>
                <a:endParaRPr kumimoji="1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object 97">
                <a:extLst>
                  <a:ext uri="{FF2B5EF4-FFF2-40B4-BE49-F238E27FC236}">
                    <a16:creationId xmlns:a16="http://schemas.microsoft.com/office/drawing/2014/main" id="{F3CC3C66-9A8B-46B7-8B28-94CD77B58EC5}"/>
                  </a:ext>
                </a:extLst>
              </p:cNvPr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4B82ADF4-B972-4D7B-B1E7-175F2499DE6C}"/>
                </a:ext>
              </a:extLst>
            </p:cNvPr>
            <p:cNvSpPr txBox="1"/>
            <p:nvPr/>
          </p:nvSpPr>
          <p:spPr>
            <a:xfrm rot="16200000">
              <a:off x="3920945" y="2349171"/>
              <a:ext cx="576946" cy="412315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Chip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01E67B77-B226-46DA-8C2F-D426E2A6CC7B}"/>
                </a:ext>
              </a:extLst>
            </p:cNvPr>
            <p:cNvSpPr txBox="1"/>
            <p:nvPr/>
          </p:nvSpPr>
          <p:spPr>
            <a:xfrm rot="16200000">
              <a:off x="3802387" y="2742720"/>
              <a:ext cx="1370245" cy="412315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PCB Board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B4E50A82-5C9C-4715-AEA2-D0FAB951B6E9}"/>
                </a:ext>
              </a:extLst>
            </p:cNvPr>
            <p:cNvCxnSpPr>
              <a:cxnSpLocks/>
            </p:cNvCxnSpPr>
            <p:nvPr/>
          </p:nvCxnSpPr>
          <p:spPr>
            <a:xfrm>
              <a:off x="3163371" y="1870237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2588375F-C661-41EE-BE43-2767404366DC}"/>
                </a:ext>
              </a:extLst>
            </p:cNvPr>
            <p:cNvCxnSpPr>
              <a:cxnSpLocks/>
            </p:cNvCxnSpPr>
            <p:nvPr/>
          </p:nvCxnSpPr>
          <p:spPr>
            <a:xfrm>
              <a:off x="3161057" y="2157932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55163193-276E-4B53-9A7D-6B05B5A0A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258" y="1971722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45D9B198-4119-47D7-9205-5176546F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088" y="1972046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bject 109">
              <a:extLst>
                <a:ext uri="{FF2B5EF4-FFF2-40B4-BE49-F238E27FC236}">
                  <a16:creationId xmlns:a16="http://schemas.microsoft.com/office/drawing/2014/main" id="{B66F9910-DB5C-4447-B7EE-0656569D15EB}"/>
                </a:ext>
              </a:extLst>
            </p:cNvPr>
            <p:cNvSpPr/>
            <p:nvPr/>
          </p:nvSpPr>
          <p:spPr>
            <a:xfrm>
              <a:off x="3408537" y="1754583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1" name="object 114">
              <a:extLst>
                <a:ext uri="{FF2B5EF4-FFF2-40B4-BE49-F238E27FC236}">
                  <a16:creationId xmlns:a16="http://schemas.microsoft.com/office/drawing/2014/main" id="{3BA6A7FA-15B2-4632-9E2C-8CAD9D9CB5B0}"/>
                </a:ext>
              </a:extLst>
            </p:cNvPr>
            <p:cNvSpPr/>
            <p:nvPr/>
          </p:nvSpPr>
          <p:spPr>
            <a:xfrm>
              <a:off x="3417341" y="1759410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2" name="object 103">
              <a:extLst>
                <a:ext uri="{FF2B5EF4-FFF2-40B4-BE49-F238E27FC236}">
                  <a16:creationId xmlns:a16="http://schemas.microsoft.com/office/drawing/2014/main" id="{8F38CA81-70FC-45DF-9262-0D15E31826F9}"/>
                </a:ext>
              </a:extLst>
            </p:cNvPr>
            <p:cNvSpPr/>
            <p:nvPr/>
          </p:nvSpPr>
          <p:spPr>
            <a:xfrm>
              <a:off x="3418661" y="2047774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3" name="object 104">
              <a:extLst>
                <a:ext uri="{FF2B5EF4-FFF2-40B4-BE49-F238E27FC236}">
                  <a16:creationId xmlns:a16="http://schemas.microsoft.com/office/drawing/2014/main" id="{B6B8E796-3D23-42A4-B32D-AFA8AAC5F48E}"/>
                </a:ext>
              </a:extLst>
            </p:cNvPr>
            <p:cNvSpPr/>
            <p:nvPr/>
          </p:nvSpPr>
          <p:spPr>
            <a:xfrm>
              <a:off x="3418661" y="2052854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BE1C8793-3224-4E1E-BE5D-A67C40610D17}"/>
                </a:ext>
              </a:extLst>
            </p:cNvPr>
            <p:cNvGrpSpPr/>
            <p:nvPr/>
          </p:nvGrpSpPr>
          <p:grpSpPr>
            <a:xfrm>
              <a:off x="2326271" y="2056474"/>
              <a:ext cx="811475" cy="204324"/>
              <a:chOff x="1982325" y="2247332"/>
              <a:chExt cx="702622" cy="292388"/>
            </a:xfrm>
          </p:grpSpPr>
          <p:sp>
            <p:nvSpPr>
              <p:cNvPr id="102" name="object 112">
                <a:extLst>
                  <a:ext uri="{FF2B5EF4-FFF2-40B4-BE49-F238E27FC236}">
                    <a16:creationId xmlns:a16="http://schemas.microsoft.com/office/drawing/2014/main" id="{AE015A9F-EC45-46CE-A6D1-CA895FD62239}"/>
                  </a:ext>
                </a:extLst>
              </p:cNvPr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SRAM</a:t>
                </a:r>
                <a:endParaRPr kumimoji="1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object 111">
                <a:extLst>
                  <a:ext uri="{FF2B5EF4-FFF2-40B4-BE49-F238E27FC236}">
                    <a16:creationId xmlns:a16="http://schemas.microsoft.com/office/drawing/2014/main" id="{AAE7CF78-10CC-4C80-B152-9C6674885BEA}"/>
                  </a:ext>
                </a:extLst>
              </p:cNvPr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MAC</a:t>
                </a:r>
                <a:endParaRPr kumimoji="1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" name="object 107">
              <a:extLst>
                <a:ext uri="{FF2B5EF4-FFF2-40B4-BE49-F238E27FC236}">
                  <a16:creationId xmlns:a16="http://schemas.microsoft.com/office/drawing/2014/main" id="{2D296EB1-EA3B-416B-805D-AE14FA9363DA}"/>
                </a:ext>
              </a:extLst>
            </p:cNvPr>
            <p:cNvSpPr/>
            <p:nvPr/>
          </p:nvSpPr>
          <p:spPr>
            <a:xfrm>
              <a:off x="2318262" y="2052854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6" name="object 38">
              <a:extLst>
                <a:ext uri="{FF2B5EF4-FFF2-40B4-BE49-F238E27FC236}">
                  <a16:creationId xmlns:a16="http://schemas.microsoft.com/office/drawing/2014/main" id="{4B450F11-3DEF-436A-977F-A1AA3B709626}"/>
                </a:ext>
              </a:extLst>
            </p:cNvPr>
            <p:cNvSpPr txBox="1"/>
            <p:nvPr/>
          </p:nvSpPr>
          <p:spPr>
            <a:xfrm>
              <a:off x="2187253" y="1476427"/>
              <a:ext cx="2191985" cy="30289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12700" marR="0" lvl="0" indent="0" algn="ctr" defTabSz="914400" rtl="0" eaLnBrk="1" fontAlgn="base" latinLnBrk="0" hangingPunct="1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D</a:t>
              </a:r>
              <a:r>
                <a:rPr kumimoji="1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9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 </a:t>
              </a:r>
              <a:r>
                <a:rPr kumimoji="1" sz="1600" b="1" i="0" u="none" strike="noStrike" kern="1200" cap="none" spc="-3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</a:t>
              </a:r>
              <a:r>
                <a:rPr kumimoji="1" sz="1600" b="1" i="0" u="none" strike="noStrike" kern="1200" cap="none" spc="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-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cess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endParaRPr kumimoji="1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7" name="object 106">
              <a:extLst>
                <a:ext uri="{FF2B5EF4-FFF2-40B4-BE49-F238E27FC236}">
                  <a16:creationId xmlns:a16="http://schemas.microsoft.com/office/drawing/2014/main" id="{D97A526D-41B1-42C4-89E0-DADA41E647FC}"/>
                </a:ext>
              </a:extLst>
            </p:cNvPr>
            <p:cNvSpPr/>
            <p:nvPr/>
          </p:nvSpPr>
          <p:spPr>
            <a:xfrm>
              <a:off x="2309699" y="1754927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8" name="object 110">
              <a:extLst>
                <a:ext uri="{FF2B5EF4-FFF2-40B4-BE49-F238E27FC236}">
                  <a16:creationId xmlns:a16="http://schemas.microsoft.com/office/drawing/2014/main" id="{8B9CB441-6B66-4365-AD18-81AFD5C555E4}"/>
                </a:ext>
              </a:extLst>
            </p:cNvPr>
            <p:cNvSpPr/>
            <p:nvPr/>
          </p:nvSpPr>
          <p:spPr>
            <a:xfrm>
              <a:off x="2312083" y="1761114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89" name="群組 88"/>
            <p:cNvGrpSpPr/>
            <p:nvPr/>
          </p:nvGrpSpPr>
          <p:grpSpPr>
            <a:xfrm>
              <a:off x="2482794" y="2269182"/>
              <a:ext cx="647541" cy="192777"/>
              <a:chOff x="2494895" y="2337246"/>
              <a:chExt cx="764871" cy="192777"/>
            </a:xfrm>
          </p:grpSpPr>
          <p:sp>
            <p:nvSpPr>
              <p:cNvPr id="98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99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0" name="群組 89"/>
            <p:cNvGrpSpPr/>
            <p:nvPr/>
          </p:nvGrpSpPr>
          <p:grpSpPr>
            <a:xfrm>
              <a:off x="3425269" y="2269182"/>
              <a:ext cx="647541" cy="192777"/>
              <a:chOff x="2494895" y="2337246"/>
              <a:chExt cx="764871" cy="192777"/>
            </a:xfrm>
          </p:grpSpPr>
          <p:sp>
            <p:nvSpPr>
              <p:cNvPr id="94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95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96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97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3181414" y="2771546"/>
              <a:ext cx="192776" cy="161885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1952487" y="3596644"/>
              <a:ext cx="2565656" cy="69233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285750" marR="0" lvl="0" indent="-28575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u"/>
                <a:tabLst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大量使用 </a:t>
              </a: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Cache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頻寬狹窄 </a:t>
              </a:r>
              <a:r>
                <a:rPr kumimoji="1" lang="en-US" altLang="zh-TW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Ex: </a:t>
              </a:r>
              <a:r>
                <a:rPr kumimoji="1" lang="en-US" altLang="zh-TW" sz="16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nVidia</a:t>
              </a:r>
              <a:r>
                <a:rPr kumimoji="1" lang="en-US" altLang="zh-TW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 GPU</a:t>
              </a:r>
              <a:endParaRPr kumimoji="1" lang="zh-TW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pic>
          <p:nvPicPr>
            <p:cNvPr id="93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724" y="2687958"/>
              <a:ext cx="365125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7" name="群組 106"/>
          <p:cNvGrpSpPr/>
          <p:nvPr/>
        </p:nvGrpSpPr>
        <p:grpSpPr>
          <a:xfrm>
            <a:off x="5356061" y="1479023"/>
            <a:ext cx="2510135" cy="1960601"/>
            <a:chOff x="5250857" y="1391489"/>
            <a:chExt cx="2663032" cy="2205153"/>
          </a:xfrm>
        </p:grpSpPr>
        <p:sp>
          <p:nvSpPr>
            <p:cNvPr id="108" name="object 90">
              <a:extLst>
                <a:ext uri="{FF2B5EF4-FFF2-40B4-BE49-F238E27FC236}">
                  <a16:creationId xmlns:a16="http://schemas.microsoft.com/office/drawing/2014/main" id="{5AC9C8EE-DCA5-43A4-B14A-A1CA038542CB}"/>
                </a:ext>
              </a:extLst>
            </p:cNvPr>
            <p:cNvSpPr/>
            <p:nvPr/>
          </p:nvSpPr>
          <p:spPr>
            <a:xfrm rot="16200000">
              <a:off x="5456319" y="1186029"/>
              <a:ext cx="2205150" cy="2616073"/>
            </a:xfrm>
            <a:custGeom>
              <a:avLst/>
              <a:gdLst/>
              <a:ahLst/>
              <a:cxn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9" name="object 91">
              <a:extLst>
                <a:ext uri="{FF2B5EF4-FFF2-40B4-BE49-F238E27FC236}">
                  <a16:creationId xmlns:a16="http://schemas.microsoft.com/office/drawing/2014/main" id="{C5674854-F8DC-4D53-9D67-2CA0D21978FD}"/>
                </a:ext>
              </a:extLst>
            </p:cNvPr>
            <p:cNvSpPr/>
            <p:nvPr/>
          </p:nvSpPr>
          <p:spPr>
            <a:xfrm rot="16200000">
              <a:off x="5456316" y="1186032"/>
              <a:ext cx="2205153" cy="2616068"/>
            </a:xfrm>
            <a:custGeom>
              <a:avLst/>
              <a:gdLst/>
              <a:ahLst/>
              <a:cxn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0" name="object 89">
              <a:extLst>
                <a:ext uri="{FF2B5EF4-FFF2-40B4-BE49-F238E27FC236}">
                  <a16:creationId xmlns:a16="http://schemas.microsoft.com/office/drawing/2014/main" id="{08E54808-78BB-4C65-8148-000400816E53}"/>
                </a:ext>
              </a:extLst>
            </p:cNvPr>
            <p:cNvSpPr/>
            <p:nvPr/>
          </p:nvSpPr>
          <p:spPr>
            <a:xfrm rot="16200000">
              <a:off x="5838601" y="955556"/>
              <a:ext cx="1414206" cy="2409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1" name="object 90">
              <a:extLst>
                <a:ext uri="{FF2B5EF4-FFF2-40B4-BE49-F238E27FC236}">
                  <a16:creationId xmlns:a16="http://schemas.microsoft.com/office/drawing/2014/main" id="{67E3080B-084C-4531-B48D-06406F1D8F62}"/>
                </a:ext>
              </a:extLst>
            </p:cNvPr>
            <p:cNvSpPr/>
            <p:nvPr/>
          </p:nvSpPr>
          <p:spPr>
            <a:xfrm rot="16200000">
              <a:off x="5835452" y="1079271"/>
              <a:ext cx="1354449" cy="2191989"/>
            </a:xfrm>
            <a:custGeom>
              <a:avLst/>
              <a:gdLst/>
              <a:ahLst/>
              <a:cxn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2" name="object 91">
              <a:extLst>
                <a:ext uri="{FF2B5EF4-FFF2-40B4-BE49-F238E27FC236}">
                  <a16:creationId xmlns:a16="http://schemas.microsoft.com/office/drawing/2014/main" id="{D6DFB26B-8CA9-4A8E-9EA8-58FA3CD22AA1}"/>
                </a:ext>
              </a:extLst>
            </p:cNvPr>
            <p:cNvSpPr/>
            <p:nvPr/>
          </p:nvSpPr>
          <p:spPr>
            <a:xfrm rot="16200000">
              <a:off x="5835451" y="1079273"/>
              <a:ext cx="1354451" cy="2191984"/>
            </a:xfrm>
            <a:custGeom>
              <a:avLst/>
              <a:gdLst/>
              <a:ahLst/>
              <a:cxn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C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3" name="object 102">
              <a:extLst>
                <a:ext uri="{FF2B5EF4-FFF2-40B4-BE49-F238E27FC236}">
                  <a16:creationId xmlns:a16="http://schemas.microsoft.com/office/drawing/2014/main" id="{B7F842AB-4DF5-40E4-A5EC-BF5363B623A1}"/>
                </a:ext>
              </a:extLst>
            </p:cNvPr>
            <p:cNvSpPr/>
            <p:nvPr/>
          </p:nvSpPr>
          <p:spPr>
            <a:xfrm>
              <a:off x="6517080" y="2017519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4" name="object 105">
              <a:extLst>
                <a:ext uri="{FF2B5EF4-FFF2-40B4-BE49-F238E27FC236}">
                  <a16:creationId xmlns:a16="http://schemas.microsoft.com/office/drawing/2014/main" id="{E17065DB-7E5A-4722-AF64-8DBD660FE5B0}"/>
                </a:ext>
              </a:extLst>
            </p:cNvPr>
            <p:cNvSpPr/>
            <p:nvPr/>
          </p:nvSpPr>
          <p:spPr>
            <a:xfrm>
              <a:off x="5416680" y="2017519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5" name="object 108">
              <a:extLst>
                <a:ext uri="{FF2B5EF4-FFF2-40B4-BE49-F238E27FC236}">
                  <a16:creationId xmlns:a16="http://schemas.microsoft.com/office/drawing/2014/main" id="{2C5CADB7-9A87-41A2-901C-64580FF1FA2E}"/>
                </a:ext>
              </a:extLst>
            </p:cNvPr>
            <p:cNvSpPr/>
            <p:nvPr/>
          </p:nvSpPr>
          <p:spPr>
            <a:xfrm>
              <a:off x="5392896" y="1725779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6" name="object 108">
              <a:extLst>
                <a:ext uri="{FF2B5EF4-FFF2-40B4-BE49-F238E27FC236}">
                  <a16:creationId xmlns:a16="http://schemas.microsoft.com/office/drawing/2014/main" id="{6E60CAE4-44CD-405B-93B2-BA9B5CCA117B}"/>
                </a:ext>
              </a:extLst>
            </p:cNvPr>
            <p:cNvSpPr/>
            <p:nvPr/>
          </p:nvSpPr>
          <p:spPr>
            <a:xfrm>
              <a:off x="6481791" y="1729946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7" name="object 95">
              <a:extLst>
                <a:ext uri="{FF2B5EF4-FFF2-40B4-BE49-F238E27FC236}">
                  <a16:creationId xmlns:a16="http://schemas.microsoft.com/office/drawing/2014/main" id="{CF5A9EB5-E453-4545-9F7C-1750D7A44571}"/>
                </a:ext>
              </a:extLst>
            </p:cNvPr>
            <p:cNvSpPr/>
            <p:nvPr/>
          </p:nvSpPr>
          <p:spPr>
            <a:xfrm>
              <a:off x="5548727" y="2431930"/>
              <a:ext cx="1927894" cy="3533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8" name="object 96">
              <a:extLst>
                <a:ext uri="{FF2B5EF4-FFF2-40B4-BE49-F238E27FC236}">
                  <a16:creationId xmlns:a16="http://schemas.microsoft.com/office/drawing/2014/main" id="{13D6E537-623B-409E-A1CE-0DA3825B36C8}"/>
                </a:ext>
              </a:extLst>
            </p:cNvPr>
            <p:cNvSpPr/>
            <p:nvPr/>
          </p:nvSpPr>
          <p:spPr>
            <a:xfrm>
              <a:off x="5716894" y="2471978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0" y="736600"/>
                  </a:lnTo>
                  <a:lnTo>
                    <a:pt x="1016000" y="736600"/>
                  </a:lnTo>
                  <a:lnTo>
                    <a:pt x="1016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SRAM Cache</a:t>
              </a:r>
              <a:endPara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19" name="object 97">
              <a:extLst>
                <a:ext uri="{FF2B5EF4-FFF2-40B4-BE49-F238E27FC236}">
                  <a16:creationId xmlns:a16="http://schemas.microsoft.com/office/drawing/2014/main" id="{3D1642C7-1606-45F8-8F8B-ACCD9A8C0BAF}"/>
                </a:ext>
              </a:extLst>
            </p:cNvPr>
            <p:cNvSpPr/>
            <p:nvPr/>
          </p:nvSpPr>
          <p:spPr>
            <a:xfrm>
              <a:off x="5716894" y="2471978"/>
              <a:ext cx="1590016" cy="273266"/>
            </a:xfrm>
            <a:custGeom>
              <a:avLst/>
              <a:gdLst/>
              <a:ahLst/>
              <a:cxnLst/>
              <a:rect l="l" t="t" r="r" b="b"/>
              <a:pathLst>
                <a:path w="1016000" h="736600">
                  <a:moveTo>
                    <a:pt x="0" y="0"/>
                  </a:moveTo>
                  <a:lnTo>
                    <a:pt x="1016000" y="0"/>
                  </a:lnTo>
                  <a:lnTo>
                    <a:pt x="1016000" y="736600"/>
                  </a:lnTo>
                  <a:lnTo>
                    <a:pt x="0" y="736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0" name="object 9">
              <a:extLst>
                <a:ext uri="{FF2B5EF4-FFF2-40B4-BE49-F238E27FC236}">
                  <a16:creationId xmlns:a16="http://schemas.microsoft.com/office/drawing/2014/main" id="{3F48CB9F-20FA-4A20-AB3E-F8E4C00876C2}"/>
                </a:ext>
              </a:extLst>
            </p:cNvPr>
            <p:cNvSpPr txBox="1"/>
            <p:nvPr/>
          </p:nvSpPr>
          <p:spPr>
            <a:xfrm>
              <a:off x="6649127" y="2052855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1" name="object 8">
              <a:extLst>
                <a:ext uri="{FF2B5EF4-FFF2-40B4-BE49-F238E27FC236}">
                  <a16:creationId xmlns:a16="http://schemas.microsoft.com/office/drawing/2014/main" id="{52917B11-B11C-4621-B27E-158298455EBC}"/>
                </a:ext>
              </a:extLst>
            </p:cNvPr>
            <p:cNvSpPr txBox="1"/>
            <p:nvPr/>
          </p:nvSpPr>
          <p:spPr>
            <a:xfrm rot="16200000">
              <a:off x="6346226" y="2142593"/>
              <a:ext cx="376920" cy="102116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2" name="object 6">
              <a:extLst>
                <a:ext uri="{FF2B5EF4-FFF2-40B4-BE49-F238E27FC236}">
                  <a16:creationId xmlns:a16="http://schemas.microsoft.com/office/drawing/2014/main" id="{73BB512C-6F68-4188-B0D7-96AC79F17C3E}"/>
                </a:ext>
              </a:extLst>
            </p:cNvPr>
            <p:cNvSpPr txBox="1"/>
            <p:nvPr/>
          </p:nvSpPr>
          <p:spPr>
            <a:xfrm rot="16200000">
              <a:off x="5893422" y="1478221"/>
              <a:ext cx="226152" cy="77467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3" name="object 5">
              <a:extLst>
                <a:ext uri="{FF2B5EF4-FFF2-40B4-BE49-F238E27FC236}">
                  <a16:creationId xmlns:a16="http://schemas.microsoft.com/office/drawing/2014/main" id="{276C4BA6-8E4B-4654-A3B9-792B0417F05D}"/>
                </a:ext>
              </a:extLst>
            </p:cNvPr>
            <p:cNvSpPr txBox="1"/>
            <p:nvPr/>
          </p:nvSpPr>
          <p:spPr>
            <a:xfrm>
              <a:off x="5548728" y="2052855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4" name="object 4">
              <a:extLst>
                <a:ext uri="{FF2B5EF4-FFF2-40B4-BE49-F238E27FC236}">
                  <a16:creationId xmlns:a16="http://schemas.microsoft.com/office/drawing/2014/main" id="{5AEC4D25-C9E2-4032-BC80-F7DB9499FA6B}"/>
                </a:ext>
              </a:extLst>
            </p:cNvPr>
            <p:cNvSpPr txBox="1"/>
            <p:nvPr/>
          </p:nvSpPr>
          <p:spPr>
            <a:xfrm rot="16200000">
              <a:off x="5893924" y="1236990"/>
              <a:ext cx="1281526" cy="213035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5" name="object 12">
              <a:extLst>
                <a:ext uri="{FF2B5EF4-FFF2-40B4-BE49-F238E27FC236}">
                  <a16:creationId xmlns:a16="http://schemas.microsoft.com/office/drawing/2014/main" id="{0C5BCDB4-FAA1-443F-A36B-46BDBB12C196}"/>
                </a:ext>
              </a:extLst>
            </p:cNvPr>
            <p:cNvSpPr txBox="1"/>
            <p:nvPr/>
          </p:nvSpPr>
          <p:spPr>
            <a:xfrm>
              <a:off x="6647807" y="1759411"/>
              <a:ext cx="827495" cy="5889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6" name="object 11">
              <a:extLst>
                <a:ext uri="{FF2B5EF4-FFF2-40B4-BE49-F238E27FC236}">
                  <a16:creationId xmlns:a16="http://schemas.microsoft.com/office/drawing/2014/main" id="{A6FA728F-9C63-4406-A464-255A5B870C04}"/>
                </a:ext>
              </a:extLst>
            </p:cNvPr>
            <p:cNvSpPr txBox="1"/>
            <p:nvPr/>
          </p:nvSpPr>
          <p:spPr>
            <a:xfrm>
              <a:off x="6647807" y="1818305"/>
              <a:ext cx="827495" cy="9187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7" name="object 10">
              <a:extLst>
                <a:ext uri="{FF2B5EF4-FFF2-40B4-BE49-F238E27FC236}">
                  <a16:creationId xmlns:a16="http://schemas.microsoft.com/office/drawing/2014/main" id="{FF11162D-E7AC-4622-AC5D-AF5F35062CB7}"/>
                </a:ext>
              </a:extLst>
            </p:cNvPr>
            <p:cNvSpPr txBox="1"/>
            <p:nvPr/>
          </p:nvSpPr>
          <p:spPr>
            <a:xfrm>
              <a:off x="6647807" y="1910179"/>
              <a:ext cx="827495" cy="5653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28" name="群組 127"/>
            <p:cNvGrpSpPr/>
            <p:nvPr/>
          </p:nvGrpSpPr>
          <p:grpSpPr>
            <a:xfrm>
              <a:off x="5556210" y="2885993"/>
              <a:ext cx="1927894" cy="663023"/>
              <a:chOff x="2325744" y="2984420"/>
              <a:chExt cx="1927894" cy="353362"/>
            </a:xfrm>
          </p:grpSpPr>
          <p:sp>
            <p:nvSpPr>
              <p:cNvPr id="161" name="object 95">
                <a:extLst>
                  <a:ext uri="{FF2B5EF4-FFF2-40B4-BE49-F238E27FC236}">
                    <a16:creationId xmlns:a16="http://schemas.microsoft.com/office/drawing/2014/main" id="{873076C4-84DE-4032-BB34-14AE85CC7C80}"/>
                  </a:ext>
                </a:extLst>
              </p:cNvPr>
              <p:cNvSpPr/>
              <p:nvPr/>
            </p:nvSpPr>
            <p:spPr>
              <a:xfrm>
                <a:off x="2325744" y="2984420"/>
                <a:ext cx="1927894" cy="35336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object 96">
                <a:extLst>
                  <a:ext uri="{FF2B5EF4-FFF2-40B4-BE49-F238E27FC236}">
                    <a16:creationId xmlns:a16="http://schemas.microsoft.com/office/drawing/2014/main" id="{C6870E78-27CD-48A7-9E62-C3B5F71C5722}"/>
                  </a:ext>
                </a:extLst>
              </p:cNvPr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HBM</a:t>
                </a:r>
                <a:endParaRPr kumimoji="1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object 97">
                <a:extLst>
                  <a:ext uri="{FF2B5EF4-FFF2-40B4-BE49-F238E27FC236}">
                    <a16:creationId xmlns:a16="http://schemas.microsoft.com/office/drawing/2014/main" id="{F3CC3C66-9A8B-46B7-8B28-94CD77B58EC5}"/>
                  </a:ext>
                </a:extLst>
              </p:cNvPr>
              <p:cNvSpPr/>
              <p:nvPr/>
            </p:nvSpPr>
            <p:spPr>
              <a:xfrm>
                <a:off x="2493911" y="3024469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4B82ADF4-B972-4D7B-B1E7-175F2499DE6C}"/>
                </a:ext>
              </a:extLst>
            </p:cNvPr>
            <p:cNvSpPr txBox="1"/>
            <p:nvPr/>
          </p:nvSpPr>
          <p:spPr>
            <a:xfrm rot="16200000">
              <a:off x="7151410" y="2359416"/>
              <a:ext cx="576945" cy="391829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Chip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01E67B77-B226-46DA-8C2F-D426E2A6CC7B}"/>
                </a:ext>
              </a:extLst>
            </p:cNvPr>
            <p:cNvSpPr txBox="1"/>
            <p:nvPr/>
          </p:nvSpPr>
          <p:spPr>
            <a:xfrm rot="16200000">
              <a:off x="7083336" y="2407965"/>
              <a:ext cx="1269277" cy="391829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Interposer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B4E50A82-5C9C-4715-AEA2-D0FAB951B6E9}"/>
                </a:ext>
              </a:extLst>
            </p:cNvPr>
            <p:cNvCxnSpPr>
              <a:cxnSpLocks/>
            </p:cNvCxnSpPr>
            <p:nvPr/>
          </p:nvCxnSpPr>
          <p:spPr>
            <a:xfrm>
              <a:off x="6393837" y="1870238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2588375F-C661-41EE-BE43-2767404366DC}"/>
                </a:ext>
              </a:extLst>
            </p:cNvPr>
            <p:cNvCxnSpPr>
              <a:cxnSpLocks/>
            </p:cNvCxnSpPr>
            <p:nvPr/>
          </p:nvCxnSpPr>
          <p:spPr>
            <a:xfrm>
              <a:off x="6391523" y="2157933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55163193-276E-4B53-9A7D-6B05B5A0A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9724" y="1971723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>
              <a:extLst>
                <a:ext uri="{FF2B5EF4-FFF2-40B4-BE49-F238E27FC236}">
                  <a16:creationId xmlns:a16="http://schemas.microsoft.com/office/drawing/2014/main" id="{45D9B198-4119-47D7-9205-5176546F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1554" y="1972047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bject 109">
              <a:extLst>
                <a:ext uri="{FF2B5EF4-FFF2-40B4-BE49-F238E27FC236}">
                  <a16:creationId xmlns:a16="http://schemas.microsoft.com/office/drawing/2014/main" id="{B66F9910-DB5C-4447-B7EE-0656569D15EB}"/>
                </a:ext>
              </a:extLst>
            </p:cNvPr>
            <p:cNvSpPr/>
            <p:nvPr/>
          </p:nvSpPr>
          <p:spPr>
            <a:xfrm>
              <a:off x="6639003" y="1754584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36" name="object 114">
              <a:extLst>
                <a:ext uri="{FF2B5EF4-FFF2-40B4-BE49-F238E27FC236}">
                  <a16:creationId xmlns:a16="http://schemas.microsoft.com/office/drawing/2014/main" id="{3BA6A7FA-15B2-4632-9E2C-8CAD9D9CB5B0}"/>
                </a:ext>
              </a:extLst>
            </p:cNvPr>
            <p:cNvSpPr/>
            <p:nvPr/>
          </p:nvSpPr>
          <p:spPr>
            <a:xfrm>
              <a:off x="6647807" y="1759411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37" name="object 103">
              <a:extLst>
                <a:ext uri="{FF2B5EF4-FFF2-40B4-BE49-F238E27FC236}">
                  <a16:creationId xmlns:a16="http://schemas.microsoft.com/office/drawing/2014/main" id="{8F38CA81-70FC-45DF-9262-0D15E31826F9}"/>
                </a:ext>
              </a:extLst>
            </p:cNvPr>
            <p:cNvSpPr/>
            <p:nvPr/>
          </p:nvSpPr>
          <p:spPr>
            <a:xfrm>
              <a:off x="6649127" y="2047775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38" name="object 104">
              <a:extLst>
                <a:ext uri="{FF2B5EF4-FFF2-40B4-BE49-F238E27FC236}">
                  <a16:creationId xmlns:a16="http://schemas.microsoft.com/office/drawing/2014/main" id="{B6B8E796-3D23-42A4-B32D-AFA8AAC5F48E}"/>
                </a:ext>
              </a:extLst>
            </p:cNvPr>
            <p:cNvSpPr/>
            <p:nvPr/>
          </p:nvSpPr>
          <p:spPr>
            <a:xfrm>
              <a:off x="6649127" y="2052855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BE1C8793-3224-4E1E-BE5D-A67C40610D17}"/>
                </a:ext>
              </a:extLst>
            </p:cNvPr>
            <p:cNvGrpSpPr/>
            <p:nvPr/>
          </p:nvGrpSpPr>
          <p:grpSpPr>
            <a:xfrm>
              <a:off x="5556737" y="2056475"/>
              <a:ext cx="811475" cy="204324"/>
              <a:chOff x="1982325" y="2247332"/>
              <a:chExt cx="702622" cy="292388"/>
            </a:xfrm>
          </p:grpSpPr>
          <p:sp>
            <p:nvSpPr>
              <p:cNvPr id="159" name="object 112">
                <a:extLst>
                  <a:ext uri="{FF2B5EF4-FFF2-40B4-BE49-F238E27FC236}">
                    <a16:creationId xmlns:a16="http://schemas.microsoft.com/office/drawing/2014/main" id="{AE015A9F-EC45-46CE-A6D1-CA895FD62239}"/>
                  </a:ext>
                </a:extLst>
              </p:cNvPr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SRAM</a:t>
                </a:r>
                <a:endParaRPr kumimoji="1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object 111">
                <a:extLst>
                  <a:ext uri="{FF2B5EF4-FFF2-40B4-BE49-F238E27FC236}">
                    <a16:creationId xmlns:a16="http://schemas.microsoft.com/office/drawing/2014/main" id="{AAE7CF78-10CC-4C80-B152-9C6674885BEA}"/>
                  </a:ext>
                </a:extLst>
              </p:cNvPr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MAC</a:t>
                </a:r>
                <a:endParaRPr kumimoji="1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0" name="object 107">
              <a:extLst>
                <a:ext uri="{FF2B5EF4-FFF2-40B4-BE49-F238E27FC236}">
                  <a16:creationId xmlns:a16="http://schemas.microsoft.com/office/drawing/2014/main" id="{2D296EB1-EA3B-416B-805D-AE14FA9363DA}"/>
                </a:ext>
              </a:extLst>
            </p:cNvPr>
            <p:cNvSpPr/>
            <p:nvPr/>
          </p:nvSpPr>
          <p:spPr>
            <a:xfrm>
              <a:off x="5548728" y="2052855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1" name="object 38">
              <a:extLst>
                <a:ext uri="{FF2B5EF4-FFF2-40B4-BE49-F238E27FC236}">
                  <a16:creationId xmlns:a16="http://schemas.microsoft.com/office/drawing/2014/main" id="{4B450F11-3DEF-436A-977F-A1AA3B709626}"/>
                </a:ext>
              </a:extLst>
            </p:cNvPr>
            <p:cNvSpPr txBox="1"/>
            <p:nvPr/>
          </p:nvSpPr>
          <p:spPr>
            <a:xfrm>
              <a:off x="5417719" y="1476428"/>
              <a:ext cx="2191985" cy="30289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12700" marR="0" lvl="0" indent="0" algn="ctr" defTabSz="914400" rtl="0" eaLnBrk="1" fontAlgn="base" latinLnBrk="0" hangingPunct="1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D</a:t>
              </a:r>
              <a:r>
                <a:rPr kumimoji="1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9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 </a:t>
              </a:r>
              <a:r>
                <a:rPr kumimoji="1" sz="1600" b="1" i="0" u="none" strike="noStrike" kern="1200" cap="none" spc="-3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</a:t>
              </a:r>
              <a:r>
                <a:rPr kumimoji="1" sz="1600" b="1" i="0" u="none" strike="noStrike" kern="1200" cap="none" spc="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-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cess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endParaRPr kumimoji="1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2" name="object 106">
              <a:extLst>
                <a:ext uri="{FF2B5EF4-FFF2-40B4-BE49-F238E27FC236}">
                  <a16:creationId xmlns:a16="http://schemas.microsoft.com/office/drawing/2014/main" id="{D97A526D-41B1-42C4-89E0-DADA41E647FC}"/>
                </a:ext>
              </a:extLst>
            </p:cNvPr>
            <p:cNvSpPr/>
            <p:nvPr/>
          </p:nvSpPr>
          <p:spPr>
            <a:xfrm>
              <a:off x="5540165" y="1754928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3" name="object 110">
              <a:extLst>
                <a:ext uri="{FF2B5EF4-FFF2-40B4-BE49-F238E27FC236}">
                  <a16:creationId xmlns:a16="http://schemas.microsoft.com/office/drawing/2014/main" id="{8B9CB441-6B66-4365-AD18-81AFD5C555E4}"/>
                </a:ext>
              </a:extLst>
            </p:cNvPr>
            <p:cNvSpPr/>
            <p:nvPr/>
          </p:nvSpPr>
          <p:spPr>
            <a:xfrm>
              <a:off x="5542549" y="1761115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4" name="群組 143"/>
            <p:cNvGrpSpPr/>
            <p:nvPr/>
          </p:nvGrpSpPr>
          <p:grpSpPr>
            <a:xfrm>
              <a:off x="5713260" y="2269183"/>
              <a:ext cx="647541" cy="192777"/>
              <a:chOff x="2494895" y="2337246"/>
              <a:chExt cx="764871" cy="192777"/>
            </a:xfrm>
          </p:grpSpPr>
          <p:sp>
            <p:nvSpPr>
              <p:cNvPr id="155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5" name="群組 144"/>
            <p:cNvGrpSpPr/>
            <p:nvPr/>
          </p:nvGrpSpPr>
          <p:grpSpPr>
            <a:xfrm>
              <a:off x="6655735" y="2269183"/>
              <a:ext cx="647541" cy="192777"/>
              <a:chOff x="2494895" y="2337246"/>
              <a:chExt cx="764871" cy="192777"/>
            </a:xfrm>
          </p:grpSpPr>
          <p:sp>
            <p:nvSpPr>
              <p:cNvPr id="151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6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6411880" y="2771547"/>
              <a:ext cx="192776" cy="161885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7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6169053" y="2771545"/>
              <a:ext cx="192776" cy="161885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48" name="object 94">
              <a:extLst>
                <a:ext uri="{FF2B5EF4-FFF2-40B4-BE49-F238E27FC236}">
                  <a16:creationId xmlns:a16="http://schemas.microsoft.com/office/drawing/2014/main" id="{B65284A6-3B7E-4F37-BAA9-24D458519617}"/>
                </a:ext>
              </a:extLst>
            </p:cNvPr>
            <p:cNvSpPr/>
            <p:nvPr/>
          </p:nvSpPr>
          <p:spPr>
            <a:xfrm rot="16200000">
              <a:off x="6654709" y="2771545"/>
              <a:ext cx="192776" cy="161885"/>
            </a:xfrm>
            <a:custGeom>
              <a:avLst/>
              <a:gdLst/>
              <a:ahLst/>
              <a:cxnLst/>
              <a:rect l="l" t="t" r="r" b="b"/>
              <a:pathLst>
                <a:path w="519634" h="190500">
                  <a:moveTo>
                    <a:pt x="329133" y="0"/>
                  </a:moveTo>
                  <a:lnTo>
                    <a:pt x="329133" y="63500"/>
                  </a:lnTo>
                  <a:lnTo>
                    <a:pt x="190500" y="63500"/>
                  </a:lnTo>
                  <a:lnTo>
                    <a:pt x="190500" y="0"/>
                  </a:lnTo>
                  <a:lnTo>
                    <a:pt x="0" y="95251"/>
                  </a:lnTo>
                  <a:lnTo>
                    <a:pt x="190500" y="190500"/>
                  </a:lnTo>
                  <a:lnTo>
                    <a:pt x="190500" y="127000"/>
                  </a:lnTo>
                  <a:lnTo>
                    <a:pt x="329134" y="127000"/>
                  </a:lnTo>
                  <a:lnTo>
                    <a:pt x="329134" y="190500"/>
                  </a:lnTo>
                  <a:lnTo>
                    <a:pt x="519634" y="95250"/>
                  </a:lnTo>
                  <a:lnTo>
                    <a:pt x="32913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pic>
          <p:nvPicPr>
            <p:cNvPr id="149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402" y="2961138"/>
              <a:ext cx="365125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571" y="3115099"/>
              <a:ext cx="365124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4" name="群組 163"/>
          <p:cNvGrpSpPr/>
          <p:nvPr/>
        </p:nvGrpSpPr>
        <p:grpSpPr>
          <a:xfrm>
            <a:off x="1291685" y="4158406"/>
            <a:ext cx="2558237" cy="2080262"/>
            <a:chOff x="2110552" y="4139733"/>
            <a:chExt cx="2409373" cy="2080262"/>
          </a:xfrm>
        </p:grpSpPr>
        <p:sp>
          <p:nvSpPr>
            <p:cNvPr id="165" name="object 89">
              <a:extLst>
                <a:ext uri="{FF2B5EF4-FFF2-40B4-BE49-F238E27FC236}">
                  <a16:creationId xmlns:a16="http://schemas.microsoft.com/office/drawing/2014/main" id="{08E54808-78BB-4C65-8148-000400816E53}"/>
                </a:ext>
              </a:extLst>
            </p:cNvPr>
            <p:cNvSpPr/>
            <p:nvPr/>
          </p:nvSpPr>
          <p:spPr>
            <a:xfrm rot="16200000">
              <a:off x="2275108" y="3975177"/>
              <a:ext cx="2080262" cy="2409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66" name="object 90">
              <a:extLst>
                <a:ext uri="{FF2B5EF4-FFF2-40B4-BE49-F238E27FC236}">
                  <a16:creationId xmlns:a16="http://schemas.microsoft.com/office/drawing/2014/main" id="{67E3080B-084C-4531-B48D-06406F1D8F62}"/>
                </a:ext>
              </a:extLst>
            </p:cNvPr>
            <p:cNvSpPr/>
            <p:nvPr/>
          </p:nvSpPr>
          <p:spPr>
            <a:xfrm rot="16200000">
              <a:off x="2294294" y="4076554"/>
              <a:ext cx="1975833" cy="2191989"/>
            </a:xfrm>
            <a:custGeom>
              <a:avLst/>
              <a:gdLst/>
              <a:ahLst/>
              <a:cxnLst/>
              <a:rect l="l" t="t" r="r" b="b"/>
              <a:pathLst>
                <a:path w="3454400" h="1536700">
                  <a:moveTo>
                    <a:pt x="0" y="0"/>
                  </a:moveTo>
                  <a:lnTo>
                    <a:pt x="0" y="1536700"/>
                  </a:lnTo>
                  <a:lnTo>
                    <a:pt x="3454400" y="1536700"/>
                  </a:lnTo>
                  <a:lnTo>
                    <a:pt x="345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67" name="object 91">
              <a:extLst>
                <a:ext uri="{FF2B5EF4-FFF2-40B4-BE49-F238E27FC236}">
                  <a16:creationId xmlns:a16="http://schemas.microsoft.com/office/drawing/2014/main" id="{D6DFB26B-8CA9-4A8E-9EA8-58FA3CD22AA1}"/>
                </a:ext>
              </a:extLst>
            </p:cNvPr>
            <p:cNvSpPr/>
            <p:nvPr/>
          </p:nvSpPr>
          <p:spPr>
            <a:xfrm rot="16200000">
              <a:off x="2294292" y="4076558"/>
              <a:ext cx="1975837" cy="2191984"/>
            </a:xfrm>
            <a:custGeom>
              <a:avLst/>
              <a:gdLst/>
              <a:ahLst/>
              <a:cxnLst/>
              <a:rect l="l" t="t" r="r" b="b"/>
              <a:pathLst>
                <a:path w="3454401" h="1536700">
                  <a:moveTo>
                    <a:pt x="0" y="0"/>
                  </a:moveTo>
                  <a:lnTo>
                    <a:pt x="3454401" y="0"/>
                  </a:lnTo>
                  <a:lnTo>
                    <a:pt x="3454401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68" name="object 102">
              <a:extLst>
                <a:ext uri="{FF2B5EF4-FFF2-40B4-BE49-F238E27FC236}">
                  <a16:creationId xmlns:a16="http://schemas.microsoft.com/office/drawing/2014/main" id="{B7F842AB-4DF5-40E4-A5EC-BF5363B623A1}"/>
                </a:ext>
              </a:extLst>
            </p:cNvPr>
            <p:cNvSpPr/>
            <p:nvPr/>
          </p:nvSpPr>
          <p:spPr>
            <a:xfrm>
              <a:off x="3286614" y="4704112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69" name="object 105">
              <a:extLst>
                <a:ext uri="{FF2B5EF4-FFF2-40B4-BE49-F238E27FC236}">
                  <a16:creationId xmlns:a16="http://schemas.microsoft.com/office/drawing/2014/main" id="{E17065DB-7E5A-4722-AF64-8DBD660FE5B0}"/>
                </a:ext>
              </a:extLst>
            </p:cNvPr>
            <p:cNvSpPr/>
            <p:nvPr/>
          </p:nvSpPr>
          <p:spPr>
            <a:xfrm>
              <a:off x="2186214" y="4704112"/>
              <a:ext cx="1091589" cy="2779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0" name="object 108">
              <a:extLst>
                <a:ext uri="{FF2B5EF4-FFF2-40B4-BE49-F238E27FC236}">
                  <a16:creationId xmlns:a16="http://schemas.microsoft.com/office/drawing/2014/main" id="{2C5CADB7-9A87-41A2-901C-64580FF1FA2E}"/>
                </a:ext>
              </a:extLst>
            </p:cNvPr>
            <p:cNvSpPr/>
            <p:nvPr/>
          </p:nvSpPr>
          <p:spPr>
            <a:xfrm>
              <a:off x="2162430" y="4412372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1" name="object 108">
              <a:extLst>
                <a:ext uri="{FF2B5EF4-FFF2-40B4-BE49-F238E27FC236}">
                  <a16:creationId xmlns:a16="http://schemas.microsoft.com/office/drawing/2014/main" id="{6E60CAE4-44CD-405B-93B2-BA9B5CCA117B}"/>
                </a:ext>
              </a:extLst>
            </p:cNvPr>
            <p:cNvSpPr/>
            <p:nvPr/>
          </p:nvSpPr>
          <p:spPr>
            <a:xfrm>
              <a:off x="3251325" y="4416539"/>
              <a:ext cx="1144408" cy="277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72" name="群組 171"/>
            <p:cNvGrpSpPr/>
            <p:nvPr/>
          </p:nvGrpSpPr>
          <p:grpSpPr>
            <a:xfrm>
              <a:off x="2318261" y="5037121"/>
              <a:ext cx="1927894" cy="1123344"/>
              <a:chOff x="2318261" y="5118523"/>
              <a:chExt cx="1927894" cy="353362"/>
            </a:xfrm>
          </p:grpSpPr>
          <p:sp>
            <p:nvSpPr>
              <p:cNvPr id="207" name="object 95">
                <a:extLst>
                  <a:ext uri="{FF2B5EF4-FFF2-40B4-BE49-F238E27FC236}">
                    <a16:creationId xmlns:a16="http://schemas.microsoft.com/office/drawing/2014/main" id="{CF5A9EB5-E453-4545-9F7C-1750D7A44571}"/>
                  </a:ext>
                </a:extLst>
              </p:cNvPr>
              <p:cNvSpPr/>
              <p:nvPr/>
            </p:nvSpPr>
            <p:spPr>
              <a:xfrm>
                <a:off x="2318261" y="5118523"/>
                <a:ext cx="1927894" cy="35336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object 96">
                <a:extLst>
                  <a:ext uri="{FF2B5EF4-FFF2-40B4-BE49-F238E27FC236}">
                    <a16:creationId xmlns:a16="http://schemas.microsoft.com/office/drawing/2014/main" id="{13D6E537-623B-409E-A1CE-0DA3825B36C8}"/>
                  </a:ext>
                </a:extLst>
              </p:cNvPr>
              <p:cNvSpPr/>
              <p:nvPr/>
            </p:nvSpPr>
            <p:spPr>
              <a:xfrm>
                <a:off x="2486428" y="5158571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0" y="736600"/>
                    </a:lnTo>
                    <a:lnTo>
                      <a:pt x="1016000" y="736600"/>
                    </a:lnTo>
                    <a:lnTo>
                      <a:pt x="1016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5FA0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SRAM Cache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(MB)</a:t>
                </a:r>
                <a:endParaRPr kumimoji="1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object 97">
                <a:extLst>
                  <a:ext uri="{FF2B5EF4-FFF2-40B4-BE49-F238E27FC236}">
                    <a16:creationId xmlns:a16="http://schemas.microsoft.com/office/drawing/2014/main" id="{3D1642C7-1606-45F8-8F8B-ACCD9A8C0BAF}"/>
                  </a:ext>
                </a:extLst>
              </p:cNvPr>
              <p:cNvSpPr/>
              <p:nvPr/>
            </p:nvSpPr>
            <p:spPr>
              <a:xfrm>
                <a:off x="2486428" y="5158571"/>
                <a:ext cx="1590016" cy="273266"/>
              </a:xfrm>
              <a:custGeom>
                <a:avLst/>
                <a:gdLst/>
                <a:ahLst/>
                <a:cxnLst/>
                <a:rect l="l" t="t" r="r" b="b"/>
                <a:pathLst>
                  <a:path w="1016000" h="736600">
                    <a:moveTo>
                      <a:pt x="0" y="0"/>
                    </a:moveTo>
                    <a:lnTo>
                      <a:pt x="1016000" y="0"/>
                    </a:lnTo>
                    <a:lnTo>
                      <a:pt x="1016000" y="736600"/>
                    </a:lnTo>
                    <a:lnTo>
                      <a:pt x="0" y="736600"/>
                    </a:lnTo>
                    <a:lnTo>
                      <a:pt x="0" y="0"/>
                    </a:lnTo>
                    <a:close/>
                  </a:path>
                </a:pathLst>
              </a:custGeom>
              <a:ln w="38100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3" name="object 9">
              <a:extLst>
                <a:ext uri="{FF2B5EF4-FFF2-40B4-BE49-F238E27FC236}">
                  <a16:creationId xmlns:a16="http://schemas.microsoft.com/office/drawing/2014/main" id="{3F48CB9F-20FA-4A20-AB3E-F8E4C00876C2}"/>
                </a:ext>
              </a:extLst>
            </p:cNvPr>
            <p:cNvSpPr txBox="1"/>
            <p:nvPr/>
          </p:nvSpPr>
          <p:spPr>
            <a:xfrm>
              <a:off x="3418661" y="4739448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4" name="object 6">
              <a:extLst>
                <a:ext uri="{FF2B5EF4-FFF2-40B4-BE49-F238E27FC236}">
                  <a16:creationId xmlns:a16="http://schemas.microsoft.com/office/drawing/2014/main" id="{73BB512C-6F68-4188-B0D7-96AC79F17C3E}"/>
                </a:ext>
              </a:extLst>
            </p:cNvPr>
            <p:cNvSpPr txBox="1"/>
            <p:nvPr/>
          </p:nvSpPr>
          <p:spPr>
            <a:xfrm rot="16200000">
              <a:off x="2662956" y="4164814"/>
              <a:ext cx="226152" cy="77467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5" name="object 5">
              <a:extLst>
                <a:ext uri="{FF2B5EF4-FFF2-40B4-BE49-F238E27FC236}">
                  <a16:creationId xmlns:a16="http://schemas.microsoft.com/office/drawing/2014/main" id="{276C4BA6-8E4B-4654-A3B9-792B0417F05D}"/>
                </a:ext>
              </a:extLst>
            </p:cNvPr>
            <p:cNvSpPr txBox="1"/>
            <p:nvPr/>
          </p:nvSpPr>
          <p:spPr>
            <a:xfrm>
              <a:off x="2318262" y="4739448"/>
              <a:ext cx="827495" cy="20730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6" name="object 4">
              <a:extLst>
                <a:ext uri="{FF2B5EF4-FFF2-40B4-BE49-F238E27FC236}">
                  <a16:creationId xmlns:a16="http://schemas.microsoft.com/office/drawing/2014/main" id="{5AEC4D25-C9E2-4032-BC80-F7DB9499FA6B}"/>
                </a:ext>
              </a:extLst>
            </p:cNvPr>
            <p:cNvSpPr txBox="1"/>
            <p:nvPr/>
          </p:nvSpPr>
          <p:spPr>
            <a:xfrm rot="16200000">
              <a:off x="2663458" y="3923583"/>
              <a:ext cx="1281526" cy="213035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600"/>
                </a:lnSpc>
                <a:spcBef>
                  <a:spcPts val="41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7" name="object 12">
              <a:extLst>
                <a:ext uri="{FF2B5EF4-FFF2-40B4-BE49-F238E27FC236}">
                  <a16:creationId xmlns:a16="http://schemas.microsoft.com/office/drawing/2014/main" id="{0C5BCDB4-FAA1-443F-A36B-46BDBB12C196}"/>
                </a:ext>
              </a:extLst>
            </p:cNvPr>
            <p:cNvSpPr txBox="1"/>
            <p:nvPr/>
          </p:nvSpPr>
          <p:spPr>
            <a:xfrm>
              <a:off x="3417341" y="4446004"/>
              <a:ext cx="827495" cy="5889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8" name="object 11">
              <a:extLst>
                <a:ext uri="{FF2B5EF4-FFF2-40B4-BE49-F238E27FC236}">
                  <a16:creationId xmlns:a16="http://schemas.microsoft.com/office/drawing/2014/main" id="{A6FA728F-9C63-4406-A464-255A5B870C04}"/>
                </a:ext>
              </a:extLst>
            </p:cNvPr>
            <p:cNvSpPr txBox="1"/>
            <p:nvPr/>
          </p:nvSpPr>
          <p:spPr>
            <a:xfrm>
              <a:off x="3417341" y="4504898"/>
              <a:ext cx="827495" cy="9187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79" name="object 10">
              <a:extLst>
                <a:ext uri="{FF2B5EF4-FFF2-40B4-BE49-F238E27FC236}">
                  <a16:creationId xmlns:a16="http://schemas.microsoft.com/office/drawing/2014/main" id="{FF11162D-E7AC-4622-AC5D-AF5F35062CB7}"/>
                </a:ext>
              </a:extLst>
            </p:cNvPr>
            <p:cNvSpPr txBox="1"/>
            <p:nvPr/>
          </p:nvSpPr>
          <p:spPr>
            <a:xfrm>
              <a:off x="3417341" y="4596772"/>
              <a:ext cx="827495" cy="5653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25400" marR="0" lvl="0" indent="0" algn="l" defTabSz="914400" rtl="0" eaLnBrk="1" fontAlgn="base" latinLnBrk="0" hangingPunct="1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4B82ADF4-B972-4D7B-B1E7-175F2499DE6C}"/>
                </a:ext>
              </a:extLst>
            </p:cNvPr>
            <p:cNvSpPr txBox="1"/>
            <p:nvPr/>
          </p:nvSpPr>
          <p:spPr>
            <a:xfrm rot="16200000">
              <a:off x="3952937" y="5655793"/>
              <a:ext cx="512962" cy="347841"/>
            </a:xfrm>
            <a:prstGeom prst="rect">
              <a:avLst/>
            </a:prstGeom>
            <a:noFill/>
          </p:spPr>
          <p:txBody>
            <a:bodyPr wrap="none" lIns="0" r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Chip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B4E50A82-5C9C-4715-AEA2-D0FAB951B6E9}"/>
                </a:ext>
              </a:extLst>
            </p:cNvPr>
            <p:cNvCxnSpPr>
              <a:cxnSpLocks/>
            </p:cNvCxnSpPr>
            <p:nvPr/>
          </p:nvCxnSpPr>
          <p:spPr>
            <a:xfrm>
              <a:off x="3163371" y="4556831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2588375F-C661-41EE-BE43-2767404366DC}"/>
                </a:ext>
              </a:extLst>
            </p:cNvPr>
            <p:cNvCxnSpPr>
              <a:cxnSpLocks/>
            </p:cNvCxnSpPr>
            <p:nvPr/>
          </p:nvCxnSpPr>
          <p:spPr>
            <a:xfrm>
              <a:off x="3161057" y="4844526"/>
              <a:ext cx="24516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55163193-276E-4B53-9A7D-6B05B5A0A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258" y="4658316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>
              <a:extLst>
                <a:ext uri="{FF2B5EF4-FFF2-40B4-BE49-F238E27FC236}">
                  <a16:creationId xmlns:a16="http://schemas.microsoft.com/office/drawing/2014/main" id="{45D9B198-4119-47D7-9205-5176546F6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1088" y="4658640"/>
              <a:ext cx="0" cy="72404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bject 109">
              <a:extLst>
                <a:ext uri="{FF2B5EF4-FFF2-40B4-BE49-F238E27FC236}">
                  <a16:creationId xmlns:a16="http://schemas.microsoft.com/office/drawing/2014/main" id="{B66F9910-DB5C-4447-B7EE-0656569D15EB}"/>
                </a:ext>
              </a:extLst>
            </p:cNvPr>
            <p:cNvSpPr/>
            <p:nvPr/>
          </p:nvSpPr>
          <p:spPr>
            <a:xfrm>
              <a:off x="3408537" y="4437548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0" y="558800"/>
                  </a:lnTo>
                  <a:lnTo>
                    <a:pt x="609600" y="558800"/>
                  </a:lnTo>
                  <a:lnTo>
                    <a:pt x="609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6" name="object 114">
              <a:extLst>
                <a:ext uri="{FF2B5EF4-FFF2-40B4-BE49-F238E27FC236}">
                  <a16:creationId xmlns:a16="http://schemas.microsoft.com/office/drawing/2014/main" id="{3BA6A7FA-15B2-4632-9E2C-8CAD9D9CB5B0}"/>
                </a:ext>
              </a:extLst>
            </p:cNvPr>
            <p:cNvSpPr/>
            <p:nvPr/>
          </p:nvSpPr>
          <p:spPr>
            <a:xfrm>
              <a:off x="3417341" y="4446004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5969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7" name="object 103">
              <a:extLst>
                <a:ext uri="{FF2B5EF4-FFF2-40B4-BE49-F238E27FC236}">
                  <a16:creationId xmlns:a16="http://schemas.microsoft.com/office/drawing/2014/main" id="{8F38CA81-70FC-45DF-9262-0D15E31826F9}"/>
                </a:ext>
              </a:extLst>
            </p:cNvPr>
            <p:cNvSpPr/>
            <p:nvPr/>
          </p:nvSpPr>
          <p:spPr>
            <a:xfrm>
              <a:off x="3418661" y="4734368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8" name="object 104">
              <a:extLst>
                <a:ext uri="{FF2B5EF4-FFF2-40B4-BE49-F238E27FC236}">
                  <a16:creationId xmlns:a16="http://schemas.microsoft.com/office/drawing/2014/main" id="{B6B8E796-3D23-42A4-B32D-AFA8AAC5F48E}"/>
                </a:ext>
              </a:extLst>
            </p:cNvPr>
            <p:cNvSpPr/>
            <p:nvPr/>
          </p:nvSpPr>
          <p:spPr>
            <a:xfrm>
              <a:off x="3418661" y="4739448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89" name="群組 188">
              <a:extLst>
                <a:ext uri="{FF2B5EF4-FFF2-40B4-BE49-F238E27FC236}">
                  <a16:creationId xmlns:a16="http://schemas.microsoft.com/office/drawing/2014/main" id="{BE1C8793-3224-4E1E-BE5D-A67C40610D17}"/>
                </a:ext>
              </a:extLst>
            </p:cNvPr>
            <p:cNvGrpSpPr/>
            <p:nvPr/>
          </p:nvGrpSpPr>
          <p:grpSpPr>
            <a:xfrm>
              <a:off x="2326271" y="4743068"/>
              <a:ext cx="811475" cy="204324"/>
              <a:chOff x="1982325" y="2247332"/>
              <a:chExt cx="702622" cy="292388"/>
            </a:xfrm>
          </p:grpSpPr>
          <p:sp>
            <p:nvSpPr>
              <p:cNvPr id="205" name="object 112">
                <a:extLst>
                  <a:ext uri="{FF2B5EF4-FFF2-40B4-BE49-F238E27FC236}">
                    <a16:creationId xmlns:a16="http://schemas.microsoft.com/office/drawing/2014/main" id="{AE015A9F-EC45-46CE-A6D1-CA895FD62239}"/>
                  </a:ext>
                </a:extLst>
              </p:cNvPr>
              <p:cNvSpPr/>
              <p:nvPr/>
            </p:nvSpPr>
            <p:spPr>
              <a:xfrm>
                <a:off x="1982325" y="2250987"/>
                <a:ext cx="290217" cy="288733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1651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165100"/>
                    </a:lnTo>
                    <a:lnTo>
                      <a:pt x="596900" y="1651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SRAM</a:t>
                </a:r>
                <a:endParaRPr kumimoji="1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object 111">
                <a:extLst>
                  <a:ext uri="{FF2B5EF4-FFF2-40B4-BE49-F238E27FC236}">
                    <a16:creationId xmlns:a16="http://schemas.microsoft.com/office/drawing/2014/main" id="{AAE7CF78-10CC-4C80-B152-9C6674885BEA}"/>
                  </a:ext>
                </a:extLst>
              </p:cNvPr>
              <p:cNvSpPr/>
              <p:nvPr/>
            </p:nvSpPr>
            <p:spPr>
              <a:xfrm>
                <a:off x="2272545" y="2247332"/>
                <a:ext cx="412402" cy="292388"/>
              </a:xfrm>
              <a:custGeom>
                <a:avLst/>
                <a:gdLst/>
                <a:ahLst/>
                <a:cxnLst/>
                <a:rect l="l" t="t" r="r" b="b"/>
                <a:pathLst>
                  <a:path w="596900" h="254000">
                    <a:moveTo>
                      <a:pt x="596900" y="0"/>
                    </a:moveTo>
                    <a:lnTo>
                      <a:pt x="0" y="0"/>
                    </a:lnTo>
                    <a:lnTo>
                      <a:pt x="0" y="254000"/>
                    </a:lnTo>
                    <a:lnTo>
                      <a:pt x="596900" y="254000"/>
                    </a:lnTo>
                    <a:lnTo>
                      <a:pt x="596900" y="0"/>
                    </a:lnTo>
                    <a:close/>
                  </a:path>
                </a:pathLst>
              </a:custGeom>
              <a:solidFill>
                <a:srgbClr val="FEFFFE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新細明體" pitchFamily="18" charset="-120"/>
                    <a:cs typeface="Arial" panose="020B0604020202020204" pitchFamily="34" charset="0"/>
                  </a:rPr>
                  <a:t>MAC</a:t>
                </a:r>
                <a:endParaRPr kumimoji="1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0" name="object 107">
              <a:extLst>
                <a:ext uri="{FF2B5EF4-FFF2-40B4-BE49-F238E27FC236}">
                  <a16:creationId xmlns:a16="http://schemas.microsoft.com/office/drawing/2014/main" id="{2D296EB1-EA3B-416B-805D-AE14FA9363DA}"/>
                </a:ext>
              </a:extLst>
            </p:cNvPr>
            <p:cNvSpPr/>
            <p:nvPr/>
          </p:nvSpPr>
          <p:spPr>
            <a:xfrm>
              <a:off x="2318262" y="4739448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596900" y="0"/>
                  </a:lnTo>
                  <a:lnTo>
                    <a:pt x="5969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91" name="object 38">
              <a:extLst>
                <a:ext uri="{FF2B5EF4-FFF2-40B4-BE49-F238E27FC236}">
                  <a16:creationId xmlns:a16="http://schemas.microsoft.com/office/drawing/2014/main" id="{4B450F11-3DEF-436A-977F-A1AA3B709626}"/>
                </a:ext>
              </a:extLst>
            </p:cNvPr>
            <p:cNvSpPr txBox="1"/>
            <p:nvPr/>
          </p:nvSpPr>
          <p:spPr>
            <a:xfrm>
              <a:off x="2187253" y="4179816"/>
              <a:ext cx="2191985" cy="26930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12700" marR="0" lvl="0" indent="0" algn="ctr" defTabSz="914400" rtl="0" eaLnBrk="1" fontAlgn="base" latinLnBrk="0" hangingPunct="1">
                <a:lnSpc>
                  <a:spcPts val="2145"/>
                </a:lnSpc>
                <a:spcBef>
                  <a:spcPts val="107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D</a:t>
              </a:r>
              <a:r>
                <a:rPr kumimoji="1" sz="1600" b="1" i="0" u="none" strike="noStrike" kern="1200" cap="none" spc="-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N</a:t>
              </a:r>
              <a:r>
                <a:rPr kumimoji="1" sz="1600" b="1" i="0" u="none" strike="noStrike" kern="1200" cap="none" spc="9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 </a:t>
              </a:r>
              <a:r>
                <a:rPr kumimoji="1" sz="1600" b="1" i="0" u="none" strike="noStrike" kern="1200" cap="none" spc="-3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</a:t>
              </a:r>
              <a:r>
                <a:rPr kumimoji="1" sz="1600" b="1" i="0" u="none" strike="noStrike" kern="1200" cap="none" spc="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-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cess</a:t>
              </a:r>
              <a:r>
                <a:rPr kumimoji="1" sz="1600" b="1" i="0" u="none" strike="noStrike" kern="1200" cap="none" spc="-19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o</a:t>
              </a:r>
              <a:r>
                <a:rPr kumimoji="1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r</a:t>
              </a:r>
              <a:endParaRPr kumimoji="1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92" name="object 106">
              <a:extLst>
                <a:ext uri="{FF2B5EF4-FFF2-40B4-BE49-F238E27FC236}">
                  <a16:creationId xmlns:a16="http://schemas.microsoft.com/office/drawing/2014/main" id="{D97A526D-41B1-42C4-89E0-DADA41E647FC}"/>
                </a:ext>
              </a:extLst>
            </p:cNvPr>
            <p:cNvSpPr/>
            <p:nvPr/>
          </p:nvSpPr>
          <p:spPr>
            <a:xfrm>
              <a:off x="2309699" y="4437892"/>
              <a:ext cx="827495" cy="207305"/>
            </a:xfrm>
            <a:custGeom>
              <a:avLst/>
              <a:gdLst/>
              <a:ahLst/>
              <a:cxnLst/>
              <a:rect l="l" t="t" r="r" b="b"/>
              <a:pathLst>
                <a:path w="596900" h="558800">
                  <a:moveTo>
                    <a:pt x="0" y="0"/>
                  </a:moveTo>
                  <a:lnTo>
                    <a:pt x="0" y="558800"/>
                  </a:lnTo>
                  <a:lnTo>
                    <a:pt x="596900" y="558800"/>
                  </a:lnTo>
                  <a:lnTo>
                    <a:pt x="596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rPr>
                <a:t>PE</a:t>
              </a:r>
              <a:endParaRPr kumimoji="1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93" name="object 110">
              <a:extLst>
                <a:ext uri="{FF2B5EF4-FFF2-40B4-BE49-F238E27FC236}">
                  <a16:creationId xmlns:a16="http://schemas.microsoft.com/office/drawing/2014/main" id="{8B9CB441-6B66-4365-AD18-81AFD5C555E4}"/>
                </a:ext>
              </a:extLst>
            </p:cNvPr>
            <p:cNvSpPr/>
            <p:nvPr/>
          </p:nvSpPr>
          <p:spPr>
            <a:xfrm>
              <a:off x="2312083" y="4447708"/>
              <a:ext cx="845101" cy="207305"/>
            </a:xfrm>
            <a:custGeom>
              <a:avLst/>
              <a:gdLst/>
              <a:ahLst/>
              <a:cxnLst/>
              <a:rect l="l" t="t" r="r" b="b"/>
              <a:pathLst>
                <a:path w="609600" h="558800">
                  <a:moveTo>
                    <a:pt x="0" y="0"/>
                  </a:moveTo>
                  <a:lnTo>
                    <a:pt x="609600" y="0"/>
                  </a:lnTo>
                  <a:lnTo>
                    <a:pt x="6096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94" name="群組 193"/>
            <p:cNvGrpSpPr/>
            <p:nvPr/>
          </p:nvGrpSpPr>
          <p:grpSpPr>
            <a:xfrm>
              <a:off x="2482794" y="4955776"/>
              <a:ext cx="647541" cy="192777"/>
              <a:chOff x="2494895" y="2337246"/>
              <a:chExt cx="764871" cy="192777"/>
            </a:xfrm>
          </p:grpSpPr>
          <p:sp>
            <p:nvSpPr>
              <p:cNvPr id="201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5" name="群組 194"/>
            <p:cNvGrpSpPr/>
            <p:nvPr/>
          </p:nvGrpSpPr>
          <p:grpSpPr>
            <a:xfrm>
              <a:off x="3425269" y="4955776"/>
              <a:ext cx="647541" cy="192777"/>
              <a:chOff x="2494895" y="2337246"/>
              <a:chExt cx="764871" cy="192777"/>
            </a:xfrm>
          </p:grpSpPr>
          <p:sp>
            <p:nvSpPr>
              <p:cNvPr id="197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494116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685334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2876552" y="2338025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object 94">
                <a:extLst>
                  <a:ext uri="{FF2B5EF4-FFF2-40B4-BE49-F238E27FC236}">
                    <a16:creationId xmlns:a16="http://schemas.microsoft.com/office/drawing/2014/main" id="{B65284A6-3B7E-4F37-BAA9-24D458519617}"/>
                  </a:ext>
                </a:extLst>
              </p:cNvPr>
              <p:cNvSpPr/>
              <p:nvPr/>
            </p:nvSpPr>
            <p:spPr>
              <a:xfrm rot="16200000">
                <a:off x="3067770" y="2338026"/>
                <a:ext cx="192776" cy="191217"/>
              </a:xfrm>
              <a:custGeom>
                <a:avLst/>
                <a:gdLst/>
                <a:ahLst/>
                <a:cxnLst/>
                <a:rect l="l" t="t" r="r" b="b"/>
                <a:pathLst>
                  <a:path w="519634" h="190500">
                    <a:moveTo>
                      <a:pt x="329133" y="0"/>
                    </a:moveTo>
                    <a:lnTo>
                      <a:pt x="329133" y="63500"/>
                    </a:lnTo>
                    <a:lnTo>
                      <a:pt x="190500" y="63500"/>
                    </a:lnTo>
                    <a:lnTo>
                      <a:pt x="190500" y="0"/>
                    </a:lnTo>
                    <a:lnTo>
                      <a:pt x="0" y="95251"/>
                    </a:lnTo>
                    <a:lnTo>
                      <a:pt x="190500" y="190500"/>
                    </a:lnTo>
                    <a:lnTo>
                      <a:pt x="190500" y="127000"/>
                    </a:lnTo>
                    <a:lnTo>
                      <a:pt x="329134" y="127000"/>
                    </a:lnTo>
                    <a:lnTo>
                      <a:pt x="329134" y="190500"/>
                    </a:lnTo>
                    <a:lnTo>
                      <a:pt x="519634" y="95250"/>
                    </a:lnTo>
                    <a:lnTo>
                      <a:pt x="329133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6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509" y="5343985"/>
              <a:ext cx="365125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51" y="5044438"/>
            <a:ext cx="378103" cy="31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7047447" y="6537948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8292909" y="50179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性能</a:t>
            </a:r>
          </a:p>
        </p:txBody>
      </p:sp>
      <p:pic>
        <p:nvPicPr>
          <p:cNvPr id="21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51" y="5396957"/>
            <a:ext cx="378103" cy="31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" name="矩形 213"/>
          <p:cNvSpPr/>
          <p:nvPr/>
        </p:nvSpPr>
        <p:spPr>
          <a:xfrm>
            <a:off x="8292909" y="53705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省電</a:t>
            </a:r>
          </a:p>
        </p:txBody>
      </p:sp>
      <p:pic>
        <p:nvPicPr>
          <p:cNvPr id="215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51" y="5766289"/>
            <a:ext cx="378103" cy="31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矩形 215"/>
          <p:cNvSpPr/>
          <p:nvPr/>
        </p:nvSpPr>
        <p:spPr>
          <a:xfrm>
            <a:off x="8292909" y="573984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成本</a:t>
            </a:r>
          </a:p>
        </p:txBody>
      </p:sp>
    </p:spTree>
    <p:extLst>
      <p:ext uri="{BB962C8B-B14F-4D97-AF65-F5344CB8AC3E}">
        <p14:creationId xmlns:p14="http://schemas.microsoft.com/office/powerpoint/2010/main" val="3733789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259655" y="512407"/>
            <a:ext cx="7450282" cy="566488"/>
          </a:xfrm>
        </p:spPr>
        <p:txBody>
          <a:bodyPr/>
          <a:lstStyle/>
          <a:p>
            <a:pPr lvl="0"/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b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Semantic Segmentation by VNNA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GPUs 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8920D6-0628-467B-87DA-FC999D1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97247"/>
            <a:ext cx="2133600" cy="339725"/>
          </a:xfrm>
        </p:spPr>
        <p:txBody>
          <a:bodyPr/>
          <a:lstStyle/>
          <a:p>
            <a:pPr>
              <a:defRPr/>
            </a:pPr>
            <a:fld id="{294910CE-34A0-4E24-88FB-AACDEADC6B75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24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相關圖片">
            <a:extLst>
              <a:ext uri="{FF2B5EF4-FFF2-40B4-BE49-F238E27FC236}">
                <a16:creationId xmlns:a16="http://schemas.microsoft.com/office/drawing/2014/main" id="{68B13BA3-3C47-4491-A341-2854F4AD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82" y="2784135"/>
            <a:ext cx="1549173" cy="6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E55740-8C37-43D4-880D-9B74F68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95" y="2787183"/>
            <a:ext cx="1524247" cy="68826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45722"/>
              </p:ext>
            </p:extLst>
          </p:nvPr>
        </p:nvGraphicFramePr>
        <p:xfrm>
          <a:off x="884582" y="3479094"/>
          <a:ext cx="7825354" cy="3192446"/>
        </p:xfrm>
        <a:graphic>
          <a:graphicData uri="http://schemas.openxmlformats.org/drawingml/2006/table">
            <a:tbl>
              <a:tblPr/>
              <a:tblGrid>
                <a:gridCol w="169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32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VNNA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Tesla V100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Titan X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Frame Rate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Frames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s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Frames 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 Frames 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type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 DRAM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HBM2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GDDR5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4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bus width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4096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4096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 Bit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8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bandwidth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256GB</a:t>
                      </a:r>
                      <a:r>
                        <a:rPr lang="en-US" sz="16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897.0 GB 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336.5 GB / 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5W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300W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250W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b="1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USD$50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USD$5,000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USD$1,000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521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 Factor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BGA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(~200mm</a:t>
                      </a:r>
                      <a:r>
                        <a:rPr lang="en-US" sz="1200" b="1" baseline="300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PCIe</a:t>
                      </a:r>
                      <a:r>
                        <a:rPr lang="en-US" sz="16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(111mmX266mm)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PCIe</a:t>
                      </a:r>
                      <a:r>
                        <a:rPr kumimoji="0" lang="en-US" altLang="zh-TW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(110mmX265mm)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58" y="1549070"/>
            <a:ext cx="2257828" cy="113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098" y="1549070"/>
            <a:ext cx="2233167" cy="1134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3451353" y="2861700"/>
            <a:ext cx="539320" cy="539234"/>
            <a:chOff x="2200304" y="2499687"/>
            <a:chExt cx="664857" cy="666560"/>
          </a:xfrm>
        </p:grpSpPr>
        <p:sp>
          <p:nvSpPr>
            <p:cNvPr id="19" name="手繪多邊形 18"/>
            <p:cNvSpPr/>
            <p:nvPr/>
          </p:nvSpPr>
          <p:spPr>
            <a:xfrm>
              <a:off x="2200304" y="2499687"/>
              <a:ext cx="664857" cy="66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7" h="2042">
                  <a:moveTo>
                    <a:pt x="2037" y="1974"/>
                  </a:moveTo>
                  <a:cubicBezTo>
                    <a:pt x="2037" y="2011"/>
                    <a:pt x="2007" y="2042"/>
                    <a:pt x="1970" y="2042"/>
                  </a:cubicBezTo>
                  <a:cubicBezTo>
                    <a:pt x="67" y="2042"/>
                    <a:pt x="67" y="2042"/>
                    <a:pt x="67" y="2042"/>
                  </a:cubicBezTo>
                  <a:cubicBezTo>
                    <a:pt x="30" y="2042"/>
                    <a:pt x="0" y="2011"/>
                    <a:pt x="0" y="197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1"/>
                    <a:pt x="30" y="0"/>
                    <a:pt x="67" y="0"/>
                  </a:cubicBezTo>
                  <a:cubicBezTo>
                    <a:pt x="1970" y="0"/>
                    <a:pt x="1970" y="0"/>
                    <a:pt x="1970" y="0"/>
                  </a:cubicBezTo>
                  <a:cubicBezTo>
                    <a:pt x="2007" y="0"/>
                    <a:pt x="2037" y="31"/>
                    <a:pt x="2037" y="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  <a:prstDash val="solid"/>
            </a:ln>
          </p:spPr>
          <p:txBody>
            <a:bodyPr wrap="none" lIns="81623" tIns="40811" rIns="81623" bIns="40811" anchor="ctr" anchorCtr="0" compatLnSpc="0"/>
            <a:lstStyle/>
            <a:p>
              <a:pPr algn="ctr" hangingPunct="0"/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Arial Black" panose="020B0A04020102020204" pitchFamily="34" charset="0"/>
                  <a:ea typeface="微軟正黑體" pitchFamily="2"/>
                  <a:cs typeface="Mangal" pitchFamily="2"/>
                </a:rPr>
                <a:t>VNNA</a:t>
              </a:r>
            </a:p>
          </p:txBody>
        </p:sp>
        <p:sp>
          <p:nvSpPr>
            <p:cNvPr id="20" name="手繪多邊形 19"/>
            <p:cNvSpPr/>
            <p:nvPr/>
          </p:nvSpPr>
          <p:spPr>
            <a:xfrm>
              <a:off x="2233609" y="2534305"/>
              <a:ext cx="599874" cy="5986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8" h="1834">
                  <a:moveTo>
                    <a:pt x="68" y="34"/>
                  </a:moveTo>
                  <a:cubicBezTo>
                    <a:pt x="68" y="52"/>
                    <a:pt x="53" y="67"/>
                    <a:pt x="35" y="67"/>
                  </a:cubicBezTo>
                  <a:cubicBezTo>
                    <a:pt x="16" y="67"/>
                    <a:pt x="0" y="52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68" y="170"/>
                  </a:moveTo>
                  <a:cubicBezTo>
                    <a:pt x="68" y="151"/>
                    <a:pt x="53" y="136"/>
                    <a:pt x="35" y="136"/>
                  </a:cubicBezTo>
                  <a:cubicBezTo>
                    <a:pt x="16" y="136"/>
                    <a:pt x="0" y="151"/>
                    <a:pt x="0" y="170"/>
                  </a:cubicBezTo>
                  <a:cubicBezTo>
                    <a:pt x="0" y="188"/>
                    <a:pt x="16" y="203"/>
                    <a:pt x="35" y="203"/>
                  </a:cubicBezTo>
                  <a:cubicBezTo>
                    <a:pt x="53" y="203"/>
                    <a:pt x="68" y="188"/>
                    <a:pt x="68" y="170"/>
                  </a:cubicBezTo>
                  <a:close/>
                  <a:moveTo>
                    <a:pt x="204" y="34"/>
                  </a:moveTo>
                  <a:cubicBezTo>
                    <a:pt x="204" y="15"/>
                    <a:pt x="189" y="0"/>
                    <a:pt x="171" y="0"/>
                  </a:cubicBezTo>
                  <a:cubicBezTo>
                    <a:pt x="152" y="0"/>
                    <a:pt x="136" y="15"/>
                    <a:pt x="136" y="34"/>
                  </a:cubicBezTo>
                  <a:cubicBezTo>
                    <a:pt x="136" y="52"/>
                    <a:pt x="152" y="67"/>
                    <a:pt x="171" y="67"/>
                  </a:cubicBezTo>
                  <a:cubicBezTo>
                    <a:pt x="189" y="67"/>
                    <a:pt x="204" y="52"/>
                    <a:pt x="204" y="34"/>
                  </a:cubicBezTo>
                  <a:close/>
                  <a:moveTo>
                    <a:pt x="340" y="34"/>
                  </a:moveTo>
                  <a:cubicBezTo>
                    <a:pt x="340" y="15"/>
                    <a:pt x="325" y="0"/>
                    <a:pt x="307" y="0"/>
                  </a:cubicBezTo>
                  <a:cubicBezTo>
                    <a:pt x="287" y="0"/>
                    <a:pt x="271" y="15"/>
                    <a:pt x="271" y="34"/>
                  </a:cubicBezTo>
                  <a:cubicBezTo>
                    <a:pt x="271" y="52"/>
                    <a:pt x="287" y="67"/>
                    <a:pt x="307" y="67"/>
                  </a:cubicBezTo>
                  <a:cubicBezTo>
                    <a:pt x="325" y="67"/>
                    <a:pt x="340" y="52"/>
                    <a:pt x="340" y="34"/>
                  </a:cubicBezTo>
                  <a:close/>
                  <a:moveTo>
                    <a:pt x="476" y="34"/>
                  </a:moveTo>
                  <a:cubicBezTo>
                    <a:pt x="476" y="15"/>
                    <a:pt x="461" y="0"/>
                    <a:pt x="443" y="0"/>
                  </a:cubicBezTo>
                  <a:cubicBezTo>
                    <a:pt x="423" y="0"/>
                    <a:pt x="408" y="15"/>
                    <a:pt x="408" y="34"/>
                  </a:cubicBezTo>
                  <a:cubicBezTo>
                    <a:pt x="408" y="52"/>
                    <a:pt x="423" y="67"/>
                    <a:pt x="443" y="67"/>
                  </a:cubicBezTo>
                  <a:cubicBezTo>
                    <a:pt x="461" y="67"/>
                    <a:pt x="476" y="52"/>
                    <a:pt x="476" y="34"/>
                  </a:cubicBezTo>
                  <a:close/>
                  <a:moveTo>
                    <a:pt x="613" y="34"/>
                  </a:moveTo>
                  <a:cubicBezTo>
                    <a:pt x="613" y="15"/>
                    <a:pt x="597" y="0"/>
                    <a:pt x="579" y="0"/>
                  </a:cubicBezTo>
                  <a:cubicBezTo>
                    <a:pt x="559" y="0"/>
                    <a:pt x="543" y="15"/>
                    <a:pt x="543" y="34"/>
                  </a:cubicBezTo>
                  <a:cubicBezTo>
                    <a:pt x="543" y="52"/>
                    <a:pt x="559" y="67"/>
                    <a:pt x="579" y="67"/>
                  </a:cubicBezTo>
                  <a:cubicBezTo>
                    <a:pt x="597" y="67"/>
                    <a:pt x="613" y="52"/>
                    <a:pt x="613" y="34"/>
                  </a:cubicBezTo>
                  <a:close/>
                  <a:moveTo>
                    <a:pt x="748" y="34"/>
                  </a:moveTo>
                  <a:cubicBezTo>
                    <a:pt x="748" y="15"/>
                    <a:pt x="733" y="0"/>
                    <a:pt x="715" y="0"/>
                  </a:cubicBezTo>
                  <a:cubicBezTo>
                    <a:pt x="695" y="0"/>
                    <a:pt x="680" y="15"/>
                    <a:pt x="680" y="34"/>
                  </a:cubicBezTo>
                  <a:cubicBezTo>
                    <a:pt x="680" y="52"/>
                    <a:pt x="695" y="67"/>
                    <a:pt x="715" y="67"/>
                  </a:cubicBezTo>
                  <a:cubicBezTo>
                    <a:pt x="733" y="67"/>
                    <a:pt x="748" y="52"/>
                    <a:pt x="748" y="34"/>
                  </a:cubicBezTo>
                  <a:close/>
                  <a:moveTo>
                    <a:pt x="885" y="34"/>
                  </a:moveTo>
                  <a:cubicBezTo>
                    <a:pt x="885" y="15"/>
                    <a:pt x="869" y="0"/>
                    <a:pt x="851" y="0"/>
                  </a:cubicBezTo>
                  <a:cubicBezTo>
                    <a:pt x="831" y="0"/>
                    <a:pt x="816" y="15"/>
                    <a:pt x="816" y="34"/>
                  </a:cubicBezTo>
                  <a:cubicBezTo>
                    <a:pt x="816" y="52"/>
                    <a:pt x="831" y="67"/>
                    <a:pt x="851" y="67"/>
                  </a:cubicBezTo>
                  <a:cubicBezTo>
                    <a:pt x="869" y="67"/>
                    <a:pt x="885" y="52"/>
                    <a:pt x="885" y="34"/>
                  </a:cubicBezTo>
                  <a:close/>
                  <a:moveTo>
                    <a:pt x="1020" y="34"/>
                  </a:moveTo>
                  <a:cubicBezTo>
                    <a:pt x="1020" y="15"/>
                    <a:pt x="1006" y="0"/>
                    <a:pt x="985" y="0"/>
                  </a:cubicBezTo>
                  <a:cubicBezTo>
                    <a:pt x="967" y="0"/>
                    <a:pt x="952" y="15"/>
                    <a:pt x="952" y="34"/>
                  </a:cubicBezTo>
                  <a:cubicBezTo>
                    <a:pt x="952" y="52"/>
                    <a:pt x="967" y="67"/>
                    <a:pt x="985" y="67"/>
                  </a:cubicBezTo>
                  <a:cubicBezTo>
                    <a:pt x="1006" y="67"/>
                    <a:pt x="1020" y="52"/>
                    <a:pt x="1020" y="34"/>
                  </a:cubicBezTo>
                  <a:close/>
                  <a:moveTo>
                    <a:pt x="1157" y="34"/>
                  </a:moveTo>
                  <a:cubicBezTo>
                    <a:pt x="1157" y="15"/>
                    <a:pt x="1141" y="0"/>
                    <a:pt x="1121" y="0"/>
                  </a:cubicBezTo>
                  <a:cubicBezTo>
                    <a:pt x="1103" y="0"/>
                    <a:pt x="1088" y="15"/>
                    <a:pt x="1088" y="34"/>
                  </a:cubicBezTo>
                  <a:cubicBezTo>
                    <a:pt x="1088" y="52"/>
                    <a:pt x="1103" y="67"/>
                    <a:pt x="1121" y="67"/>
                  </a:cubicBezTo>
                  <a:cubicBezTo>
                    <a:pt x="1141" y="67"/>
                    <a:pt x="1157" y="52"/>
                    <a:pt x="1157" y="34"/>
                  </a:cubicBezTo>
                  <a:close/>
                  <a:moveTo>
                    <a:pt x="1293" y="34"/>
                  </a:moveTo>
                  <a:cubicBezTo>
                    <a:pt x="1293" y="15"/>
                    <a:pt x="1278" y="0"/>
                    <a:pt x="1258" y="0"/>
                  </a:cubicBezTo>
                  <a:cubicBezTo>
                    <a:pt x="1239" y="0"/>
                    <a:pt x="1224" y="15"/>
                    <a:pt x="1224" y="34"/>
                  </a:cubicBezTo>
                  <a:cubicBezTo>
                    <a:pt x="1224" y="52"/>
                    <a:pt x="1239" y="67"/>
                    <a:pt x="1258" y="67"/>
                  </a:cubicBezTo>
                  <a:cubicBezTo>
                    <a:pt x="1278" y="67"/>
                    <a:pt x="1293" y="52"/>
                    <a:pt x="1293" y="34"/>
                  </a:cubicBezTo>
                  <a:close/>
                  <a:moveTo>
                    <a:pt x="1430" y="34"/>
                  </a:moveTo>
                  <a:cubicBezTo>
                    <a:pt x="1430" y="15"/>
                    <a:pt x="1414" y="0"/>
                    <a:pt x="1393" y="0"/>
                  </a:cubicBezTo>
                  <a:cubicBezTo>
                    <a:pt x="1375" y="0"/>
                    <a:pt x="1360" y="15"/>
                    <a:pt x="1360" y="34"/>
                  </a:cubicBezTo>
                  <a:cubicBezTo>
                    <a:pt x="1360" y="52"/>
                    <a:pt x="1375" y="67"/>
                    <a:pt x="1393" y="67"/>
                  </a:cubicBezTo>
                  <a:cubicBezTo>
                    <a:pt x="1414" y="67"/>
                    <a:pt x="1430" y="52"/>
                    <a:pt x="1430" y="34"/>
                  </a:cubicBezTo>
                  <a:close/>
                  <a:moveTo>
                    <a:pt x="1566" y="34"/>
                  </a:moveTo>
                  <a:cubicBezTo>
                    <a:pt x="1566" y="15"/>
                    <a:pt x="1551" y="0"/>
                    <a:pt x="1530" y="0"/>
                  </a:cubicBezTo>
                  <a:cubicBezTo>
                    <a:pt x="1512" y="0"/>
                    <a:pt x="1497" y="15"/>
                    <a:pt x="1497" y="34"/>
                  </a:cubicBezTo>
                  <a:cubicBezTo>
                    <a:pt x="1497" y="52"/>
                    <a:pt x="1512" y="67"/>
                    <a:pt x="1530" y="67"/>
                  </a:cubicBezTo>
                  <a:cubicBezTo>
                    <a:pt x="1551" y="67"/>
                    <a:pt x="1566" y="52"/>
                    <a:pt x="1566" y="34"/>
                  </a:cubicBezTo>
                  <a:close/>
                  <a:moveTo>
                    <a:pt x="1702" y="34"/>
                  </a:moveTo>
                  <a:cubicBezTo>
                    <a:pt x="1702" y="15"/>
                    <a:pt x="1685" y="0"/>
                    <a:pt x="1666" y="0"/>
                  </a:cubicBezTo>
                  <a:cubicBezTo>
                    <a:pt x="1648" y="0"/>
                    <a:pt x="1633" y="15"/>
                    <a:pt x="1633" y="34"/>
                  </a:cubicBezTo>
                  <a:cubicBezTo>
                    <a:pt x="1633" y="52"/>
                    <a:pt x="1648" y="67"/>
                    <a:pt x="1666" y="67"/>
                  </a:cubicBezTo>
                  <a:cubicBezTo>
                    <a:pt x="1685" y="67"/>
                    <a:pt x="1702" y="52"/>
                    <a:pt x="1702" y="34"/>
                  </a:cubicBezTo>
                  <a:close/>
                  <a:moveTo>
                    <a:pt x="1838" y="34"/>
                  </a:moveTo>
                  <a:cubicBezTo>
                    <a:pt x="1838" y="15"/>
                    <a:pt x="1821" y="0"/>
                    <a:pt x="1802" y="0"/>
                  </a:cubicBezTo>
                  <a:cubicBezTo>
                    <a:pt x="1784" y="0"/>
                    <a:pt x="1769" y="15"/>
                    <a:pt x="1769" y="34"/>
                  </a:cubicBezTo>
                  <a:cubicBezTo>
                    <a:pt x="1769" y="52"/>
                    <a:pt x="1784" y="67"/>
                    <a:pt x="1802" y="67"/>
                  </a:cubicBezTo>
                  <a:cubicBezTo>
                    <a:pt x="1821" y="67"/>
                    <a:pt x="1838" y="52"/>
                    <a:pt x="1838" y="34"/>
                  </a:cubicBezTo>
                  <a:close/>
                  <a:moveTo>
                    <a:pt x="204" y="170"/>
                  </a:moveTo>
                  <a:cubicBezTo>
                    <a:pt x="204" y="151"/>
                    <a:pt x="189" y="136"/>
                    <a:pt x="171" y="136"/>
                  </a:cubicBezTo>
                  <a:cubicBezTo>
                    <a:pt x="152" y="136"/>
                    <a:pt x="136" y="151"/>
                    <a:pt x="136" y="170"/>
                  </a:cubicBezTo>
                  <a:cubicBezTo>
                    <a:pt x="136" y="188"/>
                    <a:pt x="152" y="203"/>
                    <a:pt x="171" y="203"/>
                  </a:cubicBezTo>
                  <a:cubicBezTo>
                    <a:pt x="189" y="203"/>
                    <a:pt x="204" y="188"/>
                    <a:pt x="204" y="170"/>
                  </a:cubicBezTo>
                  <a:close/>
                  <a:moveTo>
                    <a:pt x="340" y="170"/>
                  </a:moveTo>
                  <a:cubicBezTo>
                    <a:pt x="340" y="151"/>
                    <a:pt x="325" y="136"/>
                    <a:pt x="307" y="136"/>
                  </a:cubicBezTo>
                  <a:cubicBezTo>
                    <a:pt x="287" y="136"/>
                    <a:pt x="271" y="151"/>
                    <a:pt x="271" y="170"/>
                  </a:cubicBezTo>
                  <a:cubicBezTo>
                    <a:pt x="271" y="188"/>
                    <a:pt x="287" y="203"/>
                    <a:pt x="307" y="203"/>
                  </a:cubicBezTo>
                  <a:cubicBezTo>
                    <a:pt x="325" y="203"/>
                    <a:pt x="340" y="188"/>
                    <a:pt x="340" y="170"/>
                  </a:cubicBezTo>
                  <a:close/>
                  <a:moveTo>
                    <a:pt x="476" y="170"/>
                  </a:moveTo>
                  <a:cubicBezTo>
                    <a:pt x="476" y="151"/>
                    <a:pt x="461" y="136"/>
                    <a:pt x="443" y="136"/>
                  </a:cubicBezTo>
                  <a:cubicBezTo>
                    <a:pt x="423" y="136"/>
                    <a:pt x="408" y="151"/>
                    <a:pt x="408" y="170"/>
                  </a:cubicBezTo>
                  <a:cubicBezTo>
                    <a:pt x="408" y="188"/>
                    <a:pt x="423" y="203"/>
                    <a:pt x="443" y="203"/>
                  </a:cubicBezTo>
                  <a:cubicBezTo>
                    <a:pt x="461" y="203"/>
                    <a:pt x="476" y="188"/>
                    <a:pt x="476" y="170"/>
                  </a:cubicBezTo>
                  <a:close/>
                  <a:moveTo>
                    <a:pt x="613" y="170"/>
                  </a:moveTo>
                  <a:cubicBezTo>
                    <a:pt x="613" y="151"/>
                    <a:pt x="597" y="136"/>
                    <a:pt x="579" y="136"/>
                  </a:cubicBezTo>
                  <a:cubicBezTo>
                    <a:pt x="559" y="136"/>
                    <a:pt x="543" y="151"/>
                    <a:pt x="543" y="170"/>
                  </a:cubicBezTo>
                  <a:cubicBezTo>
                    <a:pt x="543" y="188"/>
                    <a:pt x="559" y="203"/>
                    <a:pt x="579" y="203"/>
                  </a:cubicBezTo>
                  <a:cubicBezTo>
                    <a:pt x="597" y="203"/>
                    <a:pt x="613" y="188"/>
                    <a:pt x="613" y="170"/>
                  </a:cubicBezTo>
                  <a:close/>
                  <a:moveTo>
                    <a:pt x="748" y="170"/>
                  </a:moveTo>
                  <a:cubicBezTo>
                    <a:pt x="748" y="151"/>
                    <a:pt x="733" y="136"/>
                    <a:pt x="715" y="136"/>
                  </a:cubicBezTo>
                  <a:cubicBezTo>
                    <a:pt x="695" y="136"/>
                    <a:pt x="680" y="151"/>
                    <a:pt x="680" y="170"/>
                  </a:cubicBezTo>
                  <a:cubicBezTo>
                    <a:pt x="680" y="188"/>
                    <a:pt x="695" y="203"/>
                    <a:pt x="715" y="203"/>
                  </a:cubicBezTo>
                  <a:cubicBezTo>
                    <a:pt x="733" y="203"/>
                    <a:pt x="748" y="188"/>
                    <a:pt x="748" y="170"/>
                  </a:cubicBezTo>
                  <a:close/>
                  <a:moveTo>
                    <a:pt x="885" y="170"/>
                  </a:moveTo>
                  <a:cubicBezTo>
                    <a:pt x="885" y="151"/>
                    <a:pt x="869" y="136"/>
                    <a:pt x="851" y="136"/>
                  </a:cubicBezTo>
                  <a:cubicBezTo>
                    <a:pt x="831" y="136"/>
                    <a:pt x="816" y="151"/>
                    <a:pt x="816" y="170"/>
                  </a:cubicBezTo>
                  <a:cubicBezTo>
                    <a:pt x="816" y="188"/>
                    <a:pt x="831" y="203"/>
                    <a:pt x="851" y="203"/>
                  </a:cubicBezTo>
                  <a:cubicBezTo>
                    <a:pt x="869" y="203"/>
                    <a:pt x="885" y="188"/>
                    <a:pt x="885" y="170"/>
                  </a:cubicBezTo>
                  <a:close/>
                  <a:moveTo>
                    <a:pt x="1020" y="170"/>
                  </a:moveTo>
                  <a:cubicBezTo>
                    <a:pt x="1020" y="151"/>
                    <a:pt x="1006" y="136"/>
                    <a:pt x="985" y="136"/>
                  </a:cubicBezTo>
                  <a:cubicBezTo>
                    <a:pt x="967" y="136"/>
                    <a:pt x="952" y="151"/>
                    <a:pt x="952" y="170"/>
                  </a:cubicBezTo>
                  <a:cubicBezTo>
                    <a:pt x="952" y="188"/>
                    <a:pt x="967" y="203"/>
                    <a:pt x="985" y="203"/>
                  </a:cubicBezTo>
                  <a:cubicBezTo>
                    <a:pt x="1006" y="203"/>
                    <a:pt x="1020" y="188"/>
                    <a:pt x="1020" y="170"/>
                  </a:cubicBezTo>
                  <a:close/>
                  <a:moveTo>
                    <a:pt x="1157" y="170"/>
                  </a:moveTo>
                  <a:cubicBezTo>
                    <a:pt x="1157" y="151"/>
                    <a:pt x="1141" y="136"/>
                    <a:pt x="1121" y="136"/>
                  </a:cubicBezTo>
                  <a:cubicBezTo>
                    <a:pt x="1103" y="136"/>
                    <a:pt x="1088" y="151"/>
                    <a:pt x="1088" y="170"/>
                  </a:cubicBezTo>
                  <a:cubicBezTo>
                    <a:pt x="1088" y="188"/>
                    <a:pt x="1103" y="203"/>
                    <a:pt x="1121" y="203"/>
                  </a:cubicBezTo>
                  <a:cubicBezTo>
                    <a:pt x="1141" y="203"/>
                    <a:pt x="1157" y="188"/>
                    <a:pt x="1157" y="170"/>
                  </a:cubicBezTo>
                  <a:close/>
                  <a:moveTo>
                    <a:pt x="1293" y="170"/>
                  </a:moveTo>
                  <a:cubicBezTo>
                    <a:pt x="1293" y="151"/>
                    <a:pt x="1278" y="136"/>
                    <a:pt x="1258" y="136"/>
                  </a:cubicBezTo>
                  <a:cubicBezTo>
                    <a:pt x="1239" y="136"/>
                    <a:pt x="1224" y="151"/>
                    <a:pt x="1224" y="170"/>
                  </a:cubicBezTo>
                  <a:cubicBezTo>
                    <a:pt x="1224" y="188"/>
                    <a:pt x="1239" y="203"/>
                    <a:pt x="1258" y="203"/>
                  </a:cubicBezTo>
                  <a:cubicBezTo>
                    <a:pt x="1278" y="203"/>
                    <a:pt x="1293" y="188"/>
                    <a:pt x="1293" y="170"/>
                  </a:cubicBezTo>
                  <a:close/>
                  <a:moveTo>
                    <a:pt x="1430" y="170"/>
                  </a:moveTo>
                  <a:cubicBezTo>
                    <a:pt x="1430" y="151"/>
                    <a:pt x="1414" y="136"/>
                    <a:pt x="1393" y="136"/>
                  </a:cubicBezTo>
                  <a:cubicBezTo>
                    <a:pt x="1375" y="136"/>
                    <a:pt x="1360" y="151"/>
                    <a:pt x="1360" y="170"/>
                  </a:cubicBezTo>
                  <a:cubicBezTo>
                    <a:pt x="1360" y="188"/>
                    <a:pt x="1375" y="203"/>
                    <a:pt x="1393" y="203"/>
                  </a:cubicBezTo>
                  <a:cubicBezTo>
                    <a:pt x="1414" y="203"/>
                    <a:pt x="1430" y="188"/>
                    <a:pt x="1430" y="170"/>
                  </a:cubicBezTo>
                  <a:close/>
                  <a:moveTo>
                    <a:pt x="1566" y="170"/>
                  </a:moveTo>
                  <a:cubicBezTo>
                    <a:pt x="1566" y="151"/>
                    <a:pt x="1551" y="136"/>
                    <a:pt x="1530" y="136"/>
                  </a:cubicBezTo>
                  <a:cubicBezTo>
                    <a:pt x="1512" y="136"/>
                    <a:pt x="1497" y="151"/>
                    <a:pt x="1497" y="170"/>
                  </a:cubicBezTo>
                  <a:cubicBezTo>
                    <a:pt x="1497" y="188"/>
                    <a:pt x="1512" y="203"/>
                    <a:pt x="1530" y="203"/>
                  </a:cubicBezTo>
                  <a:cubicBezTo>
                    <a:pt x="1551" y="203"/>
                    <a:pt x="1566" y="188"/>
                    <a:pt x="1566" y="170"/>
                  </a:cubicBezTo>
                  <a:close/>
                  <a:moveTo>
                    <a:pt x="1702" y="170"/>
                  </a:moveTo>
                  <a:cubicBezTo>
                    <a:pt x="1702" y="151"/>
                    <a:pt x="1685" y="136"/>
                    <a:pt x="1666" y="136"/>
                  </a:cubicBezTo>
                  <a:cubicBezTo>
                    <a:pt x="1648" y="136"/>
                    <a:pt x="1633" y="151"/>
                    <a:pt x="1633" y="170"/>
                  </a:cubicBezTo>
                  <a:cubicBezTo>
                    <a:pt x="1633" y="188"/>
                    <a:pt x="1648" y="203"/>
                    <a:pt x="1666" y="203"/>
                  </a:cubicBezTo>
                  <a:cubicBezTo>
                    <a:pt x="1685" y="203"/>
                    <a:pt x="1702" y="188"/>
                    <a:pt x="1702" y="170"/>
                  </a:cubicBezTo>
                  <a:close/>
                  <a:moveTo>
                    <a:pt x="1838" y="170"/>
                  </a:moveTo>
                  <a:cubicBezTo>
                    <a:pt x="1838" y="151"/>
                    <a:pt x="1821" y="136"/>
                    <a:pt x="1802" y="136"/>
                  </a:cubicBezTo>
                  <a:cubicBezTo>
                    <a:pt x="1784" y="136"/>
                    <a:pt x="1769" y="151"/>
                    <a:pt x="1769" y="170"/>
                  </a:cubicBezTo>
                  <a:cubicBezTo>
                    <a:pt x="1769" y="188"/>
                    <a:pt x="1784" y="203"/>
                    <a:pt x="1802" y="203"/>
                  </a:cubicBezTo>
                  <a:cubicBezTo>
                    <a:pt x="1821" y="203"/>
                    <a:pt x="1838" y="188"/>
                    <a:pt x="1838" y="170"/>
                  </a:cubicBezTo>
                  <a:close/>
                  <a:moveTo>
                    <a:pt x="68" y="1665"/>
                  </a:moveTo>
                  <a:cubicBezTo>
                    <a:pt x="68" y="1647"/>
                    <a:pt x="53" y="1631"/>
                    <a:pt x="35" y="1631"/>
                  </a:cubicBezTo>
                  <a:cubicBezTo>
                    <a:pt x="16" y="1631"/>
                    <a:pt x="0" y="1647"/>
                    <a:pt x="0" y="1665"/>
                  </a:cubicBezTo>
                  <a:cubicBezTo>
                    <a:pt x="0" y="1683"/>
                    <a:pt x="16" y="1698"/>
                    <a:pt x="35" y="1698"/>
                  </a:cubicBezTo>
                  <a:cubicBezTo>
                    <a:pt x="53" y="1698"/>
                    <a:pt x="68" y="1683"/>
                    <a:pt x="68" y="1665"/>
                  </a:cubicBezTo>
                  <a:close/>
                  <a:moveTo>
                    <a:pt x="68" y="1801"/>
                  </a:moveTo>
                  <a:cubicBezTo>
                    <a:pt x="68" y="1782"/>
                    <a:pt x="53" y="1767"/>
                    <a:pt x="35" y="1767"/>
                  </a:cubicBezTo>
                  <a:cubicBezTo>
                    <a:pt x="16" y="1767"/>
                    <a:pt x="0" y="1782"/>
                    <a:pt x="0" y="1801"/>
                  </a:cubicBezTo>
                  <a:cubicBezTo>
                    <a:pt x="0" y="1819"/>
                    <a:pt x="16" y="1834"/>
                    <a:pt x="35" y="1834"/>
                  </a:cubicBezTo>
                  <a:cubicBezTo>
                    <a:pt x="53" y="1834"/>
                    <a:pt x="68" y="1819"/>
                    <a:pt x="68" y="1801"/>
                  </a:cubicBezTo>
                  <a:close/>
                  <a:moveTo>
                    <a:pt x="204" y="1665"/>
                  </a:moveTo>
                  <a:cubicBezTo>
                    <a:pt x="204" y="1647"/>
                    <a:pt x="189" y="1631"/>
                    <a:pt x="171" y="1631"/>
                  </a:cubicBezTo>
                  <a:cubicBezTo>
                    <a:pt x="152" y="1631"/>
                    <a:pt x="136" y="1647"/>
                    <a:pt x="136" y="1665"/>
                  </a:cubicBezTo>
                  <a:cubicBezTo>
                    <a:pt x="136" y="1683"/>
                    <a:pt x="152" y="1698"/>
                    <a:pt x="171" y="1698"/>
                  </a:cubicBezTo>
                  <a:cubicBezTo>
                    <a:pt x="189" y="1698"/>
                    <a:pt x="204" y="1683"/>
                    <a:pt x="204" y="1665"/>
                  </a:cubicBezTo>
                  <a:close/>
                  <a:moveTo>
                    <a:pt x="340" y="1665"/>
                  </a:moveTo>
                  <a:cubicBezTo>
                    <a:pt x="340" y="1647"/>
                    <a:pt x="325" y="1631"/>
                    <a:pt x="307" y="1631"/>
                  </a:cubicBezTo>
                  <a:cubicBezTo>
                    <a:pt x="287" y="1631"/>
                    <a:pt x="271" y="1647"/>
                    <a:pt x="271" y="1665"/>
                  </a:cubicBezTo>
                  <a:cubicBezTo>
                    <a:pt x="271" y="1683"/>
                    <a:pt x="287" y="1698"/>
                    <a:pt x="307" y="1698"/>
                  </a:cubicBezTo>
                  <a:cubicBezTo>
                    <a:pt x="325" y="1698"/>
                    <a:pt x="340" y="1683"/>
                    <a:pt x="340" y="1665"/>
                  </a:cubicBezTo>
                  <a:close/>
                  <a:moveTo>
                    <a:pt x="476" y="1665"/>
                  </a:moveTo>
                  <a:cubicBezTo>
                    <a:pt x="476" y="1647"/>
                    <a:pt x="461" y="1631"/>
                    <a:pt x="443" y="1631"/>
                  </a:cubicBezTo>
                  <a:cubicBezTo>
                    <a:pt x="423" y="1631"/>
                    <a:pt x="408" y="1647"/>
                    <a:pt x="408" y="1665"/>
                  </a:cubicBezTo>
                  <a:cubicBezTo>
                    <a:pt x="408" y="1683"/>
                    <a:pt x="423" y="1698"/>
                    <a:pt x="443" y="1698"/>
                  </a:cubicBezTo>
                  <a:cubicBezTo>
                    <a:pt x="461" y="1698"/>
                    <a:pt x="476" y="1683"/>
                    <a:pt x="476" y="1665"/>
                  </a:cubicBezTo>
                  <a:close/>
                  <a:moveTo>
                    <a:pt x="613" y="1665"/>
                  </a:moveTo>
                  <a:cubicBezTo>
                    <a:pt x="613" y="1647"/>
                    <a:pt x="597" y="1631"/>
                    <a:pt x="579" y="1631"/>
                  </a:cubicBezTo>
                  <a:cubicBezTo>
                    <a:pt x="559" y="1631"/>
                    <a:pt x="543" y="1647"/>
                    <a:pt x="543" y="1665"/>
                  </a:cubicBezTo>
                  <a:cubicBezTo>
                    <a:pt x="543" y="1683"/>
                    <a:pt x="559" y="1698"/>
                    <a:pt x="579" y="1698"/>
                  </a:cubicBezTo>
                  <a:cubicBezTo>
                    <a:pt x="597" y="1698"/>
                    <a:pt x="613" y="1683"/>
                    <a:pt x="613" y="1665"/>
                  </a:cubicBezTo>
                  <a:close/>
                  <a:moveTo>
                    <a:pt x="748" y="1665"/>
                  </a:moveTo>
                  <a:cubicBezTo>
                    <a:pt x="748" y="1647"/>
                    <a:pt x="733" y="1631"/>
                    <a:pt x="715" y="1631"/>
                  </a:cubicBezTo>
                  <a:cubicBezTo>
                    <a:pt x="695" y="1631"/>
                    <a:pt x="680" y="1647"/>
                    <a:pt x="680" y="1665"/>
                  </a:cubicBezTo>
                  <a:cubicBezTo>
                    <a:pt x="680" y="1683"/>
                    <a:pt x="695" y="1698"/>
                    <a:pt x="715" y="1698"/>
                  </a:cubicBezTo>
                  <a:cubicBezTo>
                    <a:pt x="733" y="1698"/>
                    <a:pt x="748" y="1683"/>
                    <a:pt x="748" y="1665"/>
                  </a:cubicBezTo>
                  <a:close/>
                  <a:moveTo>
                    <a:pt x="885" y="1665"/>
                  </a:moveTo>
                  <a:cubicBezTo>
                    <a:pt x="885" y="1647"/>
                    <a:pt x="869" y="1631"/>
                    <a:pt x="851" y="1631"/>
                  </a:cubicBezTo>
                  <a:cubicBezTo>
                    <a:pt x="831" y="1631"/>
                    <a:pt x="816" y="1647"/>
                    <a:pt x="816" y="1665"/>
                  </a:cubicBezTo>
                  <a:cubicBezTo>
                    <a:pt x="816" y="1683"/>
                    <a:pt x="831" y="1698"/>
                    <a:pt x="851" y="1698"/>
                  </a:cubicBezTo>
                  <a:cubicBezTo>
                    <a:pt x="869" y="1698"/>
                    <a:pt x="885" y="1683"/>
                    <a:pt x="885" y="1665"/>
                  </a:cubicBezTo>
                  <a:close/>
                  <a:moveTo>
                    <a:pt x="1020" y="1665"/>
                  </a:moveTo>
                  <a:cubicBezTo>
                    <a:pt x="1020" y="1647"/>
                    <a:pt x="1006" y="1631"/>
                    <a:pt x="985" y="1631"/>
                  </a:cubicBezTo>
                  <a:cubicBezTo>
                    <a:pt x="967" y="1631"/>
                    <a:pt x="952" y="1647"/>
                    <a:pt x="952" y="1665"/>
                  </a:cubicBezTo>
                  <a:cubicBezTo>
                    <a:pt x="952" y="1683"/>
                    <a:pt x="967" y="1698"/>
                    <a:pt x="985" y="1698"/>
                  </a:cubicBezTo>
                  <a:cubicBezTo>
                    <a:pt x="1006" y="1698"/>
                    <a:pt x="1020" y="1683"/>
                    <a:pt x="1020" y="1665"/>
                  </a:cubicBezTo>
                  <a:close/>
                  <a:moveTo>
                    <a:pt x="1157" y="1665"/>
                  </a:moveTo>
                  <a:cubicBezTo>
                    <a:pt x="1157" y="1647"/>
                    <a:pt x="1141" y="1631"/>
                    <a:pt x="1121" y="1631"/>
                  </a:cubicBezTo>
                  <a:cubicBezTo>
                    <a:pt x="1103" y="1631"/>
                    <a:pt x="1088" y="1647"/>
                    <a:pt x="1088" y="1665"/>
                  </a:cubicBezTo>
                  <a:cubicBezTo>
                    <a:pt x="1088" y="1683"/>
                    <a:pt x="1103" y="1698"/>
                    <a:pt x="1121" y="1698"/>
                  </a:cubicBezTo>
                  <a:cubicBezTo>
                    <a:pt x="1141" y="1698"/>
                    <a:pt x="1157" y="1683"/>
                    <a:pt x="1157" y="1665"/>
                  </a:cubicBezTo>
                  <a:close/>
                  <a:moveTo>
                    <a:pt x="1293" y="1665"/>
                  </a:moveTo>
                  <a:cubicBezTo>
                    <a:pt x="1293" y="1647"/>
                    <a:pt x="1278" y="1631"/>
                    <a:pt x="1258" y="1631"/>
                  </a:cubicBezTo>
                  <a:cubicBezTo>
                    <a:pt x="1239" y="1631"/>
                    <a:pt x="1224" y="1647"/>
                    <a:pt x="1224" y="1665"/>
                  </a:cubicBezTo>
                  <a:cubicBezTo>
                    <a:pt x="1224" y="1683"/>
                    <a:pt x="1239" y="1698"/>
                    <a:pt x="1258" y="1698"/>
                  </a:cubicBezTo>
                  <a:cubicBezTo>
                    <a:pt x="1278" y="1698"/>
                    <a:pt x="1293" y="1683"/>
                    <a:pt x="1293" y="1665"/>
                  </a:cubicBezTo>
                  <a:close/>
                  <a:moveTo>
                    <a:pt x="1430" y="1665"/>
                  </a:moveTo>
                  <a:cubicBezTo>
                    <a:pt x="1430" y="1647"/>
                    <a:pt x="1414" y="1631"/>
                    <a:pt x="1393" y="1631"/>
                  </a:cubicBezTo>
                  <a:cubicBezTo>
                    <a:pt x="1375" y="1631"/>
                    <a:pt x="1360" y="1647"/>
                    <a:pt x="1360" y="1665"/>
                  </a:cubicBezTo>
                  <a:cubicBezTo>
                    <a:pt x="1360" y="1683"/>
                    <a:pt x="1375" y="1698"/>
                    <a:pt x="1393" y="1698"/>
                  </a:cubicBezTo>
                  <a:cubicBezTo>
                    <a:pt x="1414" y="1698"/>
                    <a:pt x="1430" y="1683"/>
                    <a:pt x="1430" y="1665"/>
                  </a:cubicBezTo>
                  <a:close/>
                  <a:moveTo>
                    <a:pt x="1566" y="1665"/>
                  </a:moveTo>
                  <a:cubicBezTo>
                    <a:pt x="1566" y="1647"/>
                    <a:pt x="1551" y="1631"/>
                    <a:pt x="1530" y="1631"/>
                  </a:cubicBezTo>
                  <a:cubicBezTo>
                    <a:pt x="1512" y="1631"/>
                    <a:pt x="1497" y="1647"/>
                    <a:pt x="1497" y="1665"/>
                  </a:cubicBezTo>
                  <a:cubicBezTo>
                    <a:pt x="1497" y="1683"/>
                    <a:pt x="1512" y="1698"/>
                    <a:pt x="1530" y="1698"/>
                  </a:cubicBezTo>
                  <a:cubicBezTo>
                    <a:pt x="1551" y="1698"/>
                    <a:pt x="1566" y="1683"/>
                    <a:pt x="1566" y="1665"/>
                  </a:cubicBezTo>
                  <a:close/>
                  <a:moveTo>
                    <a:pt x="1702" y="1665"/>
                  </a:moveTo>
                  <a:cubicBezTo>
                    <a:pt x="1702" y="1647"/>
                    <a:pt x="1685" y="1631"/>
                    <a:pt x="1666" y="1631"/>
                  </a:cubicBezTo>
                  <a:cubicBezTo>
                    <a:pt x="1648" y="1631"/>
                    <a:pt x="1633" y="1647"/>
                    <a:pt x="1633" y="1665"/>
                  </a:cubicBezTo>
                  <a:cubicBezTo>
                    <a:pt x="1633" y="1683"/>
                    <a:pt x="1648" y="1698"/>
                    <a:pt x="1666" y="1698"/>
                  </a:cubicBezTo>
                  <a:cubicBezTo>
                    <a:pt x="1685" y="1698"/>
                    <a:pt x="1702" y="1683"/>
                    <a:pt x="1702" y="1665"/>
                  </a:cubicBezTo>
                  <a:close/>
                  <a:moveTo>
                    <a:pt x="1838" y="1665"/>
                  </a:moveTo>
                  <a:cubicBezTo>
                    <a:pt x="1838" y="1647"/>
                    <a:pt x="1821" y="1631"/>
                    <a:pt x="1802" y="1631"/>
                  </a:cubicBezTo>
                  <a:cubicBezTo>
                    <a:pt x="1784" y="1631"/>
                    <a:pt x="1769" y="1647"/>
                    <a:pt x="1769" y="1665"/>
                  </a:cubicBezTo>
                  <a:cubicBezTo>
                    <a:pt x="1769" y="1683"/>
                    <a:pt x="1784" y="1698"/>
                    <a:pt x="1802" y="1698"/>
                  </a:cubicBezTo>
                  <a:cubicBezTo>
                    <a:pt x="1821" y="1698"/>
                    <a:pt x="1838" y="1683"/>
                    <a:pt x="1838" y="1665"/>
                  </a:cubicBezTo>
                  <a:close/>
                  <a:moveTo>
                    <a:pt x="204" y="1801"/>
                  </a:moveTo>
                  <a:cubicBezTo>
                    <a:pt x="204" y="1782"/>
                    <a:pt x="189" y="1767"/>
                    <a:pt x="171" y="1767"/>
                  </a:cubicBezTo>
                  <a:cubicBezTo>
                    <a:pt x="152" y="1767"/>
                    <a:pt x="136" y="1782"/>
                    <a:pt x="136" y="1801"/>
                  </a:cubicBezTo>
                  <a:cubicBezTo>
                    <a:pt x="136" y="1819"/>
                    <a:pt x="152" y="1834"/>
                    <a:pt x="171" y="1834"/>
                  </a:cubicBezTo>
                  <a:cubicBezTo>
                    <a:pt x="189" y="1834"/>
                    <a:pt x="204" y="1819"/>
                    <a:pt x="204" y="1801"/>
                  </a:cubicBezTo>
                  <a:close/>
                  <a:moveTo>
                    <a:pt x="340" y="1801"/>
                  </a:moveTo>
                  <a:cubicBezTo>
                    <a:pt x="340" y="1782"/>
                    <a:pt x="325" y="1767"/>
                    <a:pt x="307" y="1767"/>
                  </a:cubicBezTo>
                  <a:cubicBezTo>
                    <a:pt x="287" y="1767"/>
                    <a:pt x="271" y="1782"/>
                    <a:pt x="271" y="1801"/>
                  </a:cubicBezTo>
                  <a:cubicBezTo>
                    <a:pt x="271" y="1819"/>
                    <a:pt x="287" y="1834"/>
                    <a:pt x="307" y="1834"/>
                  </a:cubicBezTo>
                  <a:cubicBezTo>
                    <a:pt x="325" y="1834"/>
                    <a:pt x="340" y="1819"/>
                    <a:pt x="340" y="1801"/>
                  </a:cubicBezTo>
                  <a:close/>
                  <a:moveTo>
                    <a:pt x="476" y="1801"/>
                  </a:moveTo>
                  <a:cubicBezTo>
                    <a:pt x="476" y="1782"/>
                    <a:pt x="461" y="1767"/>
                    <a:pt x="443" y="1767"/>
                  </a:cubicBezTo>
                  <a:cubicBezTo>
                    <a:pt x="423" y="1767"/>
                    <a:pt x="408" y="1782"/>
                    <a:pt x="408" y="1801"/>
                  </a:cubicBezTo>
                  <a:cubicBezTo>
                    <a:pt x="408" y="1819"/>
                    <a:pt x="423" y="1834"/>
                    <a:pt x="443" y="1834"/>
                  </a:cubicBezTo>
                  <a:cubicBezTo>
                    <a:pt x="461" y="1834"/>
                    <a:pt x="476" y="1819"/>
                    <a:pt x="476" y="1801"/>
                  </a:cubicBezTo>
                  <a:close/>
                  <a:moveTo>
                    <a:pt x="613" y="1801"/>
                  </a:moveTo>
                  <a:cubicBezTo>
                    <a:pt x="613" y="1782"/>
                    <a:pt x="597" y="1767"/>
                    <a:pt x="579" y="1767"/>
                  </a:cubicBezTo>
                  <a:cubicBezTo>
                    <a:pt x="559" y="1767"/>
                    <a:pt x="543" y="1782"/>
                    <a:pt x="543" y="1801"/>
                  </a:cubicBezTo>
                  <a:cubicBezTo>
                    <a:pt x="543" y="1819"/>
                    <a:pt x="559" y="1834"/>
                    <a:pt x="579" y="1834"/>
                  </a:cubicBezTo>
                  <a:cubicBezTo>
                    <a:pt x="597" y="1834"/>
                    <a:pt x="613" y="1819"/>
                    <a:pt x="613" y="1801"/>
                  </a:cubicBezTo>
                  <a:close/>
                  <a:moveTo>
                    <a:pt x="748" y="1801"/>
                  </a:moveTo>
                  <a:cubicBezTo>
                    <a:pt x="748" y="1782"/>
                    <a:pt x="733" y="1767"/>
                    <a:pt x="715" y="1767"/>
                  </a:cubicBezTo>
                  <a:cubicBezTo>
                    <a:pt x="695" y="1767"/>
                    <a:pt x="680" y="1782"/>
                    <a:pt x="680" y="1801"/>
                  </a:cubicBezTo>
                  <a:cubicBezTo>
                    <a:pt x="680" y="1819"/>
                    <a:pt x="695" y="1834"/>
                    <a:pt x="715" y="1834"/>
                  </a:cubicBezTo>
                  <a:cubicBezTo>
                    <a:pt x="733" y="1834"/>
                    <a:pt x="748" y="1819"/>
                    <a:pt x="748" y="1801"/>
                  </a:cubicBezTo>
                  <a:close/>
                  <a:moveTo>
                    <a:pt x="885" y="1801"/>
                  </a:moveTo>
                  <a:cubicBezTo>
                    <a:pt x="885" y="1782"/>
                    <a:pt x="869" y="1767"/>
                    <a:pt x="851" y="1767"/>
                  </a:cubicBezTo>
                  <a:cubicBezTo>
                    <a:pt x="831" y="1767"/>
                    <a:pt x="816" y="1782"/>
                    <a:pt x="816" y="1801"/>
                  </a:cubicBezTo>
                  <a:cubicBezTo>
                    <a:pt x="816" y="1819"/>
                    <a:pt x="831" y="1834"/>
                    <a:pt x="851" y="1834"/>
                  </a:cubicBezTo>
                  <a:cubicBezTo>
                    <a:pt x="869" y="1834"/>
                    <a:pt x="885" y="1819"/>
                    <a:pt x="885" y="1801"/>
                  </a:cubicBezTo>
                  <a:close/>
                  <a:moveTo>
                    <a:pt x="1020" y="1801"/>
                  </a:moveTo>
                  <a:cubicBezTo>
                    <a:pt x="1020" y="1782"/>
                    <a:pt x="1006" y="1767"/>
                    <a:pt x="985" y="1767"/>
                  </a:cubicBezTo>
                  <a:cubicBezTo>
                    <a:pt x="967" y="1767"/>
                    <a:pt x="952" y="1782"/>
                    <a:pt x="952" y="1801"/>
                  </a:cubicBezTo>
                  <a:cubicBezTo>
                    <a:pt x="952" y="1819"/>
                    <a:pt x="967" y="1834"/>
                    <a:pt x="985" y="1834"/>
                  </a:cubicBezTo>
                  <a:cubicBezTo>
                    <a:pt x="1006" y="1834"/>
                    <a:pt x="1020" y="1819"/>
                    <a:pt x="1020" y="1801"/>
                  </a:cubicBezTo>
                  <a:close/>
                  <a:moveTo>
                    <a:pt x="1157" y="1801"/>
                  </a:moveTo>
                  <a:cubicBezTo>
                    <a:pt x="1157" y="1782"/>
                    <a:pt x="1141" y="1767"/>
                    <a:pt x="1121" y="1767"/>
                  </a:cubicBezTo>
                  <a:cubicBezTo>
                    <a:pt x="1103" y="1767"/>
                    <a:pt x="1088" y="1782"/>
                    <a:pt x="1088" y="1801"/>
                  </a:cubicBezTo>
                  <a:cubicBezTo>
                    <a:pt x="1088" y="1819"/>
                    <a:pt x="1103" y="1834"/>
                    <a:pt x="1121" y="1834"/>
                  </a:cubicBezTo>
                  <a:cubicBezTo>
                    <a:pt x="1141" y="1834"/>
                    <a:pt x="1157" y="1819"/>
                    <a:pt x="1157" y="1801"/>
                  </a:cubicBezTo>
                  <a:close/>
                  <a:moveTo>
                    <a:pt x="1293" y="1801"/>
                  </a:moveTo>
                  <a:cubicBezTo>
                    <a:pt x="1293" y="1782"/>
                    <a:pt x="1278" y="1767"/>
                    <a:pt x="1258" y="1767"/>
                  </a:cubicBezTo>
                  <a:cubicBezTo>
                    <a:pt x="1239" y="1767"/>
                    <a:pt x="1224" y="1782"/>
                    <a:pt x="1224" y="1801"/>
                  </a:cubicBezTo>
                  <a:cubicBezTo>
                    <a:pt x="1224" y="1819"/>
                    <a:pt x="1239" y="1834"/>
                    <a:pt x="1258" y="1834"/>
                  </a:cubicBezTo>
                  <a:cubicBezTo>
                    <a:pt x="1278" y="1834"/>
                    <a:pt x="1293" y="1819"/>
                    <a:pt x="1293" y="1801"/>
                  </a:cubicBezTo>
                  <a:close/>
                  <a:moveTo>
                    <a:pt x="1430" y="1801"/>
                  </a:moveTo>
                  <a:cubicBezTo>
                    <a:pt x="1430" y="1782"/>
                    <a:pt x="1414" y="1767"/>
                    <a:pt x="1393" y="1767"/>
                  </a:cubicBezTo>
                  <a:cubicBezTo>
                    <a:pt x="1375" y="1767"/>
                    <a:pt x="1360" y="1782"/>
                    <a:pt x="1360" y="1801"/>
                  </a:cubicBezTo>
                  <a:cubicBezTo>
                    <a:pt x="1360" y="1819"/>
                    <a:pt x="1375" y="1834"/>
                    <a:pt x="1393" y="1834"/>
                  </a:cubicBezTo>
                  <a:cubicBezTo>
                    <a:pt x="1414" y="1834"/>
                    <a:pt x="1430" y="1819"/>
                    <a:pt x="1430" y="1801"/>
                  </a:cubicBezTo>
                  <a:close/>
                  <a:moveTo>
                    <a:pt x="1566" y="1801"/>
                  </a:moveTo>
                  <a:cubicBezTo>
                    <a:pt x="1566" y="1782"/>
                    <a:pt x="1551" y="1767"/>
                    <a:pt x="1530" y="1767"/>
                  </a:cubicBezTo>
                  <a:cubicBezTo>
                    <a:pt x="1512" y="1767"/>
                    <a:pt x="1497" y="1782"/>
                    <a:pt x="1497" y="1801"/>
                  </a:cubicBezTo>
                  <a:cubicBezTo>
                    <a:pt x="1497" y="1819"/>
                    <a:pt x="1512" y="1834"/>
                    <a:pt x="1530" y="1834"/>
                  </a:cubicBezTo>
                  <a:cubicBezTo>
                    <a:pt x="1551" y="1834"/>
                    <a:pt x="1566" y="1819"/>
                    <a:pt x="1566" y="1801"/>
                  </a:cubicBezTo>
                  <a:close/>
                  <a:moveTo>
                    <a:pt x="1702" y="1801"/>
                  </a:moveTo>
                  <a:cubicBezTo>
                    <a:pt x="1702" y="1782"/>
                    <a:pt x="1685" y="1767"/>
                    <a:pt x="1666" y="1767"/>
                  </a:cubicBezTo>
                  <a:cubicBezTo>
                    <a:pt x="1648" y="1767"/>
                    <a:pt x="1633" y="1782"/>
                    <a:pt x="1633" y="1801"/>
                  </a:cubicBezTo>
                  <a:cubicBezTo>
                    <a:pt x="1633" y="1819"/>
                    <a:pt x="1648" y="1834"/>
                    <a:pt x="1666" y="1834"/>
                  </a:cubicBezTo>
                  <a:cubicBezTo>
                    <a:pt x="1685" y="1834"/>
                    <a:pt x="1702" y="1819"/>
                    <a:pt x="1702" y="1801"/>
                  </a:cubicBezTo>
                  <a:close/>
                  <a:moveTo>
                    <a:pt x="1838" y="1801"/>
                  </a:moveTo>
                  <a:cubicBezTo>
                    <a:pt x="1838" y="1782"/>
                    <a:pt x="1821" y="1767"/>
                    <a:pt x="1802" y="1767"/>
                  </a:cubicBezTo>
                  <a:cubicBezTo>
                    <a:pt x="1784" y="1767"/>
                    <a:pt x="1769" y="1782"/>
                    <a:pt x="1769" y="1801"/>
                  </a:cubicBezTo>
                  <a:cubicBezTo>
                    <a:pt x="1769" y="1819"/>
                    <a:pt x="1784" y="1834"/>
                    <a:pt x="1802" y="1834"/>
                  </a:cubicBezTo>
                  <a:cubicBezTo>
                    <a:pt x="1821" y="1834"/>
                    <a:pt x="1838" y="1819"/>
                    <a:pt x="1838" y="1801"/>
                  </a:cubicBezTo>
                  <a:close/>
                  <a:moveTo>
                    <a:pt x="35" y="1494"/>
                  </a:moveTo>
                  <a:cubicBezTo>
                    <a:pt x="16" y="1494"/>
                    <a:pt x="0" y="1509"/>
                    <a:pt x="0" y="1527"/>
                  </a:cubicBezTo>
                  <a:cubicBezTo>
                    <a:pt x="0" y="1547"/>
                    <a:pt x="16" y="1563"/>
                    <a:pt x="35" y="1563"/>
                  </a:cubicBezTo>
                  <a:cubicBezTo>
                    <a:pt x="53" y="1563"/>
                    <a:pt x="68" y="1547"/>
                    <a:pt x="68" y="1527"/>
                  </a:cubicBezTo>
                  <a:cubicBezTo>
                    <a:pt x="68" y="1509"/>
                    <a:pt x="53" y="1494"/>
                    <a:pt x="35" y="1494"/>
                  </a:cubicBezTo>
                  <a:close/>
                  <a:moveTo>
                    <a:pt x="35" y="1358"/>
                  </a:moveTo>
                  <a:cubicBezTo>
                    <a:pt x="16" y="1358"/>
                    <a:pt x="0" y="1373"/>
                    <a:pt x="0" y="1391"/>
                  </a:cubicBezTo>
                  <a:cubicBezTo>
                    <a:pt x="0" y="1412"/>
                    <a:pt x="16" y="1427"/>
                    <a:pt x="35" y="1427"/>
                  </a:cubicBezTo>
                  <a:cubicBezTo>
                    <a:pt x="53" y="1427"/>
                    <a:pt x="68" y="1412"/>
                    <a:pt x="68" y="1391"/>
                  </a:cubicBezTo>
                  <a:cubicBezTo>
                    <a:pt x="68" y="1373"/>
                    <a:pt x="53" y="1358"/>
                    <a:pt x="35" y="1358"/>
                  </a:cubicBezTo>
                  <a:close/>
                  <a:moveTo>
                    <a:pt x="35" y="1222"/>
                  </a:moveTo>
                  <a:cubicBezTo>
                    <a:pt x="16" y="1222"/>
                    <a:pt x="0" y="1237"/>
                    <a:pt x="0" y="1256"/>
                  </a:cubicBezTo>
                  <a:cubicBezTo>
                    <a:pt x="0" y="1276"/>
                    <a:pt x="16" y="1291"/>
                    <a:pt x="35" y="1291"/>
                  </a:cubicBezTo>
                  <a:cubicBezTo>
                    <a:pt x="53" y="1291"/>
                    <a:pt x="68" y="1276"/>
                    <a:pt x="68" y="1256"/>
                  </a:cubicBezTo>
                  <a:cubicBezTo>
                    <a:pt x="68" y="1237"/>
                    <a:pt x="53" y="1222"/>
                    <a:pt x="35" y="1222"/>
                  </a:cubicBezTo>
                  <a:close/>
                  <a:moveTo>
                    <a:pt x="35" y="1086"/>
                  </a:moveTo>
                  <a:cubicBezTo>
                    <a:pt x="16" y="1086"/>
                    <a:pt x="0" y="1102"/>
                    <a:pt x="0" y="1122"/>
                  </a:cubicBezTo>
                  <a:cubicBezTo>
                    <a:pt x="0" y="1140"/>
                    <a:pt x="16" y="1155"/>
                    <a:pt x="35" y="1155"/>
                  </a:cubicBezTo>
                  <a:cubicBezTo>
                    <a:pt x="53" y="1155"/>
                    <a:pt x="68" y="1140"/>
                    <a:pt x="68" y="1122"/>
                  </a:cubicBezTo>
                  <a:cubicBezTo>
                    <a:pt x="68" y="1102"/>
                    <a:pt x="53" y="1086"/>
                    <a:pt x="35" y="1086"/>
                  </a:cubicBezTo>
                  <a:close/>
                  <a:moveTo>
                    <a:pt x="35" y="951"/>
                  </a:moveTo>
                  <a:cubicBezTo>
                    <a:pt x="16" y="951"/>
                    <a:pt x="0" y="965"/>
                    <a:pt x="0" y="986"/>
                  </a:cubicBezTo>
                  <a:cubicBezTo>
                    <a:pt x="0" y="1004"/>
                    <a:pt x="16" y="1019"/>
                    <a:pt x="35" y="1019"/>
                  </a:cubicBezTo>
                  <a:cubicBezTo>
                    <a:pt x="53" y="1019"/>
                    <a:pt x="68" y="1004"/>
                    <a:pt x="68" y="986"/>
                  </a:cubicBezTo>
                  <a:cubicBezTo>
                    <a:pt x="68" y="965"/>
                    <a:pt x="53" y="951"/>
                    <a:pt x="35" y="951"/>
                  </a:cubicBezTo>
                  <a:close/>
                  <a:moveTo>
                    <a:pt x="35" y="815"/>
                  </a:moveTo>
                  <a:cubicBezTo>
                    <a:pt x="16" y="815"/>
                    <a:pt x="0" y="830"/>
                    <a:pt x="0" y="850"/>
                  </a:cubicBezTo>
                  <a:cubicBezTo>
                    <a:pt x="0" y="868"/>
                    <a:pt x="16" y="883"/>
                    <a:pt x="35" y="883"/>
                  </a:cubicBezTo>
                  <a:cubicBezTo>
                    <a:pt x="53" y="883"/>
                    <a:pt x="68" y="868"/>
                    <a:pt x="68" y="850"/>
                  </a:cubicBezTo>
                  <a:cubicBezTo>
                    <a:pt x="68" y="830"/>
                    <a:pt x="53" y="815"/>
                    <a:pt x="35" y="815"/>
                  </a:cubicBezTo>
                  <a:close/>
                  <a:moveTo>
                    <a:pt x="35" y="679"/>
                  </a:moveTo>
                  <a:cubicBezTo>
                    <a:pt x="16" y="679"/>
                    <a:pt x="0" y="694"/>
                    <a:pt x="0" y="714"/>
                  </a:cubicBezTo>
                  <a:cubicBezTo>
                    <a:pt x="0" y="733"/>
                    <a:pt x="16" y="747"/>
                    <a:pt x="35" y="747"/>
                  </a:cubicBezTo>
                  <a:cubicBezTo>
                    <a:pt x="53" y="747"/>
                    <a:pt x="68" y="733"/>
                    <a:pt x="68" y="714"/>
                  </a:cubicBezTo>
                  <a:cubicBezTo>
                    <a:pt x="68" y="694"/>
                    <a:pt x="53" y="679"/>
                    <a:pt x="35" y="679"/>
                  </a:cubicBezTo>
                  <a:close/>
                  <a:moveTo>
                    <a:pt x="35" y="543"/>
                  </a:moveTo>
                  <a:cubicBezTo>
                    <a:pt x="16" y="543"/>
                    <a:pt x="0" y="558"/>
                    <a:pt x="0" y="578"/>
                  </a:cubicBezTo>
                  <a:cubicBezTo>
                    <a:pt x="0" y="597"/>
                    <a:pt x="16" y="612"/>
                    <a:pt x="35" y="612"/>
                  </a:cubicBezTo>
                  <a:cubicBezTo>
                    <a:pt x="53" y="612"/>
                    <a:pt x="68" y="597"/>
                    <a:pt x="68" y="578"/>
                  </a:cubicBezTo>
                  <a:cubicBezTo>
                    <a:pt x="68" y="558"/>
                    <a:pt x="53" y="543"/>
                    <a:pt x="35" y="543"/>
                  </a:cubicBezTo>
                  <a:close/>
                  <a:moveTo>
                    <a:pt x="35" y="406"/>
                  </a:moveTo>
                  <a:cubicBezTo>
                    <a:pt x="16" y="406"/>
                    <a:pt x="0" y="423"/>
                    <a:pt x="0" y="441"/>
                  </a:cubicBezTo>
                  <a:cubicBezTo>
                    <a:pt x="0" y="460"/>
                    <a:pt x="16" y="475"/>
                    <a:pt x="35" y="475"/>
                  </a:cubicBezTo>
                  <a:cubicBezTo>
                    <a:pt x="53" y="475"/>
                    <a:pt x="68" y="460"/>
                    <a:pt x="68" y="441"/>
                  </a:cubicBezTo>
                  <a:cubicBezTo>
                    <a:pt x="68" y="423"/>
                    <a:pt x="53" y="406"/>
                    <a:pt x="35" y="406"/>
                  </a:cubicBezTo>
                  <a:close/>
                  <a:moveTo>
                    <a:pt x="35" y="272"/>
                  </a:moveTo>
                  <a:cubicBezTo>
                    <a:pt x="16" y="272"/>
                    <a:pt x="0" y="287"/>
                    <a:pt x="0" y="305"/>
                  </a:cubicBezTo>
                  <a:cubicBezTo>
                    <a:pt x="0" y="324"/>
                    <a:pt x="16" y="339"/>
                    <a:pt x="35" y="339"/>
                  </a:cubicBezTo>
                  <a:cubicBezTo>
                    <a:pt x="53" y="339"/>
                    <a:pt x="68" y="324"/>
                    <a:pt x="68" y="305"/>
                  </a:cubicBezTo>
                  <a:cubicBezTo>
                    <a:pt x="68" y="287"/>
                    <a:pt x="53" y="272"/>
                    <a:pt x="35" y="272"/>
                  </a:cubicBezTo>
                  <a:close/>
                  <a:moveTo>
                    <a:pt x="171" y="1494"/>
                  </a:moveTo>
                  <a:cubicBezTo>
                    <a:pt x="152" y="1494"/>
                    <a:pt x="136" y="1509"/>
                    <a:pt x="136" y="1527"/>
                  </a:cubicBezTo>
                  <a:cubicBezTo>
                    <a:pt x="136" y="1547"/>
                    <a:pt x="152" y="1563"/>
                    <a:pt x="171" y="1563"/>
                  </a:cubicBezTo>
                  <a:cubicBezTo>
                    <a:pt x="189" y="1563"/>
                    <a:pt x="204" y="1547"/>
                    <a:pt x="204" y="1527"/>
                  </a:cubicBezTo>
                  <a:cubicBezTo>
                    <a:pt x="204" y="1509"/>
                    <a:pt x="189" y="1494"/>
                    <a:pt x="171" y="1494"/>
                  </a:cubicBezTo>
                  <a:close/>
                  <a:moveTo>
                    <a:pt x="171" y="1358"/>
                  </a:moveTo>
                  <a:cubicBezTo>
                    <a:pt x="152" y="1358"/>
                    <a:pt x="136" y="1373"/>
                    <a:pt x="136" y="1391"/>
                  </a:cubicBezTo>
                  <a:cubicBezTo>
                    <a:pt x="136" y="1412"/>
                    <a:pt x="152" y="1427"/>
                    <a:pt x="171" y="1427"/>
                  </a:cubicBezTo>
                  <a:cubicBezTo>
                    <a:pt x="189" y="1427"/>
                    <a:pt x="204" y="1412"/>
                    <a:pt x="204" y="1391"/>
                  </a:cubicBezTo>
                  <a:cubicBezTo>
                    <a:pt x="204" y="1373"/>
                    <a:pt x="189" y="1358"/>
                    <a:pt x="171" y="1358"/>
                  </a:cubicBezTo>
                  <a:close/>
                  <a:moveTo>
                    <a:pt x="171" y="1222"/>
                  </a:moveTo>
                  <a:cubicBezTo>
                    <a:pt x="152" y="1222"/>
                    <a:pt x="136" y="1237"/>
                    <a:pt x="136" y="1256"/>
                  </a:cubicBezTo>
                  <a:cubicBezTo>
                    <a:pt x="136" y="1276"/>
                    <a:pt x="152" y="1291"/>
                    <a:pt x="171" y="1291"/>
                  </a:cubicBezTo>
                  <a:cubicBezTo>
                    <a:pt x="189" y="1291"/>
                    <a:pt x="204" y="1276"/>
                    <a:pt x="204" y="1256"/>
                  </a:cubicBezTo>
                  <a:cubicBezTo>
                    <a:pt x="204" y="1237"/>
                    <a:pt x="189" y="1222"/>
                    <a:pt x="171" y="1222"/>
                  </a:cubicBezTo>
                  <a:close/>
                  <a:moveTo>
                    <a:pt x="171" y="1086"/>
                  </a:moveTo>
                  <a:cubicBezTo>
                    <a:pt x="152" y="1086"/>
                    <a:pt x="136" y="1102"/>
                    <a:pt x="136" y="1122"/>
                  </a:cubicBezTo>
                  <a:cubicBezTo>
                    <a:pt x="136" y="1140"/>
                    <a:pt x="152" y="1155"/>
                    <a:pt x="171" y="1155"/>
                  </a:cubicBezTo>
                  <a:cubicBezTo>
                    <a:pt x="189" y="1155"/>
                    <a:pt x="204" y="1140"/>
                    <a:pt x="204" y="1122"/>
                  </a:cubicBezTo>
                  <a:cubicBezTo>
                    <a:pt x="204" y="1102"/>
                    <a:pt x="189" y="1086"/>
                    <a:pt x="171" y="1086"/>
                  </a:cubicBezTo>
                  <a:close/>
                  <a:moveTo>
                    <a:pt x="171" y="951"/>
                  </a:moveTo>
                  <a:cubicBezTo>
                    <a:pt x="152" y="951"/>
                    <a:pt x="136" y="965"/>
                    <a:pt x="136" y="986"/>
                  </a:cubicBezTo>
                  <a:cubicBezTo>
                    <a:pt x="136" y="1004"/>
                    <a:pt x="152" y="1019"/>
                    <a:pt x="171" y="1019"/>
                  </a:cubicBezTo>
                  <a:cubicBezTo>
                    <a:pt x="189" y="1019"/>
                    <a:pt x="204" y="1004"/>
                    <a:pt x="204" y="986"/>
                  </a:cubicBezTo>
                  <a:cubicBezTo>
                    <a:pt x="204" y="965"/>
                    <a:pt x="189" y="951"/>
                    <a:pt x="171" y="951"/>
                  </a:cubicBezTo>
                  <a:close/>
                  <a:moveTo>
                    <a:pt x="171" y="815"/>
                  </a:moveTo>
                  <a:cubicBezTo>
                    <a:pt x="152" y="815"/>
                    <a:pt x="136" y="830"/>
                    <a:pt x="136" y="850"/>
                  </a:cubicBezTo>
                  <a:cubicBezTo>
                    <a:pt x="136" y="868"/>
                    <a:pt x="152" y="883"/>
                    <a:pt x="171" y="883"/>
                  </a:cubicBezTo>
                  <a:cubicBezTo>
                    <a:pt x="189" y="883"/>
                    <a:pt x="204" y="868"/>
                    <a:pt x="204" y="850"/>
                  </a:cubicBezTo>
                  <a:cubicBezTo>
                    <a:pt x="204" y="830"/>
                    <a:pt x="189" y="815"/>
                    <a:pt x="171" y="815"/>
                  </a:cubicBezTo>
                  <a:close/>
                  <a:moveTo>
                    <a:pt x="171" y="679"/>
                  </a:moveTo>
                  <a:cubicBezTo>
                    <a:pt x="152" y="679"/>
                    <a:pt x="136" y="694"/>
                    <a:pt x="136" y="714"/>
                  </a:cubicBezTo>
                  <a:cubicBezTo>
                    <a:pt x="136" y="733"/>
                    <a:pt x="152" y="747"/>
                    <a:pt x="171" y="747"/>
                  </a:cubicBezTo>
                  <a:cubicBezTo>
                    <a:pt x="189" y="747"/>
                    <a:pt x="204" y="733"/>
                    <a:pt x="204" y="714"/>
                  </a:cubicBezTo>
                  <a:cubicBezTo>
                    <a:pt x="204" y="694"/>
                    <a:pt x="189" y="679"/>
                    <a:pt x="171" y="679"/>
                  </a:cubicBezTo>
                  <a:close/>
                  <a:moveTo>
                    <a:pt x="171" y="543"/>
                  </a:moveTo>
                  <a:cubicBezTo>
                    <a:pt x="152" y="543"/>
                    <a:pt x="136" y="558"/>
                    <a:pt x="136" y="578"/>
                  </a:cubicBezTo>
                  <a:cubicBezTo>
                    <a:pt x="136" y="597"/>
                    <a:pt x="152" y="612"/>
                    <a:pt x="171" y="612"/>
                  </a:cubicBezTo>
                  <a:cubicBezTo>
                    <a:pt x="189" y="612"/>
                    <a:pt x="204" y="597"/>
                    <a:pt x="204" y="578"/>
                  </a:cubicBezTo>
                  <a:cubicBezTo>
                    <a:pt x="204" y="558"/>
                    <a:pt x="189" y="543"/>
                    <a:pt x="171" y="543"/>
                  </a:cubicBezTo>
                  <a:close/>
                  <a:moveTo>
                    <a:pt x="171" y="406"/>
                  </a:moveTo>
                  <a:cubicBezTo>
                    <a:pt x="152" y="406"/>
                    <a:pt x="136" y="423"/>
                    <a:pt x="136" y="441"/>
                  </a:cubicBezTo>
                  <a:cubicBezTo>
                    <a:pt x="136" y="460"/>
                    <a:pt x="152" y="475"/>
                    <a:pt x="171" y="475"/>
                  </a:cubicBezTo>
                  <a:cubicBezTo>
                    <a:pt x="189" y="475"/>
                    <a:pt x="204" y="460"/>
                    <a:pt x="204" y="441"/>
                  </a:cubicBezTo>
                  <a:cubicBezTo>
                    <a:pt x="204" y="423"/>
                    <a:pt x="189" y="406"/>
                    <a:pt x="171" y="406"/>
                  </a:cubicBezTo>
                  <a:close/>
                  <a:moveTo>
                    <a:pt x="171" y="272"/>
                  </a:moveTo>
                  <a:cubicBezTo>
                    <a:pt x="152" y="272"/>
                    <a:pt x="136" y="287"/>
                    <a:pt x="136" y="305"/>
                  </a:cubicBezTo>
                  <a:cubicBezTo>
                    <a:pt x="136" y="324"/>
                    <a:pt x="152" y="339"/>
                    <a:pt x="171" y="339"/>
                  </a:cubicBezTo>
                  <a:cubicBezTo>
                    <a:pt x="189" y="339"/>
                    <a:pt x="204" y="324"/>
                    <a:pt x="204" y="305"/>
                  </a:cubicBezTo>
                  <a:cubicBezTo>
                    <a:pt x="204" y="287"/>
                    <a:pt x="189" y="272"/>
                    <a:pt x="171" y="272"/>
                  </a:cubicBezTo>
                  <a:close/>
                  <a:moveTo>
                    <a:pt x="1666" y="1494"/>
                  </a:moveTo>
                  <a:cubicBezTo>
                    <a:pt x="1648" y="1494"/>
                    <a:pt x="1633" y="1509"/>
                    <a:pt x="1633" y="1527"/>
                  </a:cubicBezTo>
                  <a:cubicBezTo>
                    <a:pt x="1633" y="1547"/>
                    <a:pt x="1648" y="1563"/>
                    <a:pt x="1666" y="1563"/>
                  </a:cubicBezTo>
                  <a:cubicBezTo>
                    <a:pt x="1685" y="1563"/>
                    <a:pt x="1702" y="1547"/>
                    <a:pt x="1702" y="1527"/>
                  </a:cubicBezTo>
                  <a:cubicBezTo>
                    <a:pt x="1702" y="1509"/>
                    <a:pt x="1685" y="1494"/>
                    <a:pt x="1666" y="1494"/>
                  </a:cubicBezTo>
                  <a:close/>
                  <a:moveTo>
                    <a:pt x="1666" y="1358"/>
                  </a:moveTo>
                  <a:cubicBezTo>
                    <a:pt x="1648" y="1358"/>
                    <a:pt x="1633" y="1373"/>
                    <a:pt x="1633" y="1391"/>
                  </a:cubicBezTo>
                  <a:cubicBezTo>
                    <a:pt x="1633" y="1412"/>
                    <a:pt x="1648" y="1427"/>
                    <a:pt x="1666" y="1427"/>
                  </a:cubicBezTo>
                  <a:cubicBezTo>
                    <a:pt x="1685" y="1427"/>
                    <a:pt x="1702" y="1412"/>
                    <a:pt x="1702" y="1391"/>
                  </a:cubicBezTo>
                  <a:cubicBezTo>
                    <a:pt x="1702" y="1373"/>
                    <a:pt x="1685" y="1358"/>
                    <a:pt x="1666" y="1358"/>
                  </a:cubicBezTo>
                  <a:close/>
                  <a:moveTo>
                    <a:pt x="1666" y="1222"/>
                  </a:moveTo>
                  <a:cubicBezTo>
                    <a:pt x="1648" y="1222"/>
                    <a:pt x="1633" y="1237"/>
                    <a:pt x="1633" y="1256"/>
                  </a:cubicBezTo>
                  <a:cubicBezTo>
                    <a:pt x="1633" y="1276"/>
                    <a:pt x="1648" y="1291"/>
                    <a:pt x="1666" y="1291"/>
                  </a:cubicBezTo>
                  <a:cubicBezTo>
                    <a:pt x="1685" y="1291"/>
                    <a:pt x="1702" y="1276"/>
                    <a:pt x="1702" y="1256"/>
                  </a:cubicBezTo>
                  <a:cubicBezTo>
                    <a:pt x="1702" y="1237"/>
                    <a:pt x="1685" y="1222"/>
                    <a:pt x="1666" y="1222"/>
                  </a:cubicBezTo>
                  <a:close/>
                  <a:moveTo>
                    <a:pt x="1666" y="1086"/>
                  </a:moveTo>
                  <a:cubicBezTo>
                    <a:pt x="1648" y="1086"/>
                    <a:pt x="1633" y="1102"/>
                    <a:pt x="1633" y="1122"/>
                  </a:cubicBezTo>
                  <a:cubicBezTo>
                    <a:pt x="1633" y="1140"/>
                    <a:pt x="1648" y="1155"/>
                    <a:pt x="1666" y="1155"/>
                  </a:cubicBezTo>
                  <a:cubicBezTo>
                    <a:pt x="1685" y="1155"/>
                    <a:pt x="1702" y="1140"/>
                    <a:pt x="1702" y="1122"/>
                  </a:cubicBezTo>
                  <a:cubicBezTo>
                    <a:pt x="1702" y="1102"/>
                    <a:pt x="1685" y="1086"/>
                    <a:pt x="1666" y="1086"/>
                  </a:cubicBezTo>
                  <a:close/>
                  <a:moveTo>
                    <a:pt x="1666" y="951"/>
                  </a:moveTo>
                  <a:cubicBezTo>
                    <a:pt x="1648" y="951"/>
                    <a:pt x="1633" y="965"/>
                    <a:pt x="1633" y="986"/>
                  </a:cubicBezTo>
                  <a:cubicBezTo>
                    <a:pt x="1633" y="1004"/>
                    <a:pt x="1648" y="1019"/>
                    <a:pt x="1666" y="1019"/>
                  </a:cubicBezTo>
                  <a:cubicBezTo>
                    <a:pt x="1685" y="1019"/>
                    <a:pt x="1702" y="1004"/>
                    <a:pt x="1702" y="986"/>
                  </a:cubicBezTo>
                  <a:cubicBezTo>
                    <a:pt x="1702" y="965"/>
                    <a:pt x="1685" y="951"/>
                    <a:pt x="1666" y="951"/>
                  </a:cubicBezTo>
                  <a:close/>
                  <a:moveTo>
                    <a:pt x="1666" y="815"/>
                  </a:moveTo>
                  <a:cubicBezTo>
                    <a:pt x="1648" y="815"/>
                    <a:pt x="1633" y="830"/>
                    <a:pt x="1633" y="850"/>
                  </a:cubicBezTo>
                  <a:cubicBezTo>
                    <a:pt x="1633" y="868"/>
                    <a:pt x="1648" y="883"/>
                    <a:pt x="1666" y="883"/>
                  </a:cubicBezTo>
                  <a:cubicBezTo>
                    <a:pt x="1685" y="883"/>
                    <a:pt x="1702" y="868"/>
                    <a:pt x="1702" y="850"/>
                  </a:cubicBezTo>
                  <a:cubicBezTo>
                    <a:pt x="1702" y="830"/>
                    <a:pt x="1685" y="815"/>
                    <a:pt x="1666" y="815"/>
                  </a:cubicBezTo>
                  <a:close/>
                  <a:moveTo>
                    <a:pt x="1666" y="679"/>
                  </a:moveTo>
                  <a:cubicBezTo>
                    <a:pt x="1648" y="679"/>
                    <a:pt x="1633" y="694"/>
                    <a:pt x="1633" y="714"/>
                  </a:cubicBezTo>
                  <a:cubicBezTo>
                    <a:pt x="1633" y="733"/>
                    <a:pt x="1648" y="747"/>
                    <a:pt x="1666" y="747"/>
                  </a:cubicBezTo>
                  <a:cubicBezTo>
                    <a:pt x="1685" y="747"/>
                    <a:pt x="1702" y="733"/>
                    <a:pt x="1702" y="714"/>
                  </a:cubicBezTo>
                  <a:cubicBezTo>
                    <a:pt x="1702" y="694"/>
                    <a:pt x="1685" y="679"/>
                    <a:pt x="1666" y="679"/>
                  </a:cubicBezTo>
                  <a:close/>
                  <a:moveTo>
                    <a:pt x="1666" y="543"/>
                  </a:moveTo>
                  <a:cubicBezTo>
                    <a:pt x="1648" y="543"/>
                    <a:pt x="1633" y="558"/>
                    <a:pt x="1633" y="578"/>
                  </a:cubicBezTo>
                  <a:cubicBezTo>
                    <a:pt x="1633" y="597"/>
                    <a:pt x="1648" y="612"/>
                    <a:pt x="1666" y="612"/>
                  </a:cubicBezTo>
                  <a:cubicBezTo>
                    <a:pt x="1685" y="612"/>
                    <a:pt x="1702" y="597"/>
                    <a:pt x="1702" y="578"/>
                  </a:cubicBezTo>
                  <a:cubicBezTo>
                    <a:pt x="1702" y="558"/>
                    <a:pt x="1685" y="543"/>
                    <a:pt x="1666" y="543"/>
                  </a:cubicBezTo>
                  <a:close/>
                  <a:moveTo>
                    <a:pt x="1666" y="406"/>
                  </a:moveTo>
                  <a:cubicBezTo>
                    <a:pt x="1648" y="406"/>
                    <a:pt x="1633" y="423"/>
                    <a:pt x="1633" y="441"/>
                  </a:cubicBezTo>
                  <a:cubicBezTo>
                    <a:pt x="1633" y="460"/>
                    <a:pt x="1648" y="475"/>
                    <a:pt x="1666" y="475"/>
                  </a:cubicBezTo>
                  <a:cubicBezTo>
                    <a:pt x="1685" y="475"/>
                    <a:pt x="1702" y="460"/>
                    <a:pt x="1702" y="441"/>
                  </a:cubicBezTo>
                  <a:cubicBezTo>
                    <a:pt x="1702" y="423"/>
                    <a:pt x="1685" y="406"/>
                    <a:pt x="1666" y="406"/>
                  </a:cubicBezTo>
                  <a:close/>
                  <a:moveTo>
                    <a:pt x="1666" y="272"/>
                  </a:moveTo>
                  <a:cubicBezTo>
                    <a:pt x="1648" y="272"/>
                    <a:pt x="1633" y="287"/>
                    <a:pt x="1633" y="305"/>
                  </a:cubicBezTo>
                  <a:cubicBezTo>
                    <a:pt x="1633" y="324"/>
                    <a:pt x="1648" y="339"/>
                    <a:pt x="1666" y="339"/>
                  </a:cubicBezTo>
                  <a:cubicBezTo>
                    <a:pt x="1685" y="339"/>
                    <a:pt x="1702" y="324"/>
                    <a:pt x="1702" y="305"/>
                  </a:cubicBezTo>
                  <a:cubicBezTo>
                    <a:pt x="1702" y="287"/>
                    <a:pt x="1685" y="272"/>
                    <a:pt x="1666" y="272"/>
                  </a:cubicBezTo>
                  <a:close/>
                  <a:moveTo>
                    <a:pt x="1802" y="1494"/>
                  </a:moveTo>
                  <a:cubicBezTo>
                    <a:pt x="1784" y="1494"/>
                    <a:pt x="1769" y="1509"/>
                    <a:pt x="1769" y="1527"/>
                  </a:cubicBezTo>
                  <a:cubicBezTo>
                    <a:pt x="1769" y="1547"/>
                    <a:pt x="1784" y="1563"/>
                    <a:pt x="1802" y="1563"/>
                  </a:cubicBezTo>
                  <a:cubicBezTo>
                    <a:pt x="1821" y="1563"/>
                    <a:pt x="1836" y="1547"/>
                    <a:pt x="1836" y="1527"/>
                  </a:cubicBezTo>
                  <a:cubicBezTo>
                    <a:pt x="1836" y="1509"/>
                    <a:pt x="1821" y="1494"/>
                    <a:pt x="1802" y="1494"/>
                  </a:cubicBezTo>
                  <a:close/>
                  <a:moveTo>
                    <a:pt x="1802" y="1358"/>
                  </a:moveTo>
                  <a:cubicBezTo>
                    <a:pt x="1784" y="1358"/>
                    <a:pt x="1769" y="1373"/>
                    <a:pt x="1769" y="1391"/>
                  </a:cubicBezTo>
                  <a:cubicBezTo>
                    <a:pt x="1769" y="1412"/>
                    <a:pt x="1784" y="1427"/>
                    <a:pt x="1802" y="1427"/>
                  </a:cubicBezTo>
                  <a:cubicBezTo>
                    <a:pt x="1821" y="1427"/>
                    <a:pt x="1836" y="1412"/>
                    <a:pt x="1836" y="1391"/>
                  </a:cubicBezTo>
                  <a:cubicBezTo>
                    <a:pt x="1836" y="1373"/>
                    <a:pt x="1821" y="1358"/>
                    <a:pt x="1802" y="1358"/>
                  </a:cubicBezTo>
                  <a:close/>
                  <a:moveTo>
                    <a:pt x="1802" y="1222"/>
                  </a:moveTo>
                  <a:cubicBezTo>
                    <a:pt x="1784" y="1222"/>
                    <a:pt x="1769" y="1237"/>
                    <a:pt x="1769" y="1256"/>
                  </a:cubicBezTo>
                  <a:cubicBezTo>
                    <a:pt x="1769" y="1276"/>
                    <a:pt x="1784" y="1291"/>
                    <a:pt x="1802" y="1291"/>
                  </a:cubicBezTo>
                  <a:cubicBezTo>
                    <a:pt x="1821" y="1291"/>
                    <a:pt x="1836" y="1276"/>
                    <a:pt x="1836" y="1256"/>
                  </a:cubicBezTo>
                  <a:cubicBezTo>
                    <a:pt x="1836" y="1237"/>
                    <a:pt x="1821" y="1222"/>
                    <a:pt x="1802" y="1222"/>
                  </a:cubicBezTo>
                  <a:close/>
                  <a:moveTo>
                    <a:pt x="1802" y="1086"/>
                  </a:moveTo>
                  <a:cubicBezTo>
                    <a:pt x="1784" y="1086"/>
                    <a:pt x="1769" y="1102"/>
                    <a:pt x="1769" y="1122"/>
                  </a:cubicBezTo>
                  <a:cubicBezTo>
                    <a:pt x="1769" y="1140"/>
                    <a:pt x="1784" y="1155"/>
                    <a:pt x="1802" y="1155"/>
                  </a:cubicBezTo>
                  <a:cubicBezTo>
                    <a:pt x="1821" y="1155"/>
                    <a:pt x="1836" y="1140"/>
                    <a:pt x="1836" y="1122"/>
                  </a:cubicBezTo>
                  <a:cubicBezTo>
                    <a:pt x="1836" y="1102"/>
                    <a:pt x="1821" y="1086"/>
                    <a:pt x="1802" y="1086"/>
                  </a:cubicBezTo>
                  <a:close/>
                  <a:moveTo>
                    <a:pt x="1802" y="951"/>
                  </a:moveTo>
                  <a:cubicBezTo>
                    <a:pt x="1784" y="951"/>
                    <a:pt x="1769" y="965"/>
                    <a:pt x="1769" y="986"/>
                  </a:cubicBezTo>
                  <a:cubicBezTo>
                    <a:pt x="1769" y="1004"/>
                    <a:pt x="1784" y="1019"/>
                    <a:pt x="1802" y="1019"/>
                  </a:cubicBezTo>
                  <a:cubicBezTo>
                    <a:pt x="1821" y="1019"/>
                    <a:pt x="1836" y="1004"/>
                    <a:pt x="1836" y="986"/>
                  </a:cubicBezTo>
                  <a:cubicBezTo>
                    <a:pt x="1836" y="965"/>
                    <a:pt x="1821" y="951"/>
                    <a:pt x="1802" y="951"/>
                  </a:cubicBezTo>
                  <a:close/>
                  <a:moveTo>
                    <a:pt x="1802" y="815"/>
                  </a:moveTo>
                  <a:cubicBezTo>
                    <a:pt x="1784" y="815"/>
                    <a:pt x="1769" y="830"/>
                    <a:pt x="1769" y="850"/>
                  </a:cubicBezTo>
                  <a:cubicBezTo>
                    <a:pt x="1769" y="868"/>
                    <a:pt x="1784" y="883"/>
                    <a:pt x="1802" y="883"/>
                  </a:cubicBezTo>
                  <a:cubicBezTo>
                    <a:pt x="1821" y="883"/>
                    <a:pt x="1836" y="868"/>
                    <a:pt x="1836" y="850"/>
                  </a:cubicBezTo>
                  <a:cubicBezTo>
                    <a:pt x="1836" y="830"/>
                    <a:pt x="1821" y="815"/>
                    <a:pt x="1802" y="815"/>
                  </a:cubicBezTo>
                  <a:close/>
                  <a:moveTo>
                    <a:pt x="1802" y="679"/>
                  </a:moveTo>
                  <a:cubicBezTo>
                    <a:pt x="1784" y="679"/>
                    <a:pt x="1769" y="694"/>
                    <a:pt x="1769" y="714"/>
                  </a:cubicBezTo>
                  <a:cubicBezTo>
                    <a:pt x="1769" y="733"/>
                    <a:pt x="1784" y="747"/>
                    <a:pt x="1802" y="747"/>
                  </a:cubicBezTo>
                  <a:cubicBezTo>
                    <a:pt x="1821" y="747"/>
                    <a:pt x="1836" y="733"/>
                    <a:pt x="1836" y="714"/>
                  </a:cubicBezTo>
                  <a:cubicBezTo>
                    <a:pt x="1836" y="694"/>
                    <a:pt x="1821" y="679"/>
                    <a:pt x="1802" y="679"/>
                  </a:cubicBezTo>
                  <a:close/>
                  <a:moveTo>
                    <a:pt x="1802" y="543"/>
                  </a:moveTo>
                  <a:cubicBezTo>
                    <a:pt x="1784" y="543"/>
                    <a:pt x="1769" y="558"/>
                    <a:pt x="1769" y="578"/>
                  </a:cubicBezTo>
                  <a:cubicBezTo>
                    <a:pt x="1769" y="597"/>
                    <a:pt x="1784" y="612"/>
                    <a:pt x="1802" y="612"/>
                  </a:cubicBezTo>
                  <a:cubicBezTo>
                    <a:pt x="1821" y="612"/>
                    <a:pt x="1836" y="597"/>
                    <a:pt x="1836" y="578"/>
                  </a:cubicBezTo>
                  <a:cubicBezTo>
                    <a:pt x="1836" y="558"/>
                    <a:pt x="1821" y="543"/>
                    <a:pt x="1802" y="543"/>
                  </a:cubicBezTo>
                  <a:close/>
                  <a:moveTo>
                    <a:pt x="1802" y="406"/>
                  </a:moveTo>
                  <a:cubicBezTo>
                    <a:pt x="1784" y="406"/>
                    <a:pt x="1769" y="423"/>
                    <a:pt x="1769" y="441"/>
                  </a:cubicBezTo>
                  <a:cubicBezTo>
                    <a:pt x="1769" y="460"/>
                    <a:pt x="1784" y="475"/>
                    <a:pt x="1802" y="475"/>
                  </a:cubicBezTo>
                  <a:cubicBezTo>
                    <a:pt x="1821" y="475"/>
                    <a:pt x="1836" y="460"/>
                    <a:pt x="1836" y="441"/>
                  </a:cubicBezTo>
                  <a:cubicBezTo>
                    <a:pt x="1836" y="423"/>
                    <a:pt x="1821" y="406"/>
                    <a:pt x="1802" y="406"/>
                  </a:cubicBezTo>
                  <a:close/>
                  <a:moveTo>
                    <a:pt x="1802" y="272"/>
                  </a:moveTo>
                  <a:cubicBezTo>
                    <a:pt x="1784" y="272"/>
                    <a:pt x="1769" y="287"/>
                    <a:pt x="1769" y="305"/>
                  </a:cubicBezTo>
                  <a:cubicBezTo>
                    <a:pt x="1769" y="324"/>
                    <a:pt x="1784" y="339"/>
                    <a:pt x="1802" y="339"/>
                  </a:cubicBezTo>
                  <a:cubicBezTo>
                    <a:pt x="1821" y="339"/>
                    <a:pt x="1836" y="324"/>
                    <a:pt x="1836" y="305"/>
                  </a:cubicBezTo>
                  <a:cubicBezTo>
                    <a:pt x="1836" y="287"/>
                    <a:pt x="1821" y="272"/>
                    <a:pt x="1802" y="2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olid"/>
            </a:ln>
          </p:spPr>
          <p:txBody>
            <a:bodyPr wrap="none" lIns="81623" tIns="40811" rIns="81623" bIns="40811" anchor="ctr" anchorCtr="0" compatLnSpc="0"/>
            <a:lstStyle/>
            <a:p>
              <a:pPr algn="ctr" hangingPunct="0"/>
              <a:endParaRPr lang="en-US" sz="1400">
                <a:latin typeface="Arial" pitchFamily="18"/>
                <a:ea typeface="微軟正黑體" pitchFamily="2"/>
                <a:cs typeface="Mangal" pitchFamily="2"/>
              </a:endParaRPr>
            </a:p>
          </p:txBody>
        </p:sp>
      </p:grpSp>
      <p:sp>
        <p:nvSpPr>
          <p:cNvPr id="21" name="向右箭號 20"/>
          <p:cNvSpPr/>
          <p:nvPr/>
        </p:nvSpPr>
        <p:spPr>
          <a:xfrm>
            <a:off x="4418027" y="1685045"/>
            <a:ext cx="944880" cy="62514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12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>
              <a:defRPr/>
            </a:pPr>
            <a:r>
              <a:rPr lang="zh-TW" altLang="en-US" kern="0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國內外競爭分析 </a:t>
            </a:r>
            <a:r>
              <a:rPr lang="en-US" altLang="zh-TW" kern="0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與各式人工智慧晶片效率比較</a:t>
            </a:r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D407E2D8-BCD8-4720-AFFF-FFBDB71BB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556846"/>
              </p:ext>
            </p:extLst>
          </p:nvPr>
        </p:nvGraphicFramePr>
        <p:xfrm>
          <a:off x="1069327" y="3798772"/>
          <a:ext cx="7450281" cy="245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00">
                  <a:extLst>
                    <a:ext uri="{9D8B030D-6E8A-4147-A177-3AD203B41FA5}">
                      <a16:colId xmlns:a16="http://schemas.microsoft.com/office/drawing/2014/main" val="3958466308"/>
                    </a:ext>
                  </a:extLst>
                </a:gridCol>
                <a:gridCol w="1323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00">
                  <a:extLst>
                    <a:ext uri="{9D8B030D-6E8A-4147-A177-3AD203B41FA5}">
                      <a16:colId xmlns:a16="http://schemas.microsoft.com/office/drawing/2014/main" val="2002824696"/>
                    </a:ext>
                  </a:extLst>
                </a:gridCol>
              </a:tblGrid>
              <a:tr h="4912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人工智慧晶片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記憶體方案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價格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頻寬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耗能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70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PSMC AIM Chip</a:t>
                      </a:r>
                      <a:endParaRPr lang="zh-TW" altLang="en-US" sz="18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 DRAM</a:t>
                      </a:r>
                      <a:endParaRPr lang="zh-TW" altLang="en-US" sz="18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US$10/GB</a:t>
                      </a:r>
                      <a:endParaRPr lang="zh-TW" altLang="en-US" sz="18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&gt; 2Tbps</a:t>
                      </a:r>
                      <a:endParaRPr lang="zh-TW" altLang="en-US" sz="18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1pj/b</a:t>
                      </a:r>
                      <a:endParaRPr lang="zh-TW" altLang="en-US" sz="18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73625"/>
                  </a:ext>
                </a:extLst>
              </a:tr>
              <a:tr h="491270">
                <a:tc>
                  <a:txBody>
                    <a:bodyPr/>
                    <a:lstStyle/>
                    <a:p>
                      <a:r>
                        <a:rPr lang="en-US" altLang="zh-TW" sz="1800" b="1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nVidia</a:t>
                      </a:r>
                      <a:r>
                        <a:rPr lang="en-US" altLang="zh-TW" sz="18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GPU</a:t>
                      </a:r>
                      <a:endParaRPr lang="zh-TW" altLang="en-US" sz="18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GDDR5</a:t>
                      </a:r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US$7.5/GB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0.25Tbps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14pj/b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70">
                <a:tc>
                  <a:txBody>
                    <a:bodyPr/>
                    <a:lstStyle/>
                    <a:p>
                      <a:r>
                        <a:rPr lang="en-US" altLang="zh-TW" sz="18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Google TPU2</a:t>
                      </a:r>
                      <a:endParaRPr lang="zh-TW" altLang="en-US" sz="18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HBM2</a:t>
                      </a:r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US$25/GB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2.4Tbps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4pj/b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270">
                <a:tc>
                  <a:txBody>
                    <a:bodyPr/>
                    <a:lstStyle/>
                    <a:p>
                      <a:r>
                        <a:rPr lang="en-US" altLang="zh-TW" sz="1800" b="1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Graphcore</a:t>
                      </a:r>
                      <a:r>
                        <a:rPr lang="en-US" altLang="zh-TW" sz="1800" b="1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IPU</a:t>
                      </a:r>
                      <a:endParaRPr lang="zh-TW" altLang="en-US" sz="1800" b="1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</a:t>
                      </a:r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US$300/GB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720Tbps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0.2pj/b</a:t>
                      </a:r>
                      <a:endParaRPr lang="zh-TW" altLang="en-US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5CB7F212-3CE6-4787-AA11-4AF4D1BE0B19}"/>
              </a:ext>
            </a:extLst>
          </p:cNvPr>
          <p:cNvSpPr txBox="1"/>
          <p:nvPr/>
        </p:nvSpPr>
        <p:spPr>
          <a:xfrm>
            <a:off x="1009967" y="1522279"/>
            <a:ext cx="66543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提供同時</a:t>
            </a: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考慮運算速度與耗能組合</a:t>
            </a:r>
            <a:r>
              <a:rPr kumimoji="1" lang="zh-TW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下，最高</a:t>
            </a:r>
            <a:r>
              <a:rPr kumimoji="1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C/P</a:t>
            </a: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值的設計</a:t>
            </a:r>
            <a:endParaRPr kumimoji="1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相近頻寬下</a:t>
            </a:r>
            <a:r>
              <a:rPr kumimoji="1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最低耗能與最低成本</a:t>
            </a:r>
            <a:endParaRPr kumimoji="1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800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相近成本下</a:t>
            </a:r>
            <a:r>
              <a:rPr kumimoji="1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最高速度與最低耗能</a:t>
            </a:r>
            <a:endParaRPr kumimoji="1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800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相近耗能下</a:t>
            </a:r>
            <a:r>
              <a:rPr kumimoji="1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kumimoji="1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最高速度與最低成本</a:t>
            </a:r>
            <a:endParaRPr kumimoji="1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E58920D6-0628-467B-87DA-FC999D1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97247"/>
            <a:ext cx="2133600" cy="3397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8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實證設計參考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Single CPU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7CE899-A5AF-4361-B7B8-4917362B6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8953"/>
            <a:ext cx="7886700" cy="4978010"/>
          </a:xfrm>
        </p:spPr>
        <p:txBody>
          <a:bodyPr/>
          <a:lstStyle/>
          <a:p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此法國客戶使用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PSMC F25N DRAM 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製程開發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CPU 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結合之單晶片處理器，目前送樣中</a:t>
            </a:r>
            <a:endParaRPr lang="en-US" altLang="zh-TW" sz="1800" b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驗證單純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與邏輯製程的整合可行性</a:t>
            </a:r>
          </a:p>
          <a:p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00461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8F9BD9-0C01-48D1-BC7C-226507EE6F94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18" y="2287184"/>
            <a:ext cx="6740774" cy="392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AF7607-00F9-49C7-8D8E-551506D23696}"/>
              </a:ext>
            </a:extLst>
          </p:cNvPr>
          <p:cNvSpPr txBox="1"/>
          <p:nvPr/>
        </p:nvSpPr>
        <p:spPr>
          <a:xfrm>
            <a:off x="2493453" y="6330377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F25N 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為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第一代邏輯與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整合的製程</a:t>
            </a:r>
          </a:p>
        </p:txBody>
      </p:sp>
      <p:sp>
        <p:nvSpPr>
          <p:cNvPr id="8" name="圓角矩形 6"/>
          <p:cNvSpPr/>
          <p:nvPr/>
        </p:nvSpPr>
        <p:spPr>
          <a:xfrm>
            <a:off x="7000461" y="-42409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建議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 就留在這個位置</a:t>
            </a:r>
          </a:p>
        </p:txBody>
      </p:sp>
    </p:spTree>
    <p:extLst>
      <p:ext uri="{BB962C8B-B14F-4D97-AF65-F5344CB8AC3E}">
        <p14:creationId xmlns:p14="http://schemas.microsoft.com/office/powerpoint/2010/main" val="3098210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實證設計參考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II: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平行運算整合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69A50-EDD4-4CC4-8626-1B8FC40AD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3500"/>
            <a:ext cx="7886700" cy="4843463"/>
          </a:xfrm>
        </p:spPr>
        <p:txBody>
          <a:bodyPr/>
          <a:lstStyle/>
          <a:p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此以色列客戶使用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PSMC F25N DRAM 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製程開發單晶片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運算陣列，記憶體頻寬高達 </a:t>
            </a:r>
            <a:r>
              <a:rPr lang="en-US" altLang="zh-TW" sz="1800" b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2TBps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zh-TW" altLang="en-US" sz="1800" b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預計 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2019/4Q 1</a:t>
            </a:r>
            <a:r>
              <a:rPr lang="en-US" altLang="zh-TW" sz="1800" b="0" baseline="30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tape out</a:t>
            </a:r>
          </a:p>
          <a:p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驗證新的</a:t>
            </a:r>
            <a:r>
              <a:rPr lang="en-US" altLang="zh-TW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設計方式如何與大規模的平行運算整合</a:t>
            </a:r>
            <a:endParaRPr lang="en-US" altLang="zh-TW" sz="1800" b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1800" b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00461" y="6517288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E473E0-C682-4252-A4B5-BFE737E16961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03" y="2632108"/>
            <a:ext cx="5987747" cy="338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ADF245-BEA8-4CD9-B94D-55F900EE17E1}"/>
              </a:ext>
            </a:extLst>
          </p:cNvPr>
          <p:cNvSpPr txBox="1"/>
          <p:nvPr/>
        </p:nvSpPr>
        <p:spPr>
          <a:xfrm>
            <a:off x="2553502" y="6176963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* F25N 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為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第一代邏輯與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整合的製程</a:t>
            </a:r>
          </a:p>
        </p:txBody>
      </p:sp>
      <p:sp>
        <p:nvSpPr>
          <p:cNvPr id="8" name="圓角矩形 6">
            <a:extLst>
              <a:ext uri="{FF2B5EF4-FFF2-40B4-BE49-F238E27FC236}">
                <a16:creationId xmlns:a16="http://schemas.microsoft.com/office/drawing/2014/main" id="{A347A656-CA72-4735-A8AF-CC1659FDDB1D}"/>
              </a:ext>
            </a:extLst>
          </p:cNvPr>
          <p:cNvSpPr/>
          <p:nvPr/>
        </p:nvSpPr>
        <p:spPr>
          <a:xfrm>
            <a:off x="7000461" y="-42409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建議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 就留在這個位置</a:t>
            </a:r>
          </a:p>
        </p:txBody>
      </p:sp>
    </p:spTree>
    <p:extLst>
      <p:ext uri="{BB962C8B-B14F-4D97-AF65-F5344CB8AC3E}">
        <p14:creationId xmlns:p14="http://schemas.microsoft.com/office/powerpoint/2010/main" val="306294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9657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9658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965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alt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9661" name="矩形 2"/>
          <p:cNvSpPr/>
          <p:nvPr/>
        </p:nvSpPr>
        <p:spPr>
          <a:xfrm>
            <a:off x="1130099" y="1043354"/>
            <a:ext cx="7235819" cy="4186503"/>
          </a:xfrm>
          <a:prstGeom prst="rect">
            <a:avLst/>
          </a:prstGeom>
          <a:solidFill>
            <a:srgbClr val="FFFFCC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49662" name="矩形 4"/>
          <p:cNvSpPr/>
          <p:nvPr/>
        </p:nvSpPr>
        <p:spPr>
          <a:xfrm>
            <a:off x="322350" y="5072716"/>
            <a:ext cx="8051611" cy="1555434"/>
          </a:xfrm>
          <a:prstGeom prst="rect">
            <a:avLst/>
          </a:prstGeom>
          <a:solidFill>
            <a:srgbClr val="FFFFCC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49663" name="標題 1"/>
          <p:cNvSpPr txBox="1"/>
          <p:nvPr/>
        </p:nvSpPr>
        <p:spPr>
          <a:xfrm>
            <a:off x="775252" y="554101"/>
            <a:ext cx="7911548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計畫架構 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AIM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</a:p>
        </p:txBody>
      </p:sp>
      <p:sp>
        <p:nvSpPr>
          <p:cNvPr id="1049664" name="文字方塊 6"/>
          <p:cNvSpPr txBox="1"/>
          <p:nvPr/>
        </p:nvSpPr>
        <p:spPr>
          <a:xfrm>
            <a:off x="1170783" y="3361337"/>
            <a:ext cx="1833880" cy="3581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zh-TW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C. AIM</a:t>
            </a:r>
            <a:r>
              <a:rPr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設計平台</a:t>
            </a:r>
          </a:p>
        </p:txBody>
      </p:sp>
      <p:sp>
        <p:nvSpPr>
          <p:cNvPr id="1049665" name="矩形 7"/>
          <p:cNvSpPr/>
          <p:nvPr/>
        </p:nvSpPr>
        <p:spPr>
          <a:xfrm>
            <a:off x="3072990" y="2385383"/>
            <a:ext cx="2331348" cy="316800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System Hardware Board (EVB)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66" name="矩形 8"/>
          <p:cNvSpPr/>
          <p:nvPr/>
        </p:nvSpPr>
        <p:spPr>
          <a:xfrm>
            <a:off x="3072990" y="2027751"/>
            <a:ext cx="2331348" cy="316800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OS Kernel Driver &amp; Library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67" name="矩形 9"/>
          <p:cNvSpPr/>
          <p:nvPr/>
        </p:nvSpPr>
        <p:spPr>
          <a:xfrm>
            <a:off x="3072990" y="1670119"/>
            <a:ext cx="2331348" cy="316800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Application Programming I/F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86" name="直線接點 10"/>
          <p:cNvCxnSpPr>
            <a:cxnSpLocks/>
          </p:cNvCxnSpPr>
          <p:nvPr/>
        </p:nvCxnSpPr>
        <p:spPr>
          <a:xfrm>
            <a:off x="1133372" y="2754373"/>
            <a:ext cx="723254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668" name="文字方塊 11"/>
          <p:cNvSpPr txBox="1"/>
          <p:nvPr/>
        </p:nvSpPr>
        <p:spPr>
          <a:xfrm>
            <a:off x="1154021" y="1396207"/>
            <a:ext cx="1821180" cy="35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D. AIM </a:t>
            </a:r>
            <a:r>
              <a:rPr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1049669" name="矩形 12"/>
          <p:cNvSpPr/>
          <p:nvPr/>
        </p:nvSpPr>
        <p:spPr>
          <a:xfrm>
            <a:off x="3072990" y="1120589"/>
            <a:ext cx="2331348" cy="506390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Application (ADAS AEB, LKA, DMS, Surveillance…)</a:t>
            </a:r>
          </a:p>
        </p:txBody>
      </p:sp>
      <p:cxnSp>
        <p:nvCxnSpPr>
          <p:cNvPr id="3145787" name="直線接點 13"/>
          <p:cNvCxnSpPr>
            <a:cxnSpLocks/>
          </p:cNvCxnSpPr>
          <p:nvPr/>
        </p:nvCxnSpPr>
        <p:spPr>
          <a:xfrm>
            <a:off x="322350" y="6628150"/>
            <a:ext cx="804684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群組 14"/>
          <p:cNvGrpSpPr/>
          <p:nvPr/>
        </p:nvGrpSpPr>
        <p:grpSpPr>
          <a:xfrm>
            <a:off x="322350" y="5072716"/>
            <a:ext cx="8046841" cy="1500908"/>
            <a:chOff x="1361039" y="4939658"/>
            <a:chExt cx="6386977" cy="1705577"/>
          </a:xfrm>
        </p:grpSpPr>
        <p:cxnSp>
          <p:nvCxnSpPr>
            <p:cNvPr id="3145788" name="直線接點 15"/>
            <p:cNvCxnSpPr>
              <a:cxnSpLocks/>
            </p:cNvCxnSpPr>
            <p:nvPr/>
          </p:nvCxnSpPr>
          <p:spPr>
            <a:xfrm>
              <a:off x="1361039" y="4939658"/>
              <a:ext cx="638697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群組 16"/>
            <p:cNvGrpSpPr/>
            <p:nvPr/>
          </p:nvGrpSpPr>
          <p:grpSpPr>
            <a:xfrm>
              <a:off x="1396971" y="4991303"/>
              <a:ext cx="6192837" cy="1653932"/>
              <a:chOff x="836139" y="4991303"/>
              <a:chExt cx="6192837" cy="1653932"/>
            </a:xfrm>
          </p:grpSpPr>
          <p:sp>
            <p:nvSpPr>
              <p:cNvPr id="1049670" name="文字方塊 18"/>
              <p:cNvSpPr txBox="1"/>
              <p:nvPr/>
            </p:nvSpPr>
            <p:spPr>
              <a:xfrm>
                <a:off x="836139" y="6101527"/>
                <a:ext cx="1455597" cy="406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A. AIM</a:t>
                </a:r>
                <a:r>
                  <a:rPr lang="zh-TW" altLang="en-US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 製程平台</a:t>
                </a:r>
              </a:p>
            </p:txBody>
          </p:sp>
          <p:sp>
            <p:nvSpPr>
              <p:cNvPr id="1049671" name="文字方塊 19"/>
              <p:cNvSpPr txBox="1"/>
              <p:nvPr/>
            </p:nvSpPr>
            <p:spPr>
              <a:xfrm>
                <a:off x="843132" y="5173898"/>
                <a:ext cx="1445517" cy="4069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B. AIM</a:t>
                </a:r>
                <a:r>
                  <a:rPr lang="zh-TW" altLang="en-US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 元件平台</a:t>
                </a:r>
              </a:p>
            </p:txBody>
          </p:sp>
          <p:grpSp>
            <p:nvGrpSpPr>
              <p:cNvPr id="203" name="群組 20"/>
              <p:cNvGrpSpPr/>
              <p:nvPr/>
            </p:nvGrpSpPr>
            <p:grpSpPr>
              <a:xfrm>
                <a:off x="2500583" y="5875924"/>
                <a:ext cx="4528393" cy="769311"/>
                <a:chOff x="2500583" y="5875924"/>
                <a:chExt cx="4528393" cy="769311"/>
              </a:xfrm>
            </p:grpSpPr>
            <p:sp>
              <p:nvSpPr>
                <p:cNvPr id="1049672" name="矩形 30"/>
                <p:cNvSpPr/>
                <p:nvPr/>
              </p:nvSpPr>
              <p:spPr>
                <a:xfrm>
                  <a:off x="2500583" y="5875924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PSMC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25nm DRAM process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3" name="矩形 31"/>
                <p:cNvSpPr/>
                <p:nvPr/>
              </p:nvSpPr>
              <p:spPr>
                <a:xfrm>
                  <a:off x="4794340" y="5875924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1W + 5AL enhancement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4" name="矩形 32"/>
                <p:cNvSpPr/>
                <p:nvPr/>
              </p:nvSpPr>
              <p:spPr>
                <a:xfrm>
                  <a:off x="2500583" y="6285235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Enhanced devices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5" name="矩形 33"/>
                <p:cNvSpPr/>
                <p:nvPr/>
              </p:nvSpPr>
              <p:spPr>
                <a:xfrm>
                  <a:off x="4796976" y="6285235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Memory bit cell &amp; sub-array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4" name="群組 21"/>
              <p:cNvGrpSpPr/>
              <p:nvPr/>
            </p:nvGrpSpPr>
            <p:grpSpPr>
              <a:xfrm>
                <a:off x="2499662" y="4991303"/>
                <a:ext cx="4526121" cy="766402"/>
                <a:chOff x="2485053" y="4335983"/>
                <a:chExt cx="4607677" cy="766402"/>
              </a:xfrm>
            </p:grpSpPr>
            <p:sp>
              <p:nvSpPr>
                <p:cNvPr id="1049676" name="矩形 22"/>
                <p:cNvSpPr/>
                <p:nvPr/>
              </p:nvSpPr>
              <p:spPr>
                <a:xfrm>
                  <a:off x="2485053" y="4742385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Cell Library 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7" name="矩形 23"/>
                <p:cNvSpPr/>
                <p:nvPr/>
              </p:nvSpPr>
              <p:spPr>
                <a:xfrm>
                  <a:off x="2485053" y="4335983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SRAM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8" name="矩形 24"/>
                <p:cNvSpPr/>
                <p:nvPr/>
              </p:nvSpPr>
              <p:spPr>
                <a:xfrm>
                  <a:off x="5982250" y="4335983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DLA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9" name="矩形 25"/>
                <p:cNvSpPr/>
                <p:nvPr/>
              </p:nvSpPr>
              <p:spPr>
                <a:xfrm>
                  <a:off x="4816517" y="4742385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 Controller 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0" name="矩形 26"/>
                <p:cNvSpPr/>
                <p:nvPr/>
              </p:nvSpPr>
              <p:spPr>
                <a:xfrm>
                  <a:off x="4816517" y="4335983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Interface 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1" name="矩形 27"/>
                <p:cNvSpPr/>
                <p:nvPr/>
              </p:nvSpPr>
              <p:spPr>
                <a:xfrm>
                  <a:off x="3650785" y="4742385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2" name="矩形 28"/>
                <p:cNvSpPr/>
                <p:nvPr/>
              </p:nvSpPr>
              <p:spPr>
                <a:xfrm>
                  <a:off x="3650785" y="4335983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Peripheral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3" name="矩形 29"/>
                <p:cNvSpPr/>
                <p:nvPr/>
              </p:nvSpPr>
              <p:spPr>
                <a:xfrm>
                  <a:off x="5982249" y="4742385"/>
                  <a:ext cx="111048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Other IPs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3145789" name="直線接點 17"/>
            <p:cNvCxnSpPr>
              <a:cxnSpLocks/>
            </p:cNvCxnSpPr>
            <p:nvPr/>
          </p:nvCxnSpPr>
          <p:spPr>
            <a:xfrm>
              <a:off x="1361039" y="5815450"/>
              <a:ext cx="6386977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968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0930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91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975" y="5920621"/>
            <a:ext cx="859248" cy="247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92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71" y="5112337"/>
            <a:ext cx="859248" cy="247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93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484" y="4010028"/>
            <a:ext cx="1088749" cy="3132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94" name="Picture 30" descr="itri_CEL_A"/>
          <p:cNvPicPr>
            <a:picLocks noChangeAspect="1" noChangeArrowheads="1"/>
          </p:cNvPicPr>
          <p:nvPr/>
        </p:nvPicPr>
        <p:blipFill rotWithShape="1">
          <a:blip r:embed="rId3" cstate="print"/>
          <a:srcRect t="5785" r="76121"/>
          <a:stretch>
            <a:fillRect/>
          </a:stretch>
        </p:blipFill>
        <p:spPr bwMode="auto">
          <a:xfrm>
            <a:off x="2434475" y="4013668"/>
            <a:ext cx="318865" cy="2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7195" name="Picture 2" descr="ãnthuãçåçæå°çµæ"/>
          <p:cNvPicPr>
            <a:picLocks noChangeAspect="1" noChangeArrowheads="1"/>
          </p:cNvPicPr>
          <p:nvPr/>
        </p:nvPicPr>
        <p:blipFill rotWithShape="1">
          <a:blip r:embed="rId4"/>
          <a:srcRect t="72608"/>
          <a:stretch>
            <a:fillRect/>
          </a:stretch>
        </p:blipFill>
        <p:spPr bwMode="auto">
          <a:xfrm>
            <a:off x="1246963" y="4416635"/>
            <a:ext cx="685886" cy="152560"/>
          </a:xfrm>
          <a:prstGeom prst="rect">
            <a:avLst/>
          </a:prstGeom>
          <a:noFill/>
        </p:spPr>
      </p:pic>
      <p:sp>
        <p:nvSpPr>
          <p:cNvPr id="1049685" name="矩形 40"/>
          <p:cNvSpPr/>
          <p:nvPr/>
        </p:nvSpPr>
        <p:spPr>
          <a:xfrm>
            <a:off x="1868555" y="4332366"/>
            <a:ext cx="1196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 err="1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NeuChips</a:t>
            </a:r>
            <a:endParaRPr lang="zh-TW" altLang="en-US" sz="14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196" name="Picture 30" descr="itri_CEL_A"/>
          <p:cNvPicPr>
            <a:picLocks noChangeAspect="1" noChangeArrowheads="1"/>
          </p:cNvPicPr>
          <p:nvPr/>
        </p:nvPicPr>
        <p:blipFill rotWithShape="1">
          <a:blip r:embed="rId3" cstate="print"/>
          <a:srcRect t="5785" r="76121"/>
          <a:stretch>
            <a:fillRect/>
          </a:stretch>
        </p:blipFill>
        <p:spPr bwMode="auto">
          <a:xfrm>
            <a:off x="2021629" y="1923234"/>
            <a:ext cx="318865" cy="2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7197" name="Picture 2" descr="ãnthuãçåçæå°çµæ"/>
          <p:cNvPicPr>
            <a:picLocks noChangeAspect="1" noChangeArrowheads="1"/>
          </p:cNvPicPr>
          <p:nvPr/>
        </p:nvPicPr>
        <p:blipFill rotWithShape="1">
          <a:blip r:embed="rId4"/>
          <a:srcRect t="72608"/>
          <a:stretch>
            <a:fillRect/>
          </a:stretch>
        </p:blipFill>
        <p:spPr bwMode="auto">
          <a:xfrm>
            <a:off x="2356031" y="1998916"/>
            <a:ext cx="685886" cy="152560"/>
          </a:xfrm>
          <a:prstGeom prst="rect">
            <a:avLst/>
          </a:prstGeom>
          <a:noFill/>
        </p:spPr>
      </p:pic>
      <p:sp>
        <p:nvSpPr>
          <p:cNvPr id="1049686" name="矩形 43"/>
          <p:cNvSpPr/>
          <p:nvPr/>
        </p:nvSpPr>
        <p:spPr>
          <a:xfrm>
            <a:off x="1008306" y="1896605"/>
            <a:ext cx="1196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 err="1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lang="zh-TW" altLang="en-US" sz="14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87" name="矩形 44"/>
          <p:cNvSpPr/>
          <p:nvPr/>
        </p:nvSpPr>
        <p:spPr>
          <a:xfrm>
            <a:off x="3065506" y="4613941"/>
            <a:ext cx="2338832" cy="361072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SoC Hardware Design </a:t>
            </a:r>
            <a:r>
              <a:rPr lang="en-US" altLang="zh-TW" sz="1050" b="1" dirty="0" err="1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88" name="矩形 27"/>
          <p:cNvSpPr>
            <a:spLocks noChangeArrowheads="1"/>
          </p:cNvSpPr>
          <p:nvPr/>
        </p:nvSpPr>
        <p:spPr bwMode="auto">
          <a:xfrm>
            <a:off x="5494422" y="2826842"/>
            <a:ext cx="2871496" cy="216866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endParaRPr lang="zh-TW" altLang="en-US" dirty="0">
              <a:cs typeface="Arial" panose="020B0604020202020204" pitchFamily="34" charset="0"/>
            </a:endParaRPr>
          </a:p>
        </p:txBody>
      </p:sp>
      <p:pic>
        <p:nvPicPr>
          <p:cNvPr id="2097198" name="圖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420" y="2876915"/>
            <a:ext cx="766317" cy="2096247"/>
          </a:xfrm>
          <a:prstGeom prst="rect">
            <a:avLst/>
          </a:prstGeom>
        </p:spPr>
      </p:pic>
      <p:sp>
        <p:nvSpPr>
          <p:cNvPr id="1049689" name="矩形 14"/>
          <p:cNvSpPr>
            <a:spLocks noChangeArrowheads="1"/>
          </p:cNvSpPr>
          <p:nvPr/>
        </p:nvSpPr>
        <p:spPr bwMode="auto">
          <a:xfrm>
            <a:off x="7117664" y="2914282"/>
            <a:ext cx="1176412" cy="330661"/>
          </a:xfrm>
          <a:prstGeom prst="rect">
            <a:avLst/>
          </a:prstGeom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algn="ctr"/>
            <a:r>
              <a:rPr lang="en-US" altLang="zh-TW" sz="1200" b="1" dirty="0">
                <a:cs typeface="Arial" panose="020B0604020202020204" pitchFamily="34" charset="0"/>
              </a:rPr>
              <a:t>Scalar Unit</a:t>
            </a:r>
            <a:endParaRPr lang="zh-TW" altLang="en-US" sz="1200" b="1" dirty="0">
              <a:cs typeface="Arial" panose="020B0604020202020204" pitchFamily="34" charset="0"/>
            </a:endParaRPr>
          </a:p>
        </p:txBody>
      </p:sp>
      <p:sp>
        <p:nvSpPr>
          <p:cNvPr id="1049690" name="矩形 14"/>
          <p:cNvSpPr>
            <a:spLocks noChangeArrowheads="1"/>
          </p:cNvSpPr>
          <p:nvPr/>
        </p:nvSpPr>
        <p:spPr bwMode="auto">
          <a:xfrm>
            <a:off x="7117663" y="3342647"/>
            <a:ext cx="1176413" cy="1063712"/>
          </a:xfrm>
          <a:prstGeom prst="rect">
            <a:avLst/>
          </a:prstGeom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algn="ctr"/>
            <a:r>
              <a:rPr lang="en-US" altLang="zh-TW" sz="1200" b="1" dirty="0">
                <a:cs typeface="Arial" panose="020B0604020202020204" pitchFamily="34" charset="0"/>
              </a:rPr>
              <a:t>2D Processing Unit</a:t>
            </a:r>
            <a:endParaRPr lang="zh-TW" altLang="en-US" sz="1200" b="1" dirty="0">
              <a:cs typeface="Arial" panose="020B0604020202020204" pitchFamily="34" charset="0"/>
            </a:endParaRPr>
          </a:p>
        </p:txBody>
      </p:sp>
      <p:sp>
        <p:nvSpPr>
          <p:cNvPr id="1049691" name="矩形 49"/>
          <p:cNvSpPr/>
          <p:nvPr/>
        </p:nvSpPr>
        <p:spPr>
          <a:xfrm>
            <a:off x="6114080" y="4208243"/>
            <a:ext cx="1196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en-US" altLang="zh-TW" sz="1400" b="1" dirty="0" err="1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endParaRPr lang="zh-TW" altLang="en-US" sz="14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2" name="左-右雙向箭號 19"/>
          <p:cNvSpPr>
            <a:spLocks noChangeArrowheads="1"/>
          </p:cNvSpPr>
          <p:nvPr/>
        </p:nvSpPr>
        <p:spPr bwMode="auto">
          <a:xfrm>
            <a:off x="6268920" y="3367930"/>
            <a:ext cx="840699" cy="859815"/>
          </a:xfrm>
          <a:prstGeom prst="leftRightArrow">
            <a:avLst>
              <a:gd name="adj1" fmla="val 82500"/>
              <a:gd name="adj2" fmla="val 19101"/>
            </a:avLst>
          </a:prstGeom>
          <a:solidFill>
            <a:srgbClr val="FF0000"/>
          </a:solidFill>
          <a:ln w="28575">
            <a:solidFill>
              <a:srgbClr val="69A2D8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altLang="zh-TW" sz="800" b="1" i="1" dirty="0">
                <a:cs typeface="Arial" panose="020B0604020202020204" pitchFamily="34" charset="0"/>
              </a:rPr>
              <a:t>Ultra High Bandwidth</a:t>
            </a:r>
          </a:p>
          <a:p>
            <a:pPr algn="ctr"/>
            <a:r>
              <a:rPr lang="en-US" altLang="zh-TW" sz="800" b="1" i="1" dirty="0">
                <a:cs typeface="Arial" panose="020B0604020202020204" pitchFamily="34" charset="0"/>
              </a:rPr>
              <a:t>Data Access</a:t>
            </a:r>
            <a:endParaRPr lang="zh-TW" altLang="en-US" sz="800" b="1" i="1" dirty="0">
              <a:cs typeface="Arial" panose="020B0604020202020204" pitchFamily="34" charset="0"/>
            </a:endParaRPr>
          </a:p>
        </p:txBody>
      </p:sp>
      <p:sp>
        <p:nvSpPr>
          <p:cNvPr id="1049693" name="矩形 14"/>
          <p:cNvSpPr>
            <a:spLocks noChangeArrowheads="1"/>
          </p:cNvSpPr>
          <p:nvPr/>
        </p:nvSpPr>
        <p:spPr bwMode="auto">
          <a:xfrm>
            <a:off x="7117663" y="4488810"/>
            <a:ext cx="1176411" cy="424247"/>
          </a:xfrm>
          <a:prstGeom prst="rect">
            <a:avLst/>
          </a:prstGeom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algn="ctr"/>
            <a:r>
              <a:rPr lang="en-US" altLang="zh-TW" sz="1200" b="1" dirty="0">
                <a:cs typeface="Arial" panose="020B0604020202020204" pitchFamily="34" charset="0"/>
              </a:rPr>
              <a:t>1D Processing Unit</a:t>
            </a:r>
            <a:endParaRPr lang="zh-TW" altLang="en-US" sz="1200" b="1" dirty="0">
              <a:cs typeface="Arial" panose="020B0604020202020204" pitchFamily="34" charset="0"/>
            </a:endParaRPr>
          </a:p>
        </p:txBody>
      </p:sp>
      <p:sp>
        <p:nvSpPr>
          <p:cNvPr id="1049694" name="矩形 14"/>
          <p:cNvSpPr>
            <a:spLocks noChangeArrowheads="1"/>
          </p:cNvSpPr>
          <p:nvPr/>
        </p:nvSpPr>
        <p:spPr bwMode="auto">
          <a:xfrm>
            <a:off x="6387349" y="2914282"/>
            <a:ext cx="658472" cy="330661"/>
          </a:xfrm>
          <a:prstGeom prst="rect">
            <a:avLst/>
          </a:prstGeom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algn="ctr"/>
            <a:r>
              <a:rPr lang="en-US" altLang="zh-TW" sz="1200" b="1" dirty="0">
                <a:cs typeface="Arial" panose="020B0604020202020204" pitchFamily="34" charset="0"/>
              </a:rPr>
              <a:t>Data Mover</a:t>
            </a:r>
            <a:endParaRPr lang="zh-TW" altLang="en-US" sz="1200" b="1" dirty="0">
              <a:cs typeface="Arial" panose="020B0604020202020204" pitchFamily="34" charset="0"/>
            </a:endParaRPr>
          </a:p>
        </p:txBody>
      </p:sp>
      <p:sp>
        <p:nvSpPr>
          <p:cNvPr id="1049695" name="矩形 14"/>
          <p:cNvSpPr>
            <a:spLocks noChangeArrowheads="1"/>
          </p:cNvSpPr>
          <p:nvPr/>
        </p:nvSpPr>
        <p:spPr bwMode="auto">
          <a:xfrm>
            <a:off x="6318737" y="4488810"/>
            <a:ext cx="727083" cy="424247"/>
          </a:xfrm>
          <a:prstGeom prst="rect">
            <a:avLst/>
          </a:prstGeom>
          <a:solidFill>
            <a:srgbClr val="0099CC"/>
          </a:solidFill>
          <a:ln w="28575">
            <a:solidFill>
              <a:srgbClr val="69A2D8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algn="ctr"/>
            <a:r>
              <a:rPr lang="en-US" altLang="zh-TW" sz="900" b="1" dirty="0">
                <a:cs typeface="Arial" panose="020B0604020202020204" pitchFamily="34" charset="0"/>
              </a:rPr>
              <a:t>Scheduler</a:t>
            </a:r>
            <a:endParaRPr lang="zh-TW" altLang="en-US" sz="900" b="1" dirty="0">
              <a:cs typeface="Arial" panose="020B0604020202020204" pitchFamily="34" charset="0"/>
            </a:endParaRPr>
          </a:p>
        </p:txBody>
      </p:sp>
      <p:sp>
        <p:nvSpPr>
          <p:cNvPr id="1049696" name="矩形 54"/>
          <p:cNvSpPr/>
          <p:nvPr/>
        </p:nvSpPr>
        <p:spPr>
          <a:xfrm>
            <a:off x="3072990" y="4198241"/>
            <a:ext cx="2338832" cy="361072"/>
          </a:xfrm>
          <a:prstGeom prst="rect">
            <a:avLst/>
          </a:prstGeom>
          <a:solidFill>
            <a:srgbClr val="A0C0E5"/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SoC Software Design </a:t>
            </a:r>
            <a:r>
              <a:rPr lang="en-US" altLang="zh-TW" sz="1050" b="1" dirty="0" err="1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90" name="直線接點 55"/>
          <p:cNvCxnSpPr>
            <a:cxnSpLocks/>
          </p:cNvCxnSpPr>
          <p:nvPr/>
        </p:nvCxnSpPr>
        <p:spPr>
          <a:xfrm>
            <a:off x="2972159" y="3946930"/>
            <a:ext cx="2439663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697" name="矩形 56"/>
          <p:cNvSpPr/>
          <p:nvPr/>
        </p:nvSpPr>
        <p:spPr>
          <a:xfrm>
            <a:off x="2792450" y="3950746"/>
            <a:ext cx="2799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SoC Design </a:t>
            </a:r>
            <a:r>
              <a:rPr lang="en-US" altLang="zh-TW" sz="1200" b="1" dirty="0" err="1">
                <a:solidFill>
                  <a:srgbClr val="292929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ToolKits</a:t>
            </a:r>
            <a:endParaRPr lang="zh-TW" altLang="en-US" sz="12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8" name="矩形 57"/>
          <p:cNvSpPr/>
          <p:nvPr/>
        </p:nvSpPr>
        <p:spPr>
          <a:xfrm>
            <a:off x="3065506" y="3435401"/>
            <a:ext cx="2338832" cy="361072"/>
          </a:xfrm>
          <a:prstGeom prst="rect">
            <a:avLst/>
          </a:prstGeom>
          <a:solidFill>
            <a:srgbClr val="A0C0E5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DLA Algorithm &amp; Architecture Co-Design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699" name="矩形 58"/>
          <p:cNvSpPr/>
          <p:nvPr/>
        </p:nvSpPr>
        <p:spPr>
          <a:xfrm>
            <a:off x="3072990" y="3019701"/>
            <a:ext cx="2338832" cy="361072"/>
          </a:xfrm>
          <a:prstGeom prst="rect">
            <a:avLst/>
          </a:prstGeom>
          <a:solidFill>
            <a:srgbClr val="A0C0E5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SoC Implementation</a:t>
            </a:r>
            <a:endParaRPr lang="zh-TW" altLang="en-US" sz="105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00" name="矩形 59"/>
          <p:cNvSpPr/>
          <p:nvPr/>
        </p:nvSpPr>
        <p:spPr>
          <a:xfrm>
            <a:off x="2792450" y="2772206"/>
            <a:ext cx="2799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en-US" altLang="zh-TW" sz="1200" b="1" dirty="0" err="1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 Test Vehicle</a:t>
            </a:r>
            <a:endParaRPr lang="zh-TW" altLang="en-US" sz="12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B5A59C8-5A12-4877-957C-9A2E0DF92529}"/>
              </a:ext>
            </a:extLst>
          </p:cNvPr>
          <p:cNvGrpSpPr/>
          <p:nvPr/>
        </p:nvGrpSpPr>
        <p:grpSpPr>
          <a:xfrm>
            <a:off x="5494422" y="1096343"/>
            <a:ext cx="2871496" cy="1608896"/>
            <a:chOff x="5494422" y="1096343"/>
            <a:chExt cx="2871496" cy="1608896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422" y="1096343"/>
              <a:ext cx="2871496" cy="1608896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FBC7284-686F-4980-ACE4-7EC93DF56047}"/>
                </a:ext>
              </a:extLst>
            </p:cNvPr>
            <p:cNvSpPr/>
            <p:nvPr/>
          </p:nvSpPr>
          <p:spPr>
            <a:xfrm>
              <a:off x="7389341" y="2272482"/>
              <a:ext cx="443913" cy="157140"/>
            </a:xfrm>
            <a:prstGeom prst="rect">
              <a:avLst/>
            </a:prstGeom>
            <a:solidFill>
              <a:srgbClr val="A0C0E5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TW" sz="600" dirty="0"/>
                <a:t>DSP</a:t>
              </a:r>
              <a:endParaRPr lang="zh-TW" altLang="en-US" sz="600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A08DE92-D693-4B45-A70A-CA518A451967}"/>
                </a:ext>
              </a:extLst>
            </p:cNvPr>
            <p:cNvSpPr/>
            <p:nvPr/>
          </p:nvSpPr>
          <p:spPr>
            <a:xfrm>
              <a:off x="7389341" y="2460154"/>
              <a:ext cx="443913" cy="157140"/>
            </a:xfrm>
            <a:prstGeom prst="rect">
              <a:avLst/>
            </a:prstGeom>
            <a:solidFill>
              <a:srgbClr val="A0C0E5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TW" sz="600" dirty="0"/>
                <a:t>ARM</a:t>
              </a:r>
              <a:endParaRPr lang="zh-TW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6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矩形 5"/>
          <p:cNvSpPr>
            <a:spLocks noChangeArrowheads="1"/>
          </p:cNvSpPr>
          <p:nvPr/>
        </p:nvSpPr>
        <p:spPr bwMode="auto">
          <a:xfrm>
            <a:off x="0" y="554101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8836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37" name="內容版面配置區 4"/>
          <p:cNvSpPr txBox="1"/>
          <p:nvPr/>
        </p:nvSpPr>
        <p:spPr>
          <a:xfrm>
            <a:off x="1299089" y="1792287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83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0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46859" y="569069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計畫架構</a:t>
            </a:r>
          </a:p>
        </p:txBody>
      </p:sp>
      <p:sp>
        <p:nvSpPr>
          <p:cNvPr id="4" name="矩形 3"/>
          <p:cNvSpPr/>
          <p:nvPr/>
        </p:nvSpPr>
        <p:spPr>
          <a:xfrm>
            <a:off x="119549" y="1271551"/>
            <a:ext cx="8906574" cy="90550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「</a:t>
            </a:r>
            <a:r>
              <a:rPr lang="en-US" altLang="zh-TW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on</a:t>
            </a:r>
            <a:r>
              <a:rPr lang="zh-TW" altLang="en-US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</a:t>
            </a:r>
            <a:r>
              <a:rPr lang="zh-TW" altLang="en-US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研發補助計畫」                           </a:t>
            </a:r>
            <a:endParaRPr lang="en-US" altLang="zh-TW" sz="24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24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晶圓製造創新服務平台研發計畫</a:t>
            </a:r>
            <a:endParaRPr lang="zh-TW" altLang="en-US" sz="2400" dirty="0">
              <a:solidFill>
                <a:srgbClr val="0000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312205" y="2206014"/>
            <a:ext cx="2194056" cy="4337523"/>
            <a:chOff x="2422469" y="2207539"/>
            <a:chExt cx="2194056" cy="4337523"/>
          </a:xfrm>
        </p:grpSpPr>
        <p:sp>
          <p:nvSpPr>
            <p:cNvPr id="6" name="矩形 5"/>
            <p:cNvSpPr/>
            <p:nvPr/>
          </p:nvSpPr>
          <p:spPr>
            <a:xfrm>
              <a:off x="2422469" y="2843919"/>
              <a:ext cx="2194056" cy="370114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400" dirty="0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422469" y="2863247"/>
              <a:ext cx="2162735" cy="5112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 AIM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基礎矽智財開發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en-US" altLang="zh-TW" sz="12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(PSMC)</a:t>
              </a:r>
              <a:endPara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49039" y="3449177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B.1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Standard Cell Library Development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49039" y="4073271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B.2 High Bandwidth DRAM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Array &amp; Macro Development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1006" y="5929696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B.5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Interface IP Development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11" name="直線接點 10"/>
            <p:cNvCxnSpPr/>
            <p:nvPr/>
          </p:nvCxnSpPr>
          <p:spPr>
            <a:xfrm flipH="1">
              <a:off x="3503837" y="2207539"/>
              <a:ext cx="990" cy="61200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551006" y="4707206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B.3 SRAM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Macro and  Compiler Development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51006" y="5309491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B.4 Peripheral IP Development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8589" y="2204488"/>
            <a:ext cx="2159283" cy="4340574"/>
            <a:chOff x="119549" y="2204489"/>
            <a:chExt cx="2159283" cy="4340574"/>
          </a:xfrm>
        </p:grpSpPr>
        <p:cxnSp>
          <p:nvCxnSpPr>
            <p:cNvPr id="15" name="直線接點 14"/>
            <p:cNvCxnSpPr/>
            <p:nvPr/>
          </p:nvCxnSpPr>
          <p:spPr>
            <a:xfrm flipH="1">
              <a:off x="1193626" y="2204489"/>
              <a:ext cx="990" cy="61200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19549" y="2843920"/>
              <a:ext cx="2159283" cy="370114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200" dirty="0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5550" y="2864739"/>
              <a:ext cx="2107280" cy="5112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 AIM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製程平台開發</a:t>
              </a:r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(PSMC)</a:t>
              </a:r>
              <a:endParaRPr lang="zh-TW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46605" y="3447653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A.1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BEOL 5-layer Aluminum on DRAM  process 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46605" y="4071747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A.2 FEOL Process Revision and Enhancement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33337" y="4718258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A.3 Memory Bit Cell and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Subarray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 Development 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33337" y="5332463"/>
              <a:ext cx="1940916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8288" indent="-268288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A.4 New Device Development 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6630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群組 23"/>
          <p:cNvGrpSpPr/>
          <p:nvPr/>
        </p:nvGrpSpPr>
        <p:grpSpPr>
          <a:xfrm>
            <a:off x="4600594" y="2206014"/>
            <a:ext cx="2194056" cy="4337523"/>
            <a:chOff x="2422469" y="2207539"/>
            <a:chExt cx="2194056" cy="4337523"/>
          </a:xfrm>
        </p:grpSpPr>
        <p:sp>
          <p:nvSpPr>
            <p:cNvPr id="43" name="矩形 24"/>
            <p:cNvSpPr/>
            <p:nvPr/>
          </p:nvSpPr>
          <p:spPr>
            <a:xfrm>
              <a:off x="2422469" y="2843919"/>
              <a:ext cx="2194056" cy="370114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4" name="矩形 25"/>
            <p:cNvSpPr/>
            <p:nvPr/>
          </p:nvSpPr>
          <p:spPr>
            <a:xfrm>
              <a:off x="2422469" y="2863246"/>
              <a:ext cx="2162735" cy="511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</a:t>
              </a:r>
              <a:r>
                <a:rPr lang="zh-TW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lang="zh-TW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設計平台開發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(PSMC)</a:t>
              </a:r>
              <a:endPara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5" name="矩形 26"/>
            <p:cNvSpPr/>
            <p:nvPr/>
          </p:nvSpPr>
          <p:spPr>
            <a:xfrm>
              <a:off x="2508334" y="3455769"/>
              <a:ext cx="2016000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C.1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Hardware Design Toolkits (PSMC/ITRI)</a:t>
              </a:r>
            </a:p>
          </p:txBody>
        </p:sp>
        <p:sp>
          <p:nvSpPr>
            <p:cNvPr id="46" name="矩形 27"/>
            <p:cNvSpPr/>
            <p:nvPr/>
          </p:nvSpPr>
          <p:spPr>
            <a:xfrm>
              <a:off x="2508334" y="4093356"/>
              <a:ext cx="2016000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C.2 AIM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Software Design Toolkits (PSMC/ITRI)</a:t>
              </a:r>
            </a:p>
          </p:txBody>
        </p:sp>
        <p:sp>
          <p:nvSpPr>
            <p:cNvPr id="47" name="矩形 28"/>
            <p:cNvSpPr/>
            <p:nvPr/>
          </p:nvSpPr>
          <p:spPr>
            <a:xfrm>
              <a:off x="2508334" y="5926875"/>
              <a:ext cx="2016000" cy="55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lvl="0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C.5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Chip Design &amp; Implementation (PSMC/ITRI)</a:t>
              </a:r>
            </a:p>
          </p:txBody>
        </p:sp>
        <p:cxnSp>
          <p:nvCxnSpPr>
            <p:cNvPr id="48" name="直線接點 29"/>
            <p:cNvCxnSpPr>
              <a:cxnSpLocks/>
            </p:cNvCxnSpPr>
            <p:nvPr/>
          </p:nvCxnSpPr>
          <p:spPr>
            <a:xfrm flipH="1">
              <a:off x="3503837" y="2207539"/>
              <a:ext cx="990" cy="61200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30"/>
            <p:cNvSpPr/>
            <p:nvPr/>
          </p:nvSpPr>
          <p:spPr>
            <a:xfrm>
              <a:off x="2508334" y="4706333"/>
              <a:ext cx="2016000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C.3 DMS Engine</a:t>
              </a:r>
              <a:r>
                <a:rPr lang="zh-TW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Design (PSMC/ITRI)</a:t>
              </a:r>
            </a:p>
          </p:txBody>
        </p:sp>
        <p:sp>
          <p:nvSpPr>
            <p:cNvPr id="50" name="矩形 31"/>
            <p:cNvSpPr/>
            <p:nvPr/>
          </p:nvSpPr>
          <p:spPr>
            <a:xfrm>
              <a:off x="2508334" y="5321245"/>
              <a:ext cx="2016000" cy="550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92075" indent="-92075"/>
              <a:r>
                <a:rPr lang="en-US" altLang="zh-TW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C.4 Segmentation Engine Design (PSMC/NTHU)</a:t>
              </a:r>
            </a:p>
          </p:txBody>
        </p:sp>
      </p:grpSp>
      <p:grpSp>
        <p:nvGrpSpPr>
          <p:cNvPr id="51" name="群組 32"/>
          <p:cNvGrpSpPr/>
          <p:nvPr/>
        </p:nvGrpSpPr>
        <p:grpSpPr>
          <a:xfrm>
            <a:off x="6888984" y="2206014"/>
            <a:ext cx="2194056" cy="4337523"/>
            <a:chOff x="2422469" y="2207539"/>
            <a:chExt cx="2194056" cy="4337523"/>
          </a:xfrm>
        </p:grpSpPr>
        <p:sp>
          <p:nvSpPr>
            <p:cNvPr id="52" name="矩形 33"/>
            <p:cNvSpPr/>
            <p:nvPr/>
          </p:nvSpPr>
          <p:spPr>
            <a:xfrm>
              <a:off x="2422469" y="2843919"/>
              <a:ext cx="2194056" cy="3701143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400" dirty="0">
                <a:solidFill>
                  <a:srgbClr val="0000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3" name="矩形 34"/>
            <p:cNvSpPr/>
            <p:nvPr/>
          </p:nvSpPr>
          <p:spPr>
            <a:xfrm>
              <a:off x="2422469" y="2863248"/>
              <a:ext cx="2162735" cy="5107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lang="zh-TW" altLang="en-US" sz="16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載具驗證</a:t>
              </a:r>
              <a:endPara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ctr"/>
              <a:r>
                <a:rPr lang="en-US" altLang="zh-TW" sz="12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en-US" altLang="zh-TW" sz="1200" b="1" dirty="0" err="1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lang="en-US" altLang="zh-TW" sz="1200" b="1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4" name="矩形 35"/>
            <p:cNvSpPr/>
            <p:nvPr/>
          </p:nvSpPr>
          <p:spPr>
            <a:xfrm>
              <a:off x="2508334" y="3448337"/>
              <a:ext cx="2016000" cy="57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9875" lvl="0" indent="-269875"/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D.1</a:t>
              </a:r>
              <a:r>
                <a:rPr lang="zh-TW" altLang="en-US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車規電路板平台軟硬體設計</a:t>
              </a: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(AutoSys/ITRI)</a:t>
              </a:r>
            </a:p>
          </p:txBody>
        </p:sp>
        <p:sp>
          <p:nvSpPr>
            <p:cNvPr id="55" name="矩形 36"/>
            <p:cNvSpPr/>
            <p:nvPr/>
          </p:nvSpPr>
          <p:spPr>
            <a:xfrm>
              <a:off x="2508334" y="4107920"/>
              <a:ext cx="2016000" cy="57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69875" lvl="0" indent="-269875"/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D.2 </a:t>
              </a:r>
              <a:r>
                <a:rPr lang="zh-TW" altLang="en-US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汽車安全應用後處理開發</a:t>
              </a: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en-US" altLang="zh-TW" sz="1200" b="1" dirty="0" err="1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sz="1200" b="1" dirty="0" err="1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YunTech</a:t>
              </a:r>
              <a:r>
                <a:rPr lang="en-US" altLang="zh-TW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/ITRI)</a:t>
              </a:r>
            </a:p>
          </p:txBody>
        </p:sp>
        <p:cxnSp>
          <p:nvCxnSpPr>
            <p:cNvPr id="56" name="直線接點 37"/>
            <p:cNvCxnSpPr>
              <a:cxnSpLocks/>
            </p:cNvCxnSpPr>
            <p:nvPr/>
          </p:nvCxnSpPr>
          <p:spPr>
            <a:xfrm flipH="1">
              <a:off x="3503837" y="2207539"/>
              <a:ext cx="990" cy="61200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39"/>
          <p:cNvSpPr/>
          <p:nvPr/>
        </p:nvSpPr>
        <p:spPr>
          <a:xfrm>
            <a:off x="6974849" y="4787243"/>
            <a:ext cx="2016000" cy="576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9875" lvl="0" indent="-269875"/>
            <a:r>
              <a:rPr lang="en-US" altLang="zh-TW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 </a:t>
            </a:r>
            <a:r>
              <a:rPr lang="zh-TW" altLang="en-US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  <a:r>
              <a:rPr lang="en-US" altLang="zh-TW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1200" b="1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</a:p>
        </p:txBody>
      </p:sp>
    </p:spTree>
    <p:extLst>
      <p:ext uri="{BB962C8B-B14F-4D97-AF65-F5344CB8AC3E}">
        <p14:creationId xmlns:p14="http://schemas.microsoft.com/office/powerpoint/2010/main" val="2612755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0" name="標題 1"/>
          <p:cNvSpPr txBox="1"/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產業技術關聯圖</a:t>
            </a:r>
          </a:p>
        </p:txBody>
      </p:sp>
      <p:cxnSp>
        <p:nvCxnSpPr>
          <p:cNvPr id="3145795" name="直線單箭頭接點 3"/>
          <p:cNvCxnSpPr>
            <a:cxnSpLocks/>
          </p:cNvCxnSpPr>
          <p:nvPr/>
        </p:nvCxnSpPr>
        <p:spPr>
          <a:xfrm>
            <a:off x="598275" y="3651606"/>
            <a:ext cx="7797800" cy="0"/>
          </a:xfrm>
          <a:prstGeom prst="straightConnector1">
            <a:avLst/>
          </a:prstGeom>
          <a:ln w="1016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1" name="文字方塊 4"/>
          <p:cNvSpPr txBox="1"/>
          <p:nvPr/>
        </p:nvSpPr>
        <p:spPr>
          <a:xfrm>
            <a:off x="242605" y="1467587"/>
            <a:ext cx="2579388" cy="369332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A. AIM 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</a:p>
        </p:txBody>
      </p:sp>
      <p:cxnSp>
        <p:nvCxnSpPr>
          <p:cNvPr id="3145796" name="直線接點 5"/>
          <p:cNvCxnSpPr>
            <a:cxnSpLocks/>
            <a:stCxn id="1049731" idx="2"/>
          </p:cNvCxnSpPr>
          <p:nvPr/>
        </p:nvCxnSpPr>
        <p:spPr>
          <a:xfrm>
            <a:off x="1532299" y="1836919"/>
            <a:ext cx="1237606" cy="181551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7" name="直線接點 6"/>
          <p:cNvCxnSpPr>
            <a:cxnSpLocks/>
            <a:stCxn id="1049749" idx="2"/>
          </p:cNvCxnSpPr>
          <p:nvPr/>
        </p:nvCxnSpPr>
        <p:spPr>
          <a:xfrm>
            <a:off x="4728595" y="1836919"/>
            <a:ext cx="1260725" cy="181551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2" name="矩形 7"/>
          <p:cNvSpPr/>
          <p:nvPr/>
        </p:nvSpPr>
        <p:spPr>
          <a:xfrm>
            <a:off x="50036" y="2020522"/>
            <a:ext cx="1685059" cy="5770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A.1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BEOL 5-layer</a:t>
            </a:r>
          </a:p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Aluminum on</a:t>
            </a:r>
          </a:p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process 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3" name="矩形 8"/>
          <p:cNvSpPr/>
          <p:nvPr/>
        </p:nvSpPr>
        <p:spPr>
          <a:xfrm>
            <a:off x="441899" y="2655641"/>
            <a:ext cx="1751454" cy="5770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A.2 FEOL Process</a:t>
            </a:r>
          </a:p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Revision and</a:t>
            </a:r>
          </a:p>
          <a:p>
            <a:pPr marL="268288" indent="-268288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Enhancement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4" name="矩形 9"/>
          <p:cNvSpPr/>
          <p:nvPr/>
        </p:nvSpPr>
        <p:spPr>
          <a:xfrm>
            <a:off x="1965565" y="2273042"/>
            <a:ext cx="2050849" cy="57708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68288" indent="-2682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A.3 Memory Bit Cell</a:t>
            </a:r>
          </a:p>
          <a:p>
            <a:pPr marL="268288" indent="-26828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and Subarray</a:t>
            </a:r>
          </a:p>
          <a:p>
            <a:pPr marL="268288" indent="-268288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Development 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6" name="矩形 11"/>
          <p:cNvSpPr/>
          <p:nvPr/>
        </p:nvSpPr>
        <p:spPr>
          <a:xfrm>
            <a:off x="2374121" y="2942507"/>
            <a:ext cx="1316768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177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A.4 New</a:t>
            </a:r>
            <a:b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Device Development 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145798" name="直線接點 13"/>
          <p:cNvCxnSpPr>
            <a:cxnSpLocks/>
            <a:endCxn id="1049743" idx="0"/>
          </p:cNvCxnSpPr>
          <p:nvPr/>
        </p:nvCxnSpPr>
        <p:spPr>
          <a:xfrm flipH="1">
            <a:off x="2373752" y="3647794"/>
            <a:ext cx="1639617" cy="1893993"/>
          </a:xfrm>
          <a:prstGeom prst="line">
            <a:avLst/>
          </a:prstGeom>
          <a:ln w="19050">
            <a:solidFill>
              <a:schemeClr val="tx1"/>
            </a:solidFill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38" name="矩形 14"/>
          <p:cNvSpPr/>
          <p:nvPr/>
        </p:nvSpPr>
        <p:spPr>
          <a:xfrm>
            <a:off x="1986392" y="3843957"/>
            <a:ext cx="1588516" cy="41549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*&gt;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B.1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Standard Cell Library Development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39" name="矩形 15"/>
          <p:cNvSpPr/>
          <p:nvPr/>
        </p:nvSpPr>
        <p:spPr>
          <a:xfrm>
            <a:off x="739568" y="4383138"/>
            <a:ext cx="2351659" cy="41549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B.2 </a:t>
            </a: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High Bandwidth DRAM Array &amp; Macro Development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0" name="矩形 16"/>
          <p:cNvSpPr/>
          <p:nvPr/>
        </p:nvSpPr>
        <p:spPr>
          <a:xfrm>
            <a:off x="2875922" y="4830074"/>
            <a:ext cx="1757265" cy="41549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B.5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Interface IP</a:t>
            </a: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Development</a:t>
            </a:r>
            <a:endParaRPr kumimoji="1" lang="en-US" altLang="zh-TW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1" name="矩形 18"/>
          <p:cNvSpPr/>
          <p:nvPr/>
        </p:nvSpPr>
        <p:spPr>
          <a:xfrm>
            <a:off x="457253" y="4892958"/>
            <a:ext cx="2057522" cy="41549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*&gt;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B.3 SRAM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Macro and  Compiler Development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2" name="矩形 19"/>
          <p:cNvSpPr/>
          <p:nvPr/>
        </p:nvSpPr>
        <p:spPr>
          <a:xfrm>
            <a:off x="3415466" y="4202473"/>
            <a:ext cx="1575970" cy="41549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  <a:r>
              <a:rPr kumimoji="1"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B.4 Peripheral IP Development</a:t>
            </a:r>
            <a:endParaRPr kumimoji="1"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3" name="矩形 20"/>
          <p:cNvSpPr/>
          <p:nvPr/>
        </p:nvSpPr>
        <p:spPr>
          <a:xfrm>
            <a:off x="1118728" y="5541787"/>
            <a:ext cx="2456180" cy="358140"/>
          </a:xfrm>
          <a:prstGeom prst="rect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B.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</a:p>
        </p:txBody>
      </p:sp>
      <p:sp>
        <p:nvSpPr>
          <p:cNvPr id="1049744" name="矩形 21"/>
          <p:cNvSpPr/>
          <p:nvPr/>
        </p:nvSpPr>
        <p:spPr>
          <a:xfrm>
            <a:off x="3231665" y="2068710"/>
            <a:ext cx="1725519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 C.1 AIM SoC Hardware Design Toolkits</a:t>
            </a:r>
          </a:p>
        </p:txBody>
      </p:sp>
      <p:sp>
        <p:nvSpPr>
          <p:cNvPr id="1049745" name="矩形 22"/>
          <p:cNvSpPr/>
          <p:nvPr/>
        </p:nvSpPr>
        <p:spPr>
          <a:xfrm>
            <a:off x="3536493" y="2544390"/>
            <a:ext cx="1756591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&gt;  C.2 AIM SoC Software Design Toolkits</a:t>
            </a:r>
            <a:endParaRPr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6" name="矩形 23"/>
          <p:cNvSpPr/>
          <p:nvPr/>
        </p:nvSpPr>
        <p:spPr>
          <a:xfrm>
            <a:off x="5601253" y="2804070"/>
            <a:ext cx="2072722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177800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 C.5 AIM SoC Chip Design &amp; Implementation </a:t>
            </a:r>
            <a:endParaRPr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7" name="矩形 24"/>
          <p:cNvSpPr/>
          <p:nvPr/>
        </p:nvSpPr>
        <p:spPr>
          <a:xfrm>
            <a:off x="3860305" y="3020070"/>
            <a:ext cx="1759350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 C.3 DMS Engine Design</a:t>
            </a:r>
            <a:endParaRPr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8" name="矩形 25"/>
          <p:cNvSpPr/>
          <p:nvPr/>
        </p:nvSpPr>
        <p:spPr>
          <a:xfrm>
            <a:off x="5058249" y="2057507"/>
            <a:ext cx="1746550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177800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&gt; C. Segmentation Engine Design</a:t>
            </a:r>
            <a:endParaRPr lang="zh-TW" altLang="en-US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9749" name="文字方塊 26"/>
          <p:cNvSpPr txBox="1"/>
          <p:nvPr/>
        </p:nvSpPr>
        <p:spPr>
          <a:xfrm>
            <a:off x="3545418" y="1467587"/>
            <a:ext cx="2291080" cy="358140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C. AIM 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cxnSp>
        <p:nvCxnSpPr>
          <p:cNvPr id="3145799" name="直線接點 27"/>
          <p:cNvCxnSpPr>
            <a:cxnSpLocks/>
            <a:endCxn id="1049750" idx="0"/>
          </p:cNvCxnSpPr>
          <p:nvPr/>
        </p:nvCxnSpPr>
        <p:spPr>
          <a:xfrm flipH="1">
            <a:off x="5546146" y="3643851"/>
            <a:ext cx="1661367" cy="1897936"/>
          </a:xfrm>
          <a:prstGeom prst="line">
            <a:avLst/>
          </a:prstGeom>
          <a:ln w="19050">
            <a:solidFill>
              <a:schemeClr val="tx1"/>
            </a:solidFill>
            <a:headEnd type="oval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750" name="矩形 28"/>
          <p:cNvSpPr/>
          <p:nvPr/>
        </p:nvSpPr>
        <p:spPr>
          <a:xfrm>
            <a:off x="4605311" y="5541787"/>
            <a:ext cx="1881670" cy="369332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D.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104975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00461" y="6496980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752" name="矩形 35"/>
          <p:cNvSpPr/>
          <p:nvPr/>
        </p:nvSpPr>
        <p:spPr>
          <a:xfrm>
            <a:off x="7294382" y="3300620"/>
            <a:ext cx="1803980" cy="707886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kumimoji="0" lang="en-US" altLang="zh-TW" sz="20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20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晶圓製造創新服務平台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1049753" name="矩形 36"/>
          <p:cNvSpPr/>
          <p:nvPr/>
        </p:nvSpPr>
        <p:spPr>
          <a:xfrm>
            <a:off x="4949569" y="4308462"/>
            <a:ext cx="1236651" cy="6664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D.1</a:t>
            </a:r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車規電路板</a:t>
            </a:r>
            <a:endParaRPr lang="en-US" altLang="zh-TW" sz="105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68288" indent="-268288" algn="r"/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平台軟硬體設計</a:t>
            </a:r>
          </a:p>
        </p:txBody>
      </p:sp>
      <p:sp>
        <p:nvSpPr>
          <p:cNvPr id="1049754" name="矩形 37"/>
          <p:cNvSpPr/>
          <p:nvPr/>
        </p:nvSpPr>
        <p:spPr>
          <a:xfrm>
            <a:off x="6262067" y="4216255"/>
            <a:ext cx="2212928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r"/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 D.2</a:t>
            </a:r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汽車安全應用後處理開發</a:t>
            </a:r>
          </a:p>
        </p:txBody>
      </p:sp>
      <p:sp>
        <p:nvSpPr>
          <p:cNvPr id="1049755" name="矩形 38"/>
          <p:cNvSpPr/>
          <p:nvPr/>
        </p:nvSpPr>
        <p:spPr>
          <a:xfrm>
            <a:off x="6185834" y="4867304"/>
            <a:ext cx="1488141" cy="432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+</a:t>
            </a:r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</a:t>
            </a:r>
            <a:r>
              <a:rPr lang="zh-TW" altLang="en-US" sz="105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</a:p>
        </p:txBody>
      </p:sp>
      <p:sp>
        <p:nvSpPr>
          <p:cNvPr id="1049756" name="矩形 15"/>
          <p:cNvSpPr>
            <a:spLocks noChangeArrowheads="1"/>
          </p:cNvSpPr>
          <p:nvPr/>
        </p:nvSpPr>
        <p:spPr bwMode="auto">
          <a:xfrm>
            <a:off x="2282711" y="6012254"/>
            <a:ext cx="4697261" cy="769441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＋：我國已有之產品或技術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＊：我國正發展中之產品或技術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(FY105~FY106)</a:t>
            </a:r>
            <a:endParaRPr kumimoji="0" lang="zh-TW" altLang="zh-TW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＞：我國尚未發展中產品或技術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(FY107~FY108)</a:t>
            </a:r>
            <a:endParaRPr kumimoji="0" lang="zh-TW" altLang="zh-TW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zh-TW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產品或技術若與「智慧財產權」有關亦請加註說明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49757" name="Rectangle 25"/>
          <p:cNvSpPr>
            <a:spLocks noChangeArrowheads="1"/>
          </p:cNvSpPr>
          <p:nvPr/>
        </p:nvSpPr>
        <p:spPr bwMode="auto">
          <a:xfrm>
            <a:off x="5989320" y="6241844"/>
            <a:ext cx="2023901" cy="30797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15300" tIns="9180" rIns="15300" bIns="918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</a:rPr>
              <a:t>本計畫未投入，但關聯性高</a:t>
            </a:r>
          </a:p>
        </p:txBody>
      </p:sp>
      <p:sp>
        <p:nvSpPr>
          <p:cNvPr id="1049758" name="圓角矩形 41"/>
          <p:cNvSpPr/>
          <p:nvPr/>
        </p:nvSpPr>
        <p:spPr>
          <a:xfrm>
            <a:off x="6778487" y="-42409"/>
            <a:ext cx="2046156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PSMC&amp;AutoSys</a:t>
            </a:r>
            <a:r>
              <a:rPr lang="zh-TW" altLang="en-US" b="1" dirty="0">
                <a:solidFill>
                  <a:srgbClr val="FF0000"/>
                </a:solidFill>
              </a:rPr>
              <a:t>補充</a:t>
            </a:r>
          </a:p>
        </p:txBody>
      </p:sp>
    </p:spTree>
    <p:extLst>
      <p:ext uri="{BB962C8B-B14F-4D97-AF65-F5344CB8AC3E}">
        <p14:creationId xmlns:p14="http://schemas.microsoft.com/office/powerpoint/2010/main" val="2415945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0549"/>
            <a:ext cx="9144000" cy="1385455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zh-TW" altLang="en-US" sz="2400" dirty="0">
                <a:ea typeface="微軟正黑體" panose="020B0604030504040204" pitchFamily="34" charset="-120"/>
                <a:cs typeface="Arial" panose="020B0604020202020204" pitchFamily="34" charset="0"/>
              </a:rPr>
              <a:t>力積電  分項計畫負責人 ： 丁振育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0" y="1385459"/>
            <a:ext cx="623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733963" y="4004619"/>
            <a:ext cx="6336146" cy="22007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現職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力積電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開發整合部技術經理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Flash 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整合工程部副理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Ｍ代工整合部技術經理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" y="3821428"/>
            <a:ext cx="1698196" cy="226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00461" y="6496980"/>
            <a:ext cx="2133600" cy="339725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2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" name="Google Shape;15349;p34"/>
          <p:cNvSpPr txBox="1">
            <a:spLocks noGrp="1"/>
          </p:cNvSpPr>
          <p:nvPr>
            <p:ph type="title"/>
          </p:nvPr>
        </p:nvSpPr>
        <p:spPr>
          <a:xfrm>
            <a:off x="1236518" y="554101"/>
            <a:ext cx="7450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分項A - AIM製程平台開發</a:t>
            </a:r>
            <a:br>
              <a:rPr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350" name="Google Shape;15350;p34"/>
          <p:cNvSpPr txBox="1">
            <a:spLocks noGrp="1"/>
          </p:cNvSpPr>
          <p:nvPr>
            <p:ph idx="1"/>
          </p:nvPr>
        </p:nvSpPr>
        <p:spPr>
          <a:xfrm>
            <a:off x="571500" y="1120589"/>
            <a:ext cx="8115218" cy="5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平台開發基於</a:t>
            </a:r>
            <a:r>
              <a:rPr 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25nm DRAM</a:t>
            </a:r>
            <a:r>
              <a:rPr lang="zh-TW" alt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sz="1800" b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前段製程，維持</a:t>
            </a:r>
            <a:r>
              <a:rPr lang="en-US" sz="1800" b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DRAM </a:t>
            </a:r>
            <a:r>
              <a:rPr lang="en-US" sz="1800" b="0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基本性能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en-US" sz="1800" b="0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同時將邏輯電路及</a:t>
            </a:r>
            <a:r>
              <a:rPr lang="en-US" sz="1800" b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RF運用之需求整合入此一製程平台</a:t>
            </a:r>
            <a:endParaRPr b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351" name="Google Shape;15351;p34"/>
          <p:cNvSpPr txBox="1">
            <a:spLocks noGrp="1"/>
          </p:cNvSpPr>
          <p:nvPr>
            <p:ph type="sldNum" sz="quarter" idx="12"/>
          </p:nvPr>
        </p:nvSpPr>
        <p:spPr>
          <a:xfrm>
            <a:off x="7010400" y="6520783"/>
            <a:ext cx="21336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E84CD46-BDC3-4C61-A223-B29B021CC07F}"/>
              </a:ext>
            </a:extLst>
          </p:cNvPr>
          <p:cNvGrpSpPr/>
          <p:nvPr/>
        </p:nvGrpSpPr>
        <p:grpSpPr>
          <a:xfrm>
            <a:off x="666750" y="1947635"/>
            <a:ext cx="7905750" cy="4612547"/>
            <a:chOff x="666750" y="1269935"/>
            <a:chExt cx="7905750" cy="5301431"/>
          </a:xfrm>
        </p:grpSpPr>
        <p:sp>
          <p:nvSpPr>
            <p:cNvPr id="15352" name="Google Shape;15352;p34"/>
            <p:cNvSpPr/>
            <p:nvPr/>
          </p:nvSpPr>
          <p:spPr>
            <a:xfrm>
              <a:off x="666750" y="2970102"/>
              <a:ext cx="3086100" cy="1897200"/>
            </a:xfrm>
            <a:prstGeom prst="homePlate">
              <a:avLst>
                <a:gd name="adj" fmla="val 32738"/>
              </a:avLst>
            </a:prstGeom>
            <a:solidFill>
              <a:srgbClr val="A0C0E5"/>
            </a:solidFill>
            <a:ln w="28575" cap="flat" cmpd="sng">
              <a:solidFill>
                <a:srgbClr val="69A2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72000" tIns="72000" rIns="0" bIns="0" anchor="ctr" anchorCtr="0">
              <a:noAutofit/>
            </a:bodyPr>
            <a:lstStyle/>
            <a:p>
              <a:pPr lvl="0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A1. 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後段製程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BEOL 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開發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:</a:t>
              </a:r>
            </a:p>
            <a:p>
              <a:pPr lvl="0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endParaRP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金屬層從三層提高到五層</a:t>
              </a: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增厚頂層金屬層供</a:t>
              </a:r>
              <a:r>
                <a:rPr kumimoji="0" lang="en-US" altLang="zh-TW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 RF </a:t>
              </a: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使用</a:t>
              </a: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特殊金屬電容設計</a:t>
              </a:r>
              <a:endParaRPr kumimoji="0" lang="zh-TW" altLang="en-US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353" name="Google Shape;15353;p34"/>
            <p:cNvSpPr/>
            <p:nvPr/>
          </p:nvSpPr>
          <p:spPr>
            <a:xfrm rot="16200000">
              <a:off x="3660884" y="4660591"/>
              <a:ext cx="1917450" cy="1904100"/>
            </a:xfrm>
            <a:prstGeom prst="homePlate">
              <a:avLst>
                <a:gd name="adj" fmla="val 32738"/>
              </a:avLst>
            </a:prstGeom>
            <a:solidFill>
              <a:srgbClr val="C9E7A7"/>
            </a:solidFill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0000" tIns="90000" rIns="216000" bIns="91425" anchor="ctr" anchorCtr="0">
              <a:noAutofit/>
            </a:bodyPr>
            <a:lstStyle/>
            <a:p>
              <a:pPr lvl="0"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A4.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 新元件開發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:</a:t>
              </a: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85737" lvl="0" defTabSz="358775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defRPr/>
              </a:pP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endParaRPr>
            </a:p>
            <a:p>
              <a:pPr marL="358775" lvl="0" indent="-173038" defTabSz="358775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en-US" altLang="zh-TW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RF IP</a:t>
              </a:r>
            </a:p>
            <a:p>
              <a:pPr marL="358775" lvl="0" indent="-173038" defTabSz="358775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en-US" altLang="zh-TW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OTP IP</a:t>
              </a: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355" name="Google Shape;15355;p34"/>
            <p:cNvSpPr/>
            <p:nvPr/>
          </p:nvSpPr>
          <p:spPr>
            <a:xfrm flipH="1">
              <a:off x="5486400" y="2972243"/>
              <a:ext cx="3086100" cy="1897200"/>
            </a:xfrm>
            <a:prstGeom prst="homePlate">
              <a:avLst>
                <a:gd name="adj" fmla="val 32738"/>
              </a:avLst>
            </a:prstGeom>
            <a:solidFill>
              <a:srgbClr val="BBD9DE"/>
            </a:solidFill>
            <a:ln w="28575" cap="flat" cmpd="sng">
              <a:solidFill>
                <a:srgbClr val="5963B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000" tIns="0" rIns="0" bIns="0" anchor="ctr" anchorCtr="0">
              <a:noAutofit/>
            </a:bodyPr>
            <a:lstStyle/>
            <a:p>
              <a:pPr lvl="0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A2. 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前段製程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FEOL 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開發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:</a:t>
              </a:r>
              <a:endParaRPr kumimoji="0" lang="en-US" altLang="zh-TW" sz="16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lvl="0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zh-TW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endParaRP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低壓介面用的 </a:t>
              </a:r>
              <a:r>
                <a:rPr kumimoji="0" lang="en-US" altLang="zh-TW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Native NMOS </a:t>
              </a:r>
              <a:endParaRPr kumimoji="0" lang="en-US" altLang="zh-TW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高阻值正溫度係數的 </a:t>
              </a:r>
              <a:r>
                <a:rPr kumimoji="0" lang="en-US" altLang="zh-TW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Poly-Si</a:t>
              </a:r>
              <a:endParaRPr kumimoji="0" lang="en-US" altLang="zh-TW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73038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zh-TW" altLang="en-US" sz="16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提升周邊晶體的驅動電流</a:t>
              </a:r>
              <a:endParaRPr kumimoji="0" lang="zh-TW" altLang="en-US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357" name="Google Shape;15357;p34"/>
            <p:cNvSpPr/>
            <p:nvPr/>
          </p:nvSpPr>
          <p:spPr>
            <a:xfrm>
              <a:off x="3867150" y="3217669"/>
              <a:ext cx="1505100" cy="1406100"/>
            </a:xfrm>
            <a:prstGeom prst="ellipse">
              <a:avLst/>
            </a:prstGeom>
            <a:solidFill>
              <a:srgbClr val="0070C0"/>
            </a:solidFill>
            <a:ln w="28575" cap="flat" cmpd="sng">
              <a:solidFill>
                <a:srgbClr val="2428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標準 DRAM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製程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" name="Google Shape;15353;p34">
              <a:extLst>
                <a:ext uri="{FF2B5EF4-FFF2-40B4-BE49-F238E27FC236}">
                  <a16:creationId xmlns:a16="http://schemas.microsoft.com/office/drawing/2014/main" id="{68640345-D371-4155-8D0C-2EC3216BFDA0}"/>
                </a:ext>
              </a:extLst>
            </p:cNvPr>
            <p:cNvSpPr/>
            <p:nvPr/>
          </p:nvSpPr>
          <p:spPr>
            <a:xfrm rot="5400000">
              <a:off x="3670382" y="1276612"/>
              <a:ext cx="1917453" cy="1904100"/>
            </a:xfrm>
            <a:prstGeom prst="homePlate">
              <a:avLst>
                <a:gd name="adj" fmla="val 32738"/>
              </a:avLst>
            </a:prstGeom>
            <a:solidFill>
              <a:srgbClr val="C9E7A7"/>
            </a:solidFill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vert270" wrap="square" lIns="36000" tIns="91425" rIns="91425" bIns="91425" anchor="t" anchorCtr="1">
              <a:noAutofit/>
            </a:bodyPr>
            <a:lstStyle/>
            <a:p>
              <a:pPr lvl="0"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A3.</a:t>
              </a:r>
              <a:r>
                <a:rPr kumimoji="0" lang="zh-TW" altLang="en-US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 記憶體位元單元及子陣列 </a:t>
              </a:r>
              <a:r>
                <a:rPr kumimoji="0" lang="en-US" altLang="zh-TW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:</a:t>
              </a:r>
            </a:p>
            <a:p>
              <a:pPr marL="185737" lvl="0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defRPr/>
              </a:pP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endParaRPr>
            </a:p>
            <a:p>
              <a:pPr marL="358775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en-US" altLang="zh-TW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SRAM bit Cell</a:t>
              </a: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358775" lvl="0" indent="-173038" defTabSz="457200" fontAlgn="auto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 typeface="Arial"/>
                <a:buChar char="•"/>
                <a:defRPr/>
              </a:pPr>
              <a:r>
                <a:rPr kumimoji="0" lang="en-US" altLang="zh-TW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DRAM</a:t>
              </a:r>
              <a:r>
                <a:rPr kumimoji="0" lang="zh-TW" altLang="en-US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 </a:t>
              </a:r>
              <a:r>
                <a:rPr kumimoji="0" lang="en-US" altLang="zh-TW" sz="1200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Subarray</a:t>
              </a:r>
              <a:endParaRPr kumimoji="0" lang="en-US" altLang="zh-TW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6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製程平台開發之挑戰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26438"/>
              </p:ext>
            </p:extLst>
          </p:nvPr>
        </p:nvGraphicFramePr>
        <p:xfrm>
          <a:off x="624114" y="1264208"/>
          <a:ext cx="8234136" cy="4909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510">
                <a:tc>
                  <a:txBody>
                    <a:bodyPr/>
                    <a:lstStyle/>
                    <a:p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lang="en-US" altLang="zh-TW" sz="2000" b="1" kern="100" dirty="0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345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製程控制及穩定 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(due to low DRAM pattern density)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Design rule (DR)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及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OPC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調整與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最佳化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爐管製程調整與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TW" altLang="en-US" sz="16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蝕刻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製程調整與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化學機械平坦化製程調整與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強化模擬軟體運用，縮短研發時間及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費用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80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開發新的五層鋁金屬導線製程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OPC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調整與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最佳化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以測試鍵確認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design</a:t>
                      </a:r>
                      <a:r>
                        <a:rPr lang="en-US" altLang="zh-TW" sz="1600" b="1" kern="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rule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及可靠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度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與晶片設計者合作最佳化晶片面積及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RC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延遲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2549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元件驅動能力之提昇 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higher </a:t>
                      </a:r>
                      <a:r>
                        <a:rPr lang="en-US" altLang="zh-TW" sz="1600" b="1" kern="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Idsat</a:t>
                      </a:r>
                      <a:r>
                        <a:rPr lang="en-US" altLang="zh-TW" sz="1600" b="1" kern="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for higher speed)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閘極工程調整 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(Gate Engineering)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降低接觸電阻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控制淺接面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(S/D)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雜質濃度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80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RF PDK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改善軟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硬體基礎建置</a:t>
                      </a:r>
                      <a:r>
                        <a:rPr lang="zh-TW" altLang="en-US" sz="1600" b="1" kern="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kern="1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for </a:t>
                      </a:r>
                      <a:r>
                        <a:rPr lang="en-US" altLang="zh-TW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RF</a:t>
                      </a: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元件量測、模型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製作</a:t>
                      </a:r>
                      <a:endParaRPr lang="en-US" altLang="zh-TW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6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透過廠商或學術機構咨詢合作加速</a:t>
                      </a:r>
                      <a:r>
                        <a:rPr lang="zh-TW" altLang="en-US" sz="1600" b="1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進度</a:t>
                      </a:r>
                      <a:endParaRPr lang="zh-TW" altLang="en-US" sz="16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15351;p34"/>
          <p:cNvSpPr txBox="1">
            <a:spLocks noGrp="1"/>
          </p:cNvSpPr>
          <p:nvPr>
            <p:ph type="sldNum" sz="quarter" idx="12"/>
          </p:nvPr>
        </p:nvSpPr>
        <p:spPr>
          <a:xfrm>
            <a:off x="7010400" y="6520783"/>
            <a:ext cx="21336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34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6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 defTabSz="457200"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2800"/>
              <a:defRPr/>
            </a:pP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A.1&amp;2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製程平台開發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技術全覽示意圖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)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7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DABB3C1-131C-4710-84A0-F4433C4816DB}"/>
              </a:ext>
            </a:extLst>
          </p:cNvPr>
          <p:cNvGrpSpPr/>
          <p:nvPr/>
        </p:nvGrpSpPr>
        <p:grpSpPr>
          <a:xfrm>
            <a:off x="642185" y="1389487"/>
            <a:ext cx="8124626" cy="5101292"/>
            <a:chOff x="642185" y="1753387"/>
            <a:chExt cx="8124626" cy="5101292"/>
          </a:xfrm>
        </p:grpSpPr>
        <p:sp>
          <p:nvSpPr>
            <p:cNvPr id="8" name="Rectangle 126"/>
            <p:cNvSpPr>
              <a:spLocks noChangeArrowheads="1"/>
            </p:cNvSpPr>
            <p:nvPr/>
          </p:nvSpPr>
          <p:spPr bwMode="auto">
            <a:xfrm>
              <a:off x="2231744" y="2236620"/>
              <a:ext cx="4935441" cy="57464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2231744" y="5902259"/>
              <a:ext cx="4935441" cy="4180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" name="Freeform 3"/>
            <p:cNvSpPr>
              <a:spLocks/>
            </p:cNvSpPr>
            <p:nvPr/>
          </p:nvSpPr>
          <p:spPr bwMode="auto">
            <a:xfrm>
              <a:off x="4867079" y="5902259"/>
              <a:ext cx="1176111" cy="361934"/>
            </a:xfrm>
            <a:custGeom>
              <a:avLst/>
              <a:gdLst>
                <a:gd name="T0" fmla="*/ 0 w 672"/>
                <a:gd name="T1" fmla="*/ 0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w 67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240">
                  <a:moveTo>
                    <a:pt x="0" y="0"/>
                  </a:moveTo>
                  <a:lnTo>
                    <a:pt x="48" y="240"/>
                  </a:lnTo>
                  <a:lnTo>
                    <a:pt x="624" y="240"/>
                  </a:lnTo>
                  <a:lnTo>
                    <a:pt x="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4923419" y="5930964"/>
              <a:ext cx="166205" cy="19719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2231744" y="4157489"/>
              <a:ext cx="4935441" cy="1744770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5595281" y="5584007"/>
              <a:ext cx="352129" cy="31825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5707963" y="5590247"/>
              <a:ext cx="239448" cy="31201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6606596" y="5584007"/>
              <a:ext cx="335227" cy="31950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>
              <a:off x="2245829" y="5586502"/>
              <a:ext cx="281703" cy="28081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auto">
            <a:xfrm>
              <a:off x="2664159" y="5582759"/>
              <a:ext cx="277477" cy="28455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3076854" y="5587751"/>
              <a:ext cx="280295" cy="27956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2726134" y="5803662"/>
              <a:ext cx="159162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2726134" y="5766222"/>
              <a:ext cx="159162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2661342" y="5867313"/>
              <a:ext cx="283111" cy="34945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2310621" y="5803662"/>
              <a:ext cx="159163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Rectangle 35"/>
            <p:cNvSpPr>
              <a:spLocks noChangeArrowheads="1"/>
            </p:cNvSpPr>
            <p:nvPr/>
          </p:nvSpPr>
          <p:spPr bwMode="auto">
            <a:xfrm>
              <a:off x="2310621" y="5766222"/>
              <a:ext cx="159163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2245829" y="5867313"/>
              <a:ext cx="283112" cy="34945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5" name="Rectangle 37"/>
            <p:cNvSpPr>
              <a:spLocks noChangeArrowheads="1"/>
            </p:cNvSpPr>
            <p:nvPr/>
          </p:nvSpPr>
          <p:spPr bwMode="auto">
            <a:xfrm>
              <a:off x="3141646" y="5803662"/>
              <a:ext cx="159163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6" name="Rectangle 38"/>
            <p:cNvSpPr>
              <a:spLocks noChangeArrowheads="1"/>
            </p:cNvSpPr>
            <p:nvPr/>
          </p:nvSpPr>
          <p:spPr bwMode="auto">
            <a:xfrm>
              <a:off x="3141646" y="5766222"/>
              <a:ext cx="159163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7" name="Rectangle 39"/>
            <p:cNvSpPr>
              <a:spLocks noChangeArrowheads="1"/>
            </p:cNvSpPr>
            <p:nvPr/>
          </p:nvSpPr>
          <p:spPr bwMode="auto">
            <a:xfrm>
              <a:off x="3076854" y="5867313"/>
              <a:ext cx="283112" cy="34945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8" name="Rectangle 40"/>
            <p:cNvSpPr>
              <a:spLocks noChangeArrowheads="1"/>
            </p:cNvSpPr>
            <p:nvPr/>
          </p:nvSpPr>
          <p:spPr bwMode="auto">
            <a:xfrm>
              <a:off x="3967036" y="5788686"/>
              <a:ext cx="167614" cy="113573"/>
            </a:xfrm>
            <a:prstGeom prst="rect">
              <a:avLst/>
            </a:prstGeom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9" name="Rectangle 41"/>
            <p:cNvSpPr>
              <a:spLocks noChangeArrowheads="1"/>
            </p:cNvSpPr>
            <p:nvPr/>
          </p:nvSpPr>
          <p:spPr bwMode="auto">
            <a:xfrm>
              <a:off x="5660073" y="5803662"/>
              <a:ext cx="223955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0" name="Rectangle 42"/>
            <p:cNvSpPr>
              <a:spLocks noChangeArrowheads="1"/>
            </p:cNvSpPr>
            <p:nvPr/>
          </p:nvSpPr>
          <p:spPr bwMode="auto">
            <a:xfrm>
              <a:off x="6662937" y="5803662"/>
              <a:ext cx="223955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5660073" y="5703819"/>
              <a:ext cx="223955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Rectangle 44"/>
            <p:cNvSpPr>
              <a:spLocks noChangeArrowheads="1"/>
            </p:cNvSpPr>
            <p:nvPr/>
          </p:nvSpPr>
          <p:spPr bwMode="auto">
            <a:xfrm>
              <a:off x="6662937" y="5710059"/>
              <a:ext cx="223955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6954500" y="5617220"/>
              <a:ext cx="136626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4" name="Rectangle 46"/>
            <p:cNvSpPr>
              <a:spLocks noChangeArrowheads="1"/>
            </p:cNvSpPr>
            <p:nvPr/>
          </p:nvSpPr>
          <p:spPr bwMode="auto">
            <a:xfrm>
              <a:off x="6057275" y="5617220"/>
              <a:ext cx="167326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2231744" y="4357176"/>
              <a:ext cx="2932531" cy="1199373"/>
            </a:xfrm>
            <a:custGeom>
              <a:avLst/>
              <a:gdLst>
                <a:gd name="T0" fmla="*/ 0 w 2082"/>
                <a:gd name="T1" fmla="*/ 2147483647 h 961"/>
                <a:gd name="T2" fmla="*/ 2147483647 w 2082"/>
                <a:gd name="T3" fmla="*/ 2147483647 h 961"/>
                <a:gd name="T4" fmla="*/ 2147483647 w 2082"/>
                <a:gd name="T5" fmla="*/ 2147483647 h 961"/>
                <a:gd name="T6" fmla="*/ 2147483647 w 2082"/>
                <a:gd name="T7" fmla="*/ 2147483647 h 961"/>
                <a:gd name="T8" fmla="*/ 2147483647 w 2082"/>
                <a:gd name="T9" fmla="*/ 2147483647 h 961"/>
                <a:gd name="T10" fmla="*/ 2147483647 w 2082"/>
                <a:gd name="T11" fmla="*/ 2147483647 h 961"/>
                <a:gd name="T12" fmla="*/ 2147483647 w 2082"/>
                <a:gd name="T13" fmla="*/ 2147483647 h 961"/>
                <a:gd name="T14" fmla="*/ 2147483647 w 2082"/>
                <a:gd name="T15" fmla="*/ 2147483647 h 961"/>
                <a:gd name="T16" fmla="*/ 2147483647 w 2082"/>
                <a:gd name="T17" fmla="*/ 2147483647 h 961"/>
                <a:gd name="T18" fmla="*/ 2147483647 w 2082"/>
                <a:gd name="T19" fmla="*/ 2147483647 h 961"/>
                <a:gd name="T20" fmla="*/ 2147483647 w 2082"/>
                <a:gd name="T21" fmla="*/ 2147483647 h 961"/>
                <a:gd name="T22" fmla="*/ 2147483647 w 2082"/>
                <a:gd name="T23" fmla="*/ 2147483647 h 961"/>
                <a:gd name="T24" fmla="*/ 2147483647 w 2082"/>
                <a:gd name="T25" fmla="*/ 2147483647 h 961"/>
                <a:gd name="T26" fmla="*/ 2147483647 w 2082"/>
                <a:gd name="T27" fmla="*/ 2147483647 h 961"/>
                <a:gd name="T28" fmla="*/ 2147483647 w 2082"/>
                <a:gd name="T29" fmla="*/ 2147483647 h 961"/>
                <a:gd name="T30" fmla="*/ 2147483647 w 2082"/>
                <a:gd name="T31" fmla="*/ 2147483647 h 961"/>
                <a:gd name="T32" fmla="*/ 2147483647 w 2082"/>
                <a:gd name="T33" fmla="*/ 2147483647 h 961"/>
                <a:gd name="T34" fmla="*/ 2147483647 w 2082"/>
                <a:gd name="T35" fmla="*/ 2147483647 h 961"/>
                <a:gd name="T36" fmla="*/ 2147483647 w 2082"/>
                <a:gd name="T37" fmla="*/ 2147483647 h 961"/>
                <a:gd name="T38" fmla="*/ 2147483647 w 2082"/>
                <a:gd name="T39" fmla="*/ 2147483647 h 961"/>
                <a:gd name="T40" fmla="*/ 2147483647 w 2082"/>
                <a:gd name="T41" fmla="*/ 2147483647 h 961"/>
                <a:gd name="T42" fmla="*/ 2147483647 w 2082"/>
                <a:gd name="T43" fmla="*/ 2147483647 h 961"/>
                <a:gd name="T44" fmla="*/ 2147483647 w 2082"/>
                <a:gd name="T45" fmla="*/ 2147483647 h 961"/>
                <a:gd name="T46" fmla="*/ 2147483647 w 2082"/>
                <a:gd name="T47" fmla="*/ 0 h 961"/>
                <a:gd name="T48" fmla="*/ 2147483647 w 2082"/>
                <a:gd name="T49" fmla="*/ 2147483647 h 961"/>
                <a:gd name="T50" fmla="*/ 0 w 2082"/>
                <a:gd name="T51" fmla="*/ 2147483647 h 9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82" h="961">
                  <a:moveTo>
                    <a:pt x="0" y="949"/>
                  </a:moveTo>
                  <a:lnTo>
                    <a:pt x="198" y="935"/>
                  </a:lnTo>
                  <a:lnTo>
                    <a:pt x="188" y="49"/>
                  </a:lnTo>
                  <a:lnTo>
                    <a:pt x="240" y="51"/>
                  </a:lnTo>
                  <a:lnTo>
                    <a:pt x="242" y="736"/>
                  </a:lnTo>
                  <a:lnTo>
                    <a:pt x="242" y="883"/>
                  </a:lnTo>
                  <a:lnTo>
                    <a:pt x="320" y="882"/>
                  </a:lnTo>
                  <a:lnTo>
                    <a:pt x="322" y="953"/>
                  </a:lnTo>
                  <a:lnTo>
                    <a:pt x="566" y="959"/>
                  </a:lnTo>
                  <a:lnTo>
                    <a:pt x="560" y="883"/>
                  </a:lnTo>
                  <a:lnTo>
                    <a:pt x="641" y="883"/>
                  </a:lnTo>
                  <a:lnTo>
                    <a:pt x="650" y="933"/>
                  </a:lnTo>
                  <a:lnTo>
                    <a:pt x="1168" y="961"/>
                  </a:lnTo>
                  <a:lnTo>
                    <a:pt x="1158" y="874"/>
                  </a:lnTo>
                  <a:lnTo>
                    <a:pt x="1367" y="871"/>
                  </a:lnTo>
                  <a:lnTo>
                    <a:pt x="1376" y="957"/>
                  </a:lnTo>
                  <a:lnTo>
                    <a:pt x="1716" y="949"/>
                  </a:lnTo>
                  <a:lnTo>
                    <a:pt x="1743" y="871"/>
                  </a:lnTo>
                  <a:lnTo>
                    <a:pt x="1944" y="870"/>
                  </a:lnTo>
                  <a:lnTo>
                    <a:pt x="1935" y="726"/>
                  </a:lnTo>
                  <a:lnTo>
                    <a:pt x="1925" y="41"/>
                  </a:lnTo>
                  <a:lnTo>
                    <a:pt x="1977" y="41"/>
                  </a:lnTo>
                  <a:lnTo>
                    <a:pt x="2082" y="42"/>
                  </a:lnTo>
                  <a:lnTo>
                    <a:pt x="2082" y="0"/>
                  </a:lnTo>
                  <a:lnTo>
                    <a:pt x="3" y="1"/>
                  </a:lnTo>
                  <a:lnTo>
                    <a:pt x="0" y="949"/>
                  </a:lnTo>
                  <a:close/>
                </a:path>
              </a:pathLst>
            </a:cu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6" name="Line 48"/>
            <p:cNvSpPr>
              <a:spLocks noChangeShapeType="1"/>
            </p:cNvSpPr>
            <p:nvPr/>
          </p:nvSpPr>
          <p:spPr bwMode="auto">
            <a:xfrm>
              <a:off x="2628946" y="4452028"/>
              <a:ext cx="0" cy="91981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7" name="Line 49"/>
            <p:cNvSpPr>
              <a:spLocks noChangeShapeType="1"/>
            </p:cNvSpPr>
            <p:nvPr/>
          </p:nvSpPr>
          <p:spPr bwMode="auto">
            <a:xfrm>
              <a:off x="3069812" y="4452028"/>
              <a:ext cx="0" cy="91981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4860036" y="4203666"/>
              <a:ext cx="121132" cy="153510"/>
            </a:xfrm>
            <a:custGeom>
              <a:avLst/>
              <a:gdLst>
                <a:gd name="T0" fmla="*/ 0 w 128"/>
                <a:gd name="T1" fmla="*/ 0 h 46"/>
                <a:gd name="T2" fmla="*/ 0 w 128"/>
                <a:gd name="T3" fmla="*/ 2147483647 h 46"/>
                <a:gd name="T4" fmla="*/ 2147483647 w 128"/>
                <a:gd name="T5" fmla="*/ 2147483647 h 46"/>
                <a:gd name="T6" fmla="*/ 2147483647 w 128"/>
                <a:gd name="T7" fmla="*/ 0 h 46"/>
                <a:gd name="T8" fmla="*/ 0 w 128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46">
                  <a:moveTo>
                    <a:pt x="0" y="0"/>
                  </a:moveTo>
                  <a:lnTo>
                    <a:pt x="0" y="46"/>
                  </a:lnTo>
                  <a:lnTo>
                    <a:pt x="128" y="46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3521945" y="5902259"/>
              <a:ext cx="447908" cy="361934"/>
            </a:xfrm>
            <a:custGeom>
              <a:avLst/>
              <a:gdLst>
                <a:gd name="T0" fmla="*/ 0 w 384"/>
                <a:gd name="T1" fmla="*/ 0 h 240"/>
                <a:gd name="T2" fmla="*/ 2147483647 w 384"/>
                <a:gd name="T3" fmla="*/ 0 h 240"/>
                <a:gd name="T4" fmla="*/ 2147483647 w 384"/>
                <a:gd name="T5" fmla="*/ 2147483647 h 240"/>
                <a:gd name="T6" fmla="*/ 2147483647 w 384"/>
                <a:gd name="T7" fmla="*/ 2147483647 h 240"/>
                <a:gd name="T8" fmla="*/ 0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4" h="240">
                  <a:moveTo>
                    <a:pt x="0" y="0"/>
                  </a:moveTo>
                  <a:lnTo>
                    <a:pt x="384" y="0"/>
                  </a:lnTo>
                  <a:lnTo>
                    <a:pt x="336" y="240"/>
                  </a:lnTo>
                  <a:lnTo>
                    <a:pt x="48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6269961" y="5902259"/>
              <a:ext cx="280294" cy="361934"/>
            </a:xfrm>
            <a:custGeom>
              <a:avLst/>
              <a:gdLst>
                <a:gd name="T0" fmla="*/ 0 w 240"/>
                <a:gd name="T1" fmla="*/ 0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0 h 240"/>
                <a:gd name="T8" fmla="*/ 0 w 240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0" h="240">
                  <a:moveTo>
                    <a:pt x="0" y="0"/>
                  </a:moveTo>
                  <a:lnTo>
                    <a:pt x="48" y="240"/>
                  </a:lnTo>
                  <a:lnTo>
                    <a:pt x="192" y="240"/>
                  </a:lnTo>
                  <a:lnTo>
                    <a:pt x="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1" name="Freeform 53"/>
            <p:cNvSpPr>
              <a:spLocks/>
            </p:cNvSpPr>
            <p:nvPr/>
          </p:nvSpPr>
          <p:spPr bwMode="auto">
            <a:xfrm>
              <a:off x="3136012" y="5902259"/>
              <a:ext cx="223955" cy="333229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2" name="Freeform 54"/>
            <p:cNvSpPr>
              <a:spLocks/>
            </p:cNvSpPr>
            <p:nvPr/>
          </p:nvSpPr>
          <p:spPr bwMode="auto">
            <a:xfrm>
              <a:off x="2743036" y="5902259"/>
              <a:ext cx="225363" cy="333229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3" name="Rectangle 55"/>
            <p:cNvSpPr>
              <a:spLocks noChangeArrowheads="1"/>
            </p:cNvSpPr>
            <p:nvPr/>
          </p:nvSpPr>
          <p:spPr bwMode="auto">
            <a:xfrm>
              <a:off x="4260008" y="4408345"/>
              <a:ext cx="270435" cy="957253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4" name="Rectangle 56"/>
            <p:cNvSpPr>
              <a:spLocks noChangeArrowheads="1"/>
            </p:cNvSpPr>
            <p:nvPr/>
          </p:nvSpPr>
          <p:spPr bwMode="auto">
            <a:xfrm>
              <a:off x="3583920" y="4409594"/>
              <a:ext cx="135218" cy="956004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5" name="Rectangle 57"/>
            <p:cNvSpPr>
              <a:spLocks noChangeArrowheads="1"/>
            </p:cNvSpPr>
            <p:nvPr/>
          </p:nvSpPr>
          <p:spPr bwMode="auto">
            <a:xfrm>
              <a:off x="3926190" y="4437051"/>
              <a:ext cx="135218" cy="952260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F1F8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6" name="Rectangle 58"/>
            <p:cNvSpPr>
              <a:spLocks noChangeArrowheads="1"/>
            </p:cNvSpPr>
            <p:nvPr/>
          </p:nvSpPr>
          <p:spPr bwMode="auto">
            <a:xfrm>
              <a:off x="4745946" y="4435803"/>
              <a:ext cx="126766" cy="953509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F1F8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7" name="Rectangle 59"/>
            <p:cNvSpPr>
              <a:spLocks noChangeArrowheads="1"/>
            </p:cNvSpPr>
            <p:nvPr/>
          </p:nvSpPr>
          <p:spPr bwMode="auto">
            <a:xfrm>
              <a:off x="3236017" y="4435803"/>
              <a:ext cx="135218" cy="957253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8" name="Rectangle 60"/>
            <p:cNvSpPr>
              <a:spLocks noChangeArrowheads="1"/>
            </p:cNvSpPr>
            <p:nvPr/>
          </p:nvSpPr>
          <p:spPr bwMode="auto">
            <a:xfrm>
              <a:off x="2776841" y="4437051"/>
              <a:ext cx="135218" cy="956004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9" name="Rectangle 61"/>
            <p:cNvSpPr>
              <a:spLocks noChangeArrowheads="1"/>
            </p:cNvSpPr>
            <p:nvPr/>
          </p:nvSpPr>
          <p:spPr bwMode="auto">
            <a:xfrm>
              <a:off x="2302170" y="4449532"/>
              <a:ext cx="135218" cy="938532"/>
            </a:xfrm>
            <a:prstGeom prst="rect">
              <a:avLst/>
            </a:prstGeom>
            <a:gradFill rotWithShape="0">
              <a:gsLst>
                <a:gs pos="0">
                  <a:srgbClr val="FF99CC"/>
                </a:gs>
                <a:gs pos="50000">
                  <a:srgbClr val="FFDDEE"/>
                </a:gs>
                <a:gs pos="100000">
                  <a:srgbClr val="FF99CC"/>
                </a:gs>
              </a:gsLst>
              <a:lin ang="0" scaled="1"/>
            </a:gradFill>
            <a:ln w="9525">
              <a:solidFill>
                <a:srgbClr val="FF99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0" name="Line 62"/>
            <p:cNvSpPr>
              <a:spLocks noChangeShapeType="1"/>
            </p:cNvSpPr>
            <p:nvPr/>
          </p:nvSpPr>
          <p:spPr bwMode="auto">
            <a:xfrm>
              <a:off x="2754304" y="4452028"/>
              <a:ext cx="187332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1" name="Line 63"/>
            <p:cNvSpPr>
              <a:spLocks noChangeShapeType="1"/>
            </p:cNvSpPr>
            <p:nvPr/>
          </p:nvSpPr>
          <p:spPr bwMode="auto">
            <a:xfrm>
              <a:off x="3205030" y="4438299"/>
              <a:ext cx="577492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2" name="Line 64"/>
            <p:cNvSpPr>
              <a:spLocks noChangeShapeType="1"/>
            </p:cNvSpPr>
            <p:nvPr/>
          </p:nvSpPr>
          <p:spPr bwMode="auto">
            <a:xfrm>
              <a:off x="4220569" y="4439547"/>
              <a:ext cx="376074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3" name="Freeform 65"/>
            <p:cNvSpPr>
              <a:spLocks/>
            </p:cNvSpPr>
            <p:nvPr/>
          </p:nvSpPr>
          <p:spPr bwMode="auto">
            <a:xfrm>
              <a:off x="4852994" y="4232372"/>
              <a:ext cx="133809" cy="128548"/>
            </a:xfrm>
            <a:custGeom>
              <a:avLst/>
              <a:gdLst>
                <a:gd name="T0" fmla="*/ 0 w 96"/>
                <a:gd name="T1" fmla="*/ 0 h 96"/>
                <a:gd name="T2" fmla="*/ 0 w 96"/>
                <a:gd name="T3" fmla="*/ 2147483647 h 96"/>
                <a:gd name="T4" fmla="*/ 2147483647 w 96"/>
                <a:gd name="T5" fmla="*/ 2147483647 h 96"/>
                <a:gd name="T6" fmla="*/ 2147483647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96">
                  <a:moveTo>
                    <a:pt x="0" y="0"/>
                  </a:move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4" name="Freeform 66"/>
            <p:cNvSpPr>
              <a:spLocks/>
            </p:cNvSpPr>
            <p:nvPr/>
          </p:nvSpPr>
          <p:spPr bwMode="auto">
            <a:xfrm>
              <a:off x="6046006" y="5495396"/>
              <a:ext cx="161980" cy="424336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5" name="Freeform 67"/>
            <p:cNvSpPr>
              <a:spLocks/>
            </p:cNvSpPr>
            <p:nvPr/>
          </p:nvSpPr>
          <p:spPr bwMode="auto">
            <a:xfrm>
              <a:off x="6944640" y="5490403"/>
              <a:ext cx="160571" cy="429329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6" name="Line 68"/>
            <p:cNvSpPr>
              <a:spLocks noChangeShapeType="1"/>
            </p:cNvSpPr>
            <p:nvPr/>
          </p:nvSpPr>
          <p:spPr bwMode="auto">
            <a:xfrm>
              <a:off x="2237378" y="4457020"/>
              <a:ext cx="247899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7" name="AutoShape 69"/>
            <p:cNvSpPr>
              <a:spLocks noChangeArrowheads="1"/>
            </p:cNvSpPr>
            <p:nvPr/>
          </p:nvSpPr>
          <p:spPr bwMode="auto">
            <a:xfrm>
              <a:off x="4126199" y="5902259"/>
              <a:ext cx="167613" cy="3107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8" name="AutoShape 70"/>
            <p:cNvSpPr>
              <a:spLocks noChangeArrowheads="1"/>
            </p:cNvSpPr>
            <p:nvPr/>
          </p:nvSpPr>
          <p:spPr bwMode="auto">
            <a:xfrm>
              <a:off x="5340340" y="5930964"/>
              <a:ext cx="166205" cy="19719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9" name="AutoShape 71"/>
            <p:cNvSpPr>
              <a:spLocks noChangeArrowheads="1"/>
            </p:cNvSpPr>
            <p:nvPr/>
          </p:nvSpPr>
          <p:spPr bwMode="auto">
            <a:xfrm>
              <a:off x="4533260" y="5903506"/>
              <a:ext cx="167614" cy="309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0" name="Rectangle 72"/>
            <p:cNvSpPr>
              <a:spLocks noChangeArrowheads="1"/>
            </p:cNvSpPr>
            <p:nvPr/>
          </p:nvSpPr>
          <p:spPr bwMode="auto">
            <a:xfrm>
              <a:off x="3519128" y="5803662"/>
              <a:ext cx="1629654" cy="98596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1" name="Rectangle 73"/>
            <p:cNvSpPr>
              <a:spLocks noChangeArrowheads="1"/>
            </p:cNvSpPr>
            <p:nvPr/>
          </p:nvSpPr>
          <p:spPr bwMode="auto">
            <a:xfrm>
              <a:off x="3519128" y="5766222"/>
              <a:ext cx="1629654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2" name="Rectangle 74"/>
            <p:cNvSpPr>
              <a:spLocks noChangeArrowheads="1"/>
            </p:cNvSpPr>
            <p:nvPr/>
          </p:nvSpPr>
          <p:spPr bwMode="auto">
            <a:xfrm>
              <a:off x="3519128" y="5867313"/>
              <a:ext cx="740880" cy="34945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3" name="Rectangle 75"/>
            <p:cNvSpPr>
              <a:spLocks noChangeArrowheads="1"/>
            </p:cNvSpPr>
            <p:nvPr/>
          </p:nvSpPr>
          <p:spPr bwMode="auto">
            <a:xfrm>
              <a:off x="4551571" y="5867313"/>
              <a:ext cx="597211" cy="34945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4" name="Rectangle 76"/>
            <p:cNvSpPr>
              <a:spLocks noChangeArrowheads="1"/>
            </p:cNvSpPr>
            <p:nvPr/>
          </p:nvSpPr>
          <p:spPr bwMode="auto">
            <a:xfrm>
              <a:off x="4126199" y="5902259"/>
              <a:ext cx="167613" cy="106083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5" name="Rectangle 77"/>
            <p:cNvSpPr>
              <a:spLocks noChangeArrowheads="1"/>
            </p:cNvSpPr>
            <p:nvPr/>
          </p:nvSpPr>
          <p:spPr bwMode="auto">
            <a:xfrm>
              <a:off x="4533260" y="5902259"/>
              <a:ext cx="167614" cy="106083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6" name="Rectangle 78"/>
            <p:cNvSpPr>
              <a:spLocks noChangeArrowheads="1"/>
            </p:cNvSpPr>
            <p:nvPr/>
          </p:nvSpPr>
          <p:spPr bwMode="auto">
            <a:xfrm>
              <a:off x="4926236" y="5902259"/>
              <a:ext cx="166205" cy="106083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7" name="Freeform 79"/>
            <p:cNvSpPr>
              <a:spLocks/>
            </p:cNvSpPr>
            <p:nvPr/>
          </p:nvSpPr>
          <p:spPr bwMode="auto">
            <a:xfrm>
              <a:off x="2344426" y="5902259"/>
              <a:ext cx="225363" cy="333229"/>
            </a:xfrm>
            <a:custGeom>
              <a:avLst/>
              <a:gdLst>
                <a:gd name="T0" fmla="*/ 0 w 192"/>
                <a:gd name="T1" fmla="*/ 0 h 240"/>
                <a:gd name="T2" fmla="*/ 2147483647 w 192"/>
                <a:gd name="T3" fmla="*/ 2147483647 h 240"/>
                <a:gd name="T4" fmla="*/ 2147483647 w 192"/>
                <a:gd name="T5" fmla="*/ 2147483647 h 240"/>
                <a:gd name="T6" fmla="*/ 2147483647 w 192"/>
                <a:gd name="T7" fmla="*/ 0 h 240"/>
                <a:gd name="T8" fmla="*/ 0 w 192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240">
                  <a:moveTo>
                    <a:pt x="0" y="0"/>
                  </a:moveTo>
                  <a:lnTo>
                    <a:pt x="48" y="240"/>
                  </a:lnTo>
                  <a:lnTo>
                    <a:pt x="144" y="240"/>
                  </a:lnTo>
                  <a:lnTo>
                    <a:pt x="1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8" name="Rectangle 80"/>
            <p:cNvSpPr>
              <a:spLocks noChangeArrowheads="1"/>
            </p:cNvSpPr>
            <p:nvPr/>
          </p:nvSpPr>
          <p:spPr bwMode="auto">
            <a:xfrm>
              <a:off x="2941637" y="5789935"/>
              <a:ext cx="135218" cy="113572"/>
            </a:xfrm>
            <a:prstGeom prst="rect">
              <a:avLst/>
            </a:prstGeom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9" name="Rectangle 81"/>
            <p:cNvSpPr>
              <a:spLocks noChangeArrowheads="1"/>
            </p:cNvSpPr>
            <p:nvPr/>
          </p:nvSpPr>
          <p:spPr bwMode="auto">
            <a:xfrm>
              <a:off x="2527533" y="5788686"/>
              <a:ext cx="133809" cy="113573"/>
            </a:xfrm>
            <a:prstGeom prst="rect">
              <a:avLst/>
            </a:prstGeom>
            <a:gradFill rotWithShape="0">
              <a:gsLst>
                <a:gs pos="0">
                  <a:srgbClr val="00CCFF"/>
                </a:gs>
                <a:gs pos="50000">
                  <a:srgbClr val="A9EEFF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0" name="Freeform 82"/>
            <p:cNvSpPr>
              <a:spLocks/>
            </p:cNvSpPr>
            <p:nvPr/>
          </p:nvSpPr>
          <p:spPr bwMode="auto">
            <a:xfrm>
              <a:off x="2966990" y="4434555"/>
              <a:ext cx="222546" cy="1065832"/>
            </a:xfrm>
            <a:custGeom>
              <a:avLst/>
              <a:gdLst>
                <a:gd name="T0" fmla="*/ 0 w 192"/>
                <a:gd name="T1" fmla="*/ 0 h 1104"/>
                <a:gd name="T2" fmla="*/ 2147483647 w 192"/>
                <a:gd name="T3" fmla="*/ 0 h 1104"/>
                <a:gd name="T4" fmla="*/ 2147483647 w 192"/>
                <a:gd name="T5" fmla="*/ 2147483647 h 1104"/>
                <a:gd name="T6" fmla="*/ 2147483647 w 192"/>
                <a:gd name="T7" fmla="*/ 2147483647 h 1104"/>
                <a:gd name="T8" fmla="*/ 2147483647 w 192"/>
                <a:gd name="T9" fmla="*/ 0 h 1104"/>
                <a:gd name="T10" fmla="*/ 2147483647 w 192"/>
                <a:gd name="T11" fmla="*/ 0 h 1104"/>
                <a:gd name="T12" fmla="*/ 2147483647 w 192"/>
                <a:gd name="T13" fmla="*/ 2147483647 h 1104"/>
                <a:gd name="T14" fmla="*/ 0 w 192"/>
                <a:gd name="T15" fmla="*/ 2147483647 h 1104"/>
                <a:gd name="T16" fmla="*/ 0 w 192"/>
                <a:gd name="T17" fmla="*/ 0 h 1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2" h="1104">
                  <a:moveTo>
                    <a:pt x="0" y="0"/>
                  </a:moveTo>
                  <a:lnTo>
                    <a:pt x="48" y="0"/>
                  </a:lnTo>
                  <a:lnTo>
                    <a:pt x="48" y="1056"/>
                  </a:lnTo>
                  <a:lnTo>
                    <a:pt x="144" y="105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110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1" name="Freeform 83"/>
            <p:cNvSpPr>
              <a:spLocks/>
            </p:cNvSpPr>
            <p:nvPr/>
          </p:nvSpPr>
          <p:spPr bwMode="auto">
            <a:xfrm>
              <a:off x="2516265" y="4434555"/>
              <a:ext cx="223955" cy="1065832"/>
            </a:xfrm>
            <a:custGeom>
              <a:avLst/>
              <a:gdLst>
                <a:gd name="T0" fmla="*/ 0 w 192"/>
                <a:gd name="T1" fmla="*/ 0 h 1104"/>
                <a:gd name="T2" fmla="*/ 2147483647 w 192"/>
                <a:gd name="T3" fmla="*/ 0 h 1104"/>
                <a:gd name="T4" fmla="*/ 2147483647 w 192"/>
                <a:gd name="T5" fmla="*/ 2147483647 h 1104"/>
                <a:gd name="T6" fmla="*/ 2147483647 w 192"/>
                <a:gd name="T7" fmla="*/ 2147483647 h 1104"/>
                <a:gd name="T8" fmla="*/ 2147483647 w 192"/>
                <a:gd name="T9" fmla="*/ 0 h 1104"/>
                <a:gd name="T10" fmla="*/ 2147483647 w 192"/>
                <a:gd name="T11" fmla="*/ 0 h 1104"/>
                <a:gd name="T12" fmla="*/ 2147483647 w 192"/>
                <a:gd name="T13" fmla="*/ 2147483647 h 1104"/>
                <a:gd name="T14" fmla="*/ 0 w 192"/>
                <a:gd name="T15" fmla="*/ 2147483647 h 1104"/>
                <a:gd name="T16" fmla="*/ 0 w 192"/>
                <a:gd name="T17" fmla="*/ 0 h 1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2" h="1104">
                  <a:moveTo>
                    <a:pt x="0" y="0"/>
                  </a:moveTo>
                  <a:lnTo>
                    <a:pt x="48" y="0"/>
                  </a:lnTo>
                  <a:lnTo>
                    <a:pt x="48" y="1056"/>
                  </a:lnTo>
                  <a:lnTo>
                    <a:pt x="144" y="1056"/>
                  </a:lnTo>
                  <a:lnTo>
                    <a:pt x="144" y="0"/>
                  </a:lnTo>
                  <a:lnTo>
                    <a:pt x="192" y="0"/>
                  </a:lnTo>
                  <a:lnTo>
                    <a:pt x="192" y="1104"/>
                  </a:lnTo>
                  <a:lnTo>
                    <a:pt x="0" y="1104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3799423" y="4434555"/>
              <a:ext cx="405653" cy="1065832"/>
            </a:xfrm>
            <a:custGeom>
              <a:avLst/>
              <a:gdLst>
                <a:gd name="T0" fmla="*/ 0 w 288"/>
                <a:gd name="T1" fmla="*/ 0 h 875"/>
                <a:gd name="T2" fmla="*/ 2147483647 w 288"/>
                <a:gd name="T3" fmla="*/ 0 h 875"/>
                <a:gd name="T4" fmla="*/ 2147483647 w 288"/>
                <a:gd name="T5" fmla="*/ 2147483647 h 875"/>
                <a:gd name="T6" fmla="*/ 2147483647 w 288"/>
                <a:gd name="T7" fmla="*/ 2147483647 h 875"/>
                <a:gd name="T8" fmla="*/ 2147483647 w 288"/>
                <a:gd name="T9" fmla="*/ 0 h 875"/>
                <a:gd name="T10" fmla="*/ 2147483647 w 288"/>
                <a:gd name="T11" fmla="*/ 0 h 875"/>
                <a:gd name="T12" fmla="*/ 2147483647 w 288"/>
                <a:gd name="T13" fmla="*/ 2147483647 h 875"/>
                <a:gd name="T14" fmla="*/ 0 w 288"/>
                <a:gd name="T15" fmla="*/ 2147483647 h 875"/>
                <a:gd name="T16" fmla="*/ 0 w 288"/>
                <a:gd name="T17" fmla="*/ 0 h 8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" h="875">
                  <a:moveTo>
                    <a:pt x="0" y="0"/>
                  </a:moveTo>
                  <a:lnTo>
                    <a:pt x="45" y="0"/>
                  </a:lnTo>
                  <a:lnTo>
                    <a:pt x="45" y="837"/>
                  </a:lnTo>
                  <a:lnTo>
                    <a:pt x="240" y="837"/>
                  </a:lnTo>
                  <a:lnTo>
                    <a:pt x="242" y="0"/>
                  </a:lnTo>
                  <a:lnTo>
                    <a:pt x="288" y="0"/>
                  </a:lnTo>
                  <a:lnTo>
                    <a:pt x="288" y="875"/>
                  </a:lnTo>
                  <a:lnTo>
                    <a:pt x="0" y="87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3" name="Freeform 85"/>
            <p:cNvSpPr>
              <a:spLocks/>
            </p:cNvSpPr>
            <p:nvPr/>
          </p:nvSpPr>
          <p:spPr bwMode="auto">
            <a:xfrm>
              <a:off x="4606503" y="4415834"/>
              <a:ext cx="411287" cy="1084554"/>
            </a:xfrm>
            <a:custGeom>
              <a:avLst/>
              <a:gdLst>
                <a:gd name="T0" fmla="*/ 0 w 291"/>
                <a:gd name="T1" fmla="*/ 2147483647 h 869"/>
                <a:gd name="T2" fmla="*/ 2147483647 w 291"/>
                <a:gd name="T3" fmla="*/ 2147483647 h 869"/>
                <a:gd name="T4" fmla="*/ 2147483647 w 291"/>
                <a:gd name="T5" fmla="*/ 2147483647 h 869"/>
                <a:gd name="T6" fmla="*/ 2147483647 w 291"/>
                <a:gd name="T7" fmla="*/ 2147483647 h 869"/>
                <a:gd name="T8" fmla="*/ 2147483647 w 291"/>
                <a:gd name="T9" fmla="*/ 2147483647 h 869"/>
                <a:gd name="T10" fmla="*/ 2147483647 w 291"/>
                <a:gd name="T11" fmla="*/ 0 h 869"/>
                <a:gd name="T12" fmla="*/ 2147483647 w 291"/>
                <a:gd name="T13" fmla="*/ 2147483647 h 869"/>
                <a:gd name="T14" fmla="*/ 2147483647 w 291"/>
                <a:gd name="T15" fmla="*/ 2147483647 h 869"/>
                <a:gd name="T16" fmla="*/ 0 w 291"/>
                <a:gd name="T17" fmla="*/ 2147483647 h 8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69">
                  <a:moveTo>
                    <a:pt x="0" y="9"/>
                  </a:moveTo>
                  <a:lnTo>
                    <a:pt x="47" y="10"/>
                  </a:lnTo>
                  <a:lnTo>
                    <a:pt x="48" y="829"/>
                  </a:lnTo>
                  <a:lnTo>
                    <a:pt x="243" y="829"/>
                  </a:lnTo>
                  <a:lnTo>
                    <a:pt x="237" y="1"/>
                  </a:lnTo>
                  <a:lnTo>
                    <a:pt x="287" y="0"/>
                  </a:lnTo>
                  <a:lnTo>
                    <a:pt x="291" y="869"/>
                  </a:lnTo>
                  <a:lnTo>
                    <a:pt x="3" y="869"/>
                  </a:lnTo>
                  <a:lnTo>
                    <a:pt x="0" y="9"/>
                  </a:lnTo>
                  <a:close/>
                </a:path>
              </a:pathLst>
            </a:custGeom>
            <a:gradFill rotWithShape="0">
              <a:gsLst>
                <a:gs pos="0">
                  <a:srgbClr val="FF00FF"/>
                </a:gs>
                <a:gs pos="50000">
                  <a:srgbClr val="FF8FFF"/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>
              <a:off x="5660073" y="5867313"/>
              <a:ext cx="22395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5" name="Line 87"/>
            <p:cNvSpPr>
              <a:spLocks noChangeShapeType="1"/>
            </p:cNvSpPr>
            <p:nvPr/>
          </p:nvSpPr>
          <p:spPr bwMode="auto">
            <a:xfrm>
              <a:off x="6662937" y="5867313"/>
              <a:ext cx="223955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6" name="Freeform 88"/>
            <p:cNvSpPr>
              <a:spLocks/>
            </p:cNvSpPr>
            <p:nvPr/>
          </p:nvSpPr>
          <p:spPr bwMode="auto">
            <a:xfrm>
              <a:off x="2231744" y="5442977"/>
              <a:ext cx="297197" cy="146021"/>
            </a:xfrm>
            <a:custGeom>
              <a:avLst/>
              <a:gdLst>
                <a:gd name="T0" fmla="*/ 2147483647 w 211"/>
                <a:gd name="T1" fmla="*/ 0 h 117"/>
                <a:gd name="T2" fmla="*/ 2147483647 w 211"/>
                <a:gd name="T3" fmla="*/ 2147483647 h 117"/>
                <a:gd name="T4" fmla="*/ 2147483647 w 211"/>
                <a:gd name="T5" fmla="*/ 2147483647 h 117"/>
                <a:gd name="T6" fmla="*/ 2147483647 w 211"/>
                <a:gd name="T7" fmla="*/ 2147483647 h 117"/>
                <a:gd name="T8" fmla="*/ 2147483647 w 211"/>
                <a:gd name="T9" fmla="*/ 2147483647 h 117"/>
                <a:gd name="T10" fmla="*/ 0 w 211"/>
                <a:gd name="T11" fmla="*/ 2147483647 h 117"/>
                <a:gd name="T12" fmla="*/ 2147483647 w 211"/>
                <a:gd name="T13" fmla="*/ 0 h 1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117">
                  <a:moveTo>
                    <a:pt x="3" y="0"/>
                  </a:moveTo>
                  <a:lnTo>
                    <a:pt x="211" y="1"/>
                  </a:lnTo>
                  <a:lnTo>
                    <a:pt x="211" y="45"/>
                  </a:lnTo>
                  <a:lnTo>
                    <a:pt x="194" y="45"/>
                  </a:lnTo>
                  <a:lnTo>
                    <a:pt x="195" y="116"/>
                  </a:lnTo>
                  <a:lnTo>
                    <a:pt x="0" y="1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Freeform 89"/>
            <p:cNvSpPr>
              <a:spLocks/>
            </p:cNvSpPr>
            <p:nvPr/>
          </p:nvSpPr>
          <p:spPr bwMode="auto">
            <a:xfrm>
              <a:off x="2724725" y="5441729"/>
              <a:ext cx="252125" cy="143526"/>
            </a:xfrm>
            <a:custGeom>
              <a:avLst/>
              <a:gdLst>
                <a:gd name="T0" fmla="*/ 0 w 179"/>
                <a:gd name="T1" fmla="*/ 0 h 115"/>
                <a:gd name="T2" fmla="*/ 2147483647 w 179"/>
                <a:gd name="T3" fmla="*/ 2147483647 h 115"/>
                <a:gd name="T4" fmla="*/ 2147483647 w 179"/>
                <a:gd name="T5" fmla="*/ 2147483647 h 115"/>
                <a:gd name="T6" fmla="*/ 2147483647 w 179"/>
                <a:gd name="T7" fmla="*/ 2147483647 h 115"/>
                <a:gd name="T8" fmla="*/ 2147483647 w 179"/>
                <a:gd name="T9" fmla="*/ 2147483647 h 115"/>
                <a:gd name="T10" fmla="*/ 2147483647 w 179"/>
                <a:gd name="T11" fmla="*/ 2147483647 h 115"/>
                <a:gd name="T12" fmla="*/ 2147483647 w 179"/>
                <a:gd name="T13" fmla="*/ 2147483647 h 115"/>
                <a:gd name="T14" fmla="*/ 2147483647 w 179"/>
                <a:gd name="T15" fmla="*/ 2147483647 h 115"/>
                <a:gd name="T16" fmla="*/ 2147483647 w 179"/>
                <a:gd name="T17" fmla="*/ 2147483647 h 115"/>
                <a:gd name="T18" fmla="*/ 2147483647 w 179"/>
                <a:gd name="T19" fmla="*/ 2147483647 h 115"/>
                <a:gd name="T20" fmla="*/ 0 w 179"/>
                <a:gd name="T21" fmla="*/ 0 h 1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9" h="115">
                  <a:moveTo>
                    <a:pt x="0" y="0"/>
                  </a:moveTo>
                  <a:lnTo>
                    <a:pt x="88" y="2"/>
                  </a:lnTo>
                  <a:lnTo>
                    <a:pt x="111" y="2"/>
                  </a:lnTo>
                  <a:lnTo>
                    <a:pt x="179" y="2"/>
                  </a:lnTo>
                  <a:lnTo>
                    <a:pt x="179" y="47"/>
                  </a:lnTo>
                  <a:lnTo>
                    <a:pt x="156" y="47"/>
                  </a:lnTo>
                  <a:lnTo>
                    <a:pt x="156" y="115"/>
                  </a:lnTo>
                  <a:lnTo>
                    <a:pt x="43" y="115"/>
                  </a:lnTo>
                  <a:lnTo>
                    <a:pt x="43" y="47"/>
                  </a:lnTo>
                  <a:lnTo>
                    <a:pt x="1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8" name="Freeform 90"/>
            <p:cNvSpPr>
              <a:spLocks/>
            </p:cNvSpPr>
            <p:nvPr/>
          </p:nvSpPr>
          <p:spPr bwMode="auto">
            <a:xfrm>
              <a:off x="3181084" y="5440481"/>
              <a:ext cx="753557" cy="144773"/>
            </a:xfrm>
            <a:custGeom>
              <a:avLst/>
              <a:gdLst>
                <a:gd name="T0" fmla="*/ 2147483647 w 535"/>
                <a:gd name="T1" fmla="*/ 0 h 116"/>
                <a:gd name="T2" fmla="*/ 2147483647 w 535"/>
                <a:gd name="T3" fmla="*/ 2147483647 h 116"/>
                <a:gd name="T4" fmla="*/ 2147483647 w 535"/>
                <a:gd name="T5" fmla="*/ 2147483647 h 116"/>
                <a:gd name="T6" fmla="*/ 2147483647 w 535"/>
                <a:gd name="T7" fmla="*/ 2147483647 h 116"/>
                <a:gd name="T8" fmla="*/ 2147483647 w 535"/>
                <a:gd name="T9" fmla="*/ 2147483647 h 116"/>
                <a:gd name="T10" fmla="*/ 2147483647 w 535"/>
                <a:gd name="T11" fmla="*/ 2147483647 h 116"/>
                <a:gd name="T12" fmla="*/ 2147483647 w 535"/>
                <a:gd name="T13" fmla="*/ 2147483647 h 116"/>
                <a:gd name="T14" fmla="*/ 2147483647 w 535"/>
                <a:gd name="T15" fmla="*/ 2147483647 h 116"/>
                <a:gd name="T16" fmla="*/ 0 w 535"/>
                <a:gd name="T17" fmla="*/ 2147483647 h 116"/>
                <a:gd name="T18" fmla="*/ 2147483647 w 535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5" h="116">
                  <a:moveTo>
                    <a:pt x="1" y="0"/>
                  </a:moveTo>
                  <a:lnTo>
                    <a:pt x="81" y="3"/>
                  </a:lnTo>
                  <a:lnTo>
                    <a:pt x="436" y="4"/>
                  </a:lnTo>
                  <a:lnTo>
                    <a:pt x="436" y="46"/>
                  </a:lnTo>
                  <a:lnTo>
                    <a:pt x="535" y="48"/>
                  </a:lnTo>
                  <a:lnTo>
                    <a:pt x="535" y="116"/>
                  </a:lnTo>
                  <a:lnTo>
                    <a:pt x="36" y="116"/>
                  </a:lnTo>
                  <a:lnTo>
                    <a:pt x="36" y="48"/>
                  </a:lnTo>
                  <a:lnTo>
                    <a:pt x="0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Freeform 91"/>
            <p:cNvSpPr>
              <a:spLocks/>
            </p:cNvSpPr>
            <p:nvPr/>
          </p:nvSpPr>
          <p:spPr bwMode="auto">
            <a:xfrm>
              <a:off x="4189582" y="5444225"/>
              <a:ext cx="480305" cy="141029"/>
            </a:xfrm>
            <a:custGeom>
              <a:avLst/>
              <a:gdLst>
                <a:gd name="T0" fmla="*/ 0 w 341"/>
                <a:gd name="T1" fmla="*/ 0 h 113"/>
                <a:gd name="T2" fmla="*/ 2147483647 w 341"/>
                <a:gd name="T3" fmla="*/ 0 h 113"/>
                <a:gd name="T4" fmla="*/ 2147483647 w 341"/>
                <a:gd name="T5" fmla="*/ 2147483647 h 113"/>
                <a:gd name="T6" fmla="*/ 2147483647 w 341"/>
                <a:gd name="T7" fmla="*/ 2147483647 h 113"/>
                <a:gd name="T8" fmla="*/ 2147483647 w 341"/>
                <a:gd name="T9" fmla="*/ 2147483647 h 113"/>
                <a:gd name="T10" fmla="*/ 2147483647 w 341"/>
                <a:gd name="T11" fmla="*/ 2147483647 h 113"/>
                <a:gd name="T12" fmla="*/ 2147483647 w 341"/>
                <a:gd name="T13" fmla="*/ 2147483647 h 113"/>
                <a:gd name="T14" fmla="*/ 2147483647 w 341"/>
                <a:gd name="T15" fmla="*/ 2147483647 h 113"/>
                <a:gd name="T16" fmla="*/ 0 w 341"/>
                <a:gd name="T17" fmla="*/ 2147483647 h 113"/>
                <a:gd name="T18" fmla="*/ 0 w 341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1" h="113">
                  <a:moveTo>
                    <a:pt x="0" y="0"/>
                  </a:moveTo>
                  <a:lnTo>
                    <a:pt x="68" y="0"/>
                  </a:lnTo>
                  <a:lnTo>
                    <a:pt x="298" y="1"/>
                  </a:lnTo>
                  <a:lnTo>
                    <a:pt x="299" y="43"/>
                  </a:lnTo>
                  <a:lnTo>
                    <a:pt x="341" y="45"/>
                  </a:lnTo>
                  <a:lnTo>
                    <a:pt x="341" y="113"/>
                  </a:lnTo>
                  <a:lnTo>
                    <a:pt x="23" y="113"/>
                  </a:lnTo>
                  <a:lnTo>
                    <a:pt x="23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0" name="Freeform 92"/>
            <p:cNvSpPr>
              <a:spLocks/>
            </p:cNvSpPr>
            <p:nvPr/>
          </p:nvSpPr>
          <p:spPr bwMode="auto">
            <a:xfrm>
              <a:off x="2234561" y="4413338"/>
              <a:ext cx="2786045" cy="1087049"/>
            </a:xfrm>
            <a:custGeom>
              <a:avLst/>
              <a:gdLst>
                <a:gd name="T0" fmla="*/ 0 w 1978"/>
                <a:gd name="T1" fmla="*/ 2147483647 h 871"/>
                <a:gd name="T2" fmla="*/ 2147483647 w 1978"/>
                <a:gd name="T3" fmla="*/ 2147483647 h 871"/>
                <a:gd name="T4" fmla="*/ 2147483647 w 1978"/>
                <a:gd name="T5" fmla="*/ 2147483647 h 871"/>
                <a:gd name="T6" fmla="*/ 2147483647 w 1978"/>
                <a:gd name="T7" fmla="*/ 2147483647 h 871"/>
                <a:gd name="T8" fmla="*/ 2147483647 w 1978"/>
                <a:gd name="T9" fmla="*/ 2147483647 h 871"/>
                <a:gd name="T10" fmla="*/ 2147483647 w 1978"/>
                <a:gd name="T11" fmla="*/ 2147483647 h 871"/>
                <a:gd name="T12" fmla="*/ 2147483647 w 1978"/>
                <a:gd name="T13" fmla="*/ 2147483647 h 871"/>
                <a:gd name="T14" fmla="*/ 2147483647 w 1978"/>
                <a:gd name="T15" fmla="*/ 2147483647 h 871"/>
                <a:gd name="T16" fmla="*/ 2147483647 w 1978"/>
                <a:gd name="T17" fmla="*/ 2147483647 h 871"/>
                <a:gd name="T18" fmla="*/ 2147483647 w 1978"/>
                <a:gd name="T19" fmla="*/ 2147483647 h 871"/>
                <a:gd name="T20" fmla="*/ 2147483647 w 1978"/>
                <a:gd name="T21" fmla="*/ 2147483647 h 871"/>
                <a:gd name="T22" fmla="*/ 2147483647 w 1978"/>
                <a:gd name="T23" fmla="*/ 2147483647 h 871"/>
                <a:gd name="T24" fmla="*/ 2147483647 w 1978"/>
                <a:gd name="T25" fmla="*/ 2147483647 h 871"/>
                <a:gd name="T26" fmla="*/ 2147483647 w 1978"/>
                <a:gd name="T27" fmla="*/ 2147483647 h 871"/>
                <a:gd name="T28" fmla="*/ 2147483647 w 1978"/>
                <a:gd name="T29" fmla="*/ 2147483647 h 871"/>
                <a:gd name="T30" fmla="*/ 2147483647 w 1978"/>
                <a:gd name="T31" fmla="*/ 2147483647 h 871"/>
                <a:gd name="T32" fmla="*/ 2147483647 w 1978"/>
                <a:gd name="T33" fmla="*/ 2147483647 h 871"/>
                <a:gd name="T34" fmla="*/ 2147483647 w 1978"/>
                <a:gd name="T35" fmla="*/ 2147483647 h 871"/>
                <a:gd name="T36" fmla="*/ 2147483647 w 1978"/>
                <a:gd name="T37" fmla="*/ 2147483647 h 871"/>
                <a:gd name="T38" fmla="*/ 2147483647 w 1978"/>
                <a:gd name="T39" fmla="*/ 2147483647 h 871"/>
                <a:gd name="T40" fmla="*/ 2147483647 w 1978"/>
                <a:gd name="T41" fmla="*/ 2147483647 h 871"/>
                <a:gd name="T42" fmla="*/ 2147483647 w 1978"/>
                <a:gd name="T43" fmla="*/ 2147483647 h 871"/>
                <a:gd name="T44" fmla="*/ 2147483647 w 1978"/>
                <a:gd name="T45" fmla="*/ 2147483647 h 871"/>
                <a:gd name="T46" fmla="*/ 2147483647 w 1978"/>
                <a:gd name="T47" fmla="*/ 2147483647 h 871"/>
                <a:gd name="T48" fmla="*/ 2147483647 w 1978"/>
                <a:gd name="T49" fmla="*/ 2147483647 h 871"/>
                <a:gd name="T50" fmla="*/ 2147483647 w 1978"/>
                <a:gd name="T51" fmla="*/ 2147483647 h 871"/>
                <a:gd name="T52" fmla="*/ 2147483647 w 1978"/>
                <a:gd name="T53" fmla="*/ 2147483647 h 871"/>
                <a:gd name="T54" fmla="*/ 2147483647 w 1978"/>
                <a:gd name="T55" fmla="*/ 2147483647 h 871"/>
                <a:gd name="T56" fmla="*/ 2147483647 w 1978"/>
                <a:gd name="T57" fmla="*/ 2147483647 h 871"/>
                <a:gd name="T58" fmla="*/ 2147483647 w 1978"/>
                <a:gd name="T59" fmla="*/ 2147483647 h 871"/>
                <a:gd name="T60" fmla="*/ 2147483647 w 1978"/>
                <a:gd name="T61" fmla="*/ 2147483647 h 871"/>
                <a:gd name="T62" fmla="*/ 2147483647 w 1978"/>
                <a:gd name="T63" fmla="*/ 0 h 871"/>
                <a:gd name="T64" fmla="*/ 2147483647 w 1978"/>
                <a:gd name="T65" fmla="*/ 2147483647 h 871"/>
                <a:gd name="T66" fmla="*/ 2147483647 w 1978"/>
                <a:gd name="T67" fmla="*/ 2147483647 h 8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78" h="871">
                  <a:moveTo>
                    <a:pt x="0" y="831"/>
                  </a:moveTo>
                  <a:lnTo>
                    <a:pt x="201" y="831"/>
                  </a:lnTo>
                  <a:lnTo>
                    <a:pt x="193" y="15"/>
                  </a:lnTo>
                  <a:lnTo>
                    <a:pt x="243" y="15"/>
                  </a:lnTo>
                  <a:lnTo>
                    <a:pt x="244" y="838"/>
                  </a:lnTo>
                  <a:lnTo>
                    <a:pt x="322" y="838"/>
                  </a:lnTo>
                  <a:lnTo>
                    <a:pt x="319" y="18"/>
                  </a:lnTo>
                  <a:lnTo>
                    <a:pt x="363" y="18"/>
                  </a:lnTo>
                  <a:lnTo>
                    <a:pt x="363" y="834"/>
                  </a:lnTo>
                  <a:lnTo>
                    <a:pt x="514" y="834"/>
                  </a:lnTo>
                  <a:lnTo>
                    <a:pt x="519" y="18"/>
                  </a:lnTo>
                  <a:lnTo>
                    <a:pt x="559" y="18"/>
                  </a:lnTo>
                  <a:lnTo>
                    <a:pt x="559" y="838"/>
                  </a:lnTo>
                  <a:lnTo>
                    <a:pt x="643" y="838"/>
                  </a:lnTo>
                  <a:lnTo>
                    <a:pt x="640" y="18"/>
                  </a:lnTo>
                  <a:lnTo>
                    <a:pt x="681" y="18"/>
                  </a:lnTo>
                  <a:lnTo>
                    <a:pt x="678" y="836"/>
                  </a:lnTo>
                  <a:lnTo>
                    <a:pt x="1113" y="834"/>
                  </a:lnTo>
                  <a:lnTo>
                    <a:pt x="1111" y="18"/>
                  </a:lnTo>
                  <a:lnTo>
                    <a:pt x="1158" y="18"/>
                  </a:lnTo>
                  <a:lnTo>
                    <a:pt x="1158" y="826"/>
                  </a:lnTo>
                  <a:lnTo>
                    <a:pt x="1350" y="825"/>
                  </a:lnTo>
                  <a:lnTo>
                    <a:pt x="1347" y="16"/>
                  </a:lnTo>
                  <a:lnTo>
                    <a:pt x="1401" y="16"/>
                  </a:lnTo>
                  <a:lnTo>
                    <a:pt x="1402" y="824"/>
                  </a:lnTo>
                  <a:lnTo>
                    <a:pt x="1456" y="824"/>
                  </a:lnTo>
                  <a:lnTo>
                    <a:pt x="1684" y="824"/>
                  </a:lnTo>
                  <a:lnTo>
                    <a:pt x="1686" y="10"/>
                  </a:lnTo>
                  <a:lnTo>
                    <a:pt x="1735" y="6"/>
                  </a:lnTo>
                  <a:lnTo>
                    <a:pt x="1741" y="820"/>
                  </a:lnTo>
                  <a:lnTo>
                    <a:pt x="1924" y="823"/>
                  </a:lnTo>
                  <a:lnTo>
                    <a:pt x="1923" y="0"/>
                  </a:lnTo>
                  <a:lnTo>
                    <a:pt x="1975" y="1"/>
                  </a:lnTo>
                  <a:lnTo>
                    <a:pt x="1978" y="871"/>
                  </a:lnTo>
                </a:path>
              </a:pathLst>
            </a:custGeom>
            <a:noFill/>
            <a:ln w="38100" cmpd="sng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1" name="Rectangle 93"/>
            <p:cNvSpPr>
              <a:spLocks noChangeArrowheads="1"/>
            </p:cNvSpPr>
            <p:nvPr/>
          </p:nvSpPr>
          <p:spPr bwMode="auto">
            <a:xfrm>
              <a:off x="5329071" y="5649038"/>
              <a:ext cx="201417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2" name="Freeform 94"/>
            <p:cNvSpPr>
              <a:spLocks/>
            </p:cNvSpPr>
            <p:nvPr/>
          </p:nvSpPr>
          <p:spPr bwMode="auto">
            <a:xfrm>
              <a:off x="5316395" y="5495396"/>
              <a:ext cx="214094" cy="520435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3" name="Rectangle 95"/>
            <p:cNvSpPr>
              <a:spLocks noChangeArrowheads="1"/>
            </p:cNvSpPr>
            <p:nvPr/>
          </p:nvSpPr>
          <p:spPr bwMode="auto">
            <a:xfrm>
              <a:off x="5702329" y="5474002"/>
              <a:ext cx="133809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4" name="Freeform 96"/>
            <p:cNvSpPr>
              <a:spLocks/>
            </p:cNvSpPr>
            <p:nvPr/>
          </p:nvSpPr>
          <p:spPr bwMode="auto">
            <a:xfrm>
              <a:off x="5692469" y="5495396"/>
              <a:ext cx="160571" cy="208424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5" name="Rectangle 97"/>
            <p:cNvSpPr>
              <a:spLocks noChangeArrowheads="1"/>
            </p:cNvSpPr>
            <p:nvPr/>
          </p:nvSpPr>
          <p:spPr bwMode="auto">
            <a:xfrm>
              <a:off x="5989666" y="5485411"/>
              <a:ext cx="280295" cy="99844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6" name="Rectangle 98"/>
            <p:cNvSpPr>
              <a:spLocks noChangeArrowheads="1"/>
            </p:cNvSpPr>
            <p:nvPr/>
          </p:nvSpPr>
          <p:spPr bwMode="auto">
            <a:xfrm>
              <a:off x="6886891" y="5486659"/>
              <a:ext cx="280294" cy="98596"/>
            </a:xfrm>
            <a:prstGeom prst="rect">
              <a:avLst/>
            </a:prstGeom>
            <a:gradFill rotWithShape="0">
              <a:gsLst>
                <a:gs pos="0">
                  <a:srgbClr val="000099"/>
                </a:gs>
                <a:gs pos="50000">
                  <a:srgbClr val="8686CF"/>
                </a:gs>
                <a:gs pos="100000">
                  <a:srgbClr val="000099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7" name="Freeform 99"/>
            <p:cNvSpPr>
              <a:spLocks/>
            </p:cNvSpPr>
            <p:nvPr/>
          </p:nvSpPr>
          <p:spPr bwMode="auto">
            <a:xfrm>
              <a:off x="4957224" y="5444225"/>
              <a:ext cx="2204328" cy="141029"/>
            </a:xfrm>
            <a:custGeom>
              <a:avLst/>
              <a:gdLst>
                <a:gd name="T0" fmla="*/ 0 w 1565"/>
                <a:gd name="T1" fmla="*/ 2147483647 h 113"/>
                <a:gd name="T2" fmla="*/ 2147483647 w 1565"/>
                <a:gd name="T3" fmla="*/ 2147483647 h 113"/>
                <a:gd name="T4" fmla="*/ 2147483647 w 1565"/>
                <a:gd name="T5" fmla="*/ 2147483647 h 113"/>
                <a:gd name="T6" fmla="*/ 2147483647 w 1565"/>
                <a:gd name="T7" fmla="*/ 2147483647 h 113"/>
                <a:gd name="T8" fmla="*/ 2147483647 w 1565"/>
                <a:gd name="T9" fmla="*/ 0 h 113"/>
                <a:gd name="T10" fmla="*/ 2147483647 w 1565"/>
                <a:gd name="T11" fmla="*/ 0 h 113"/>
                <a:gd name="T12" fmla="*/ 2147483647 w 1565"/>
                <a:gd name="T13" fmla="*/ 0 h 113"/>
                <a:gd name="T14" fmla="*/ 2147483647 w 1565"/>
                <a:gd name="T15" fmla="*/ 0 h 113"/>
                <a:gd name="T16" fmla="*/ 2147483647 w 1565"/>
                <a:gd name="T17" fmla="*/ 2147483647 h 113"/>
                <a:gd name="T18" fmla="*/ 2147483647 w 1565"/>
                <a:gd name="T19" fmla="*/ 2147483647 h 113"/>
                <a:gd name="T20" fmla="*/ 2147483647 w 1565"/>
                <a:gd name="T21" fmla="*/ 0 h 113"/>
                <a:gd name="T22" fmla="*/ 2147483647 w 1565"/>
                <a:gd name="T23" fmla="*/ 0 h 113"/>
                <a:gd name="T24" fmla="*/ 2147483647 w 1565"/>
                <a:gd name="T25" fmla="*/ 2147483647 h 113"/>
                <a:gd name="T26" fmla="*/ 2147483647 w 1565"/>
                <a:gd name="T27" fmla="*/ 2147483647 h 113"/>
                <a:gd name="T28" fmla="*/ 2147483647 w 1565"/>
                <a:gd name="T29" fmla="*/ 2147483647 h 113"/>
                <a:gd name="T30" fmla="*/ 2147483647 w 1565"/>
                <a:gd name="T31" fmla="*/ 2147483647 h 113"/>
                <a:gd name="T32" fmla="*/ 2147483647 w 1565"/>
                <a:gd name="T33" fmla="*/ 2147483647 h 113"/>
                <a:gd name="T34" fmla="*/ 2147483647 w 1565"/>
                <a:gd name="T35" fmla="*/ 2147483647 h 113"/>
                <a:gd name="T36" fmla="*/ 2147483647 w 1565"/>
                <a:gd name="T37" fmla="*/ 2147483647 h 113"/>
                <a:gd name="T38" fmla="*/ 2147483647 w 1565"/>
                <a:gd name="T39" fmla="*/ 2147483647 h 113"/>
                <a:gd name="T40" fmla="*/ 2147483647 w 1565"/>
                <a:gd name="T41" fmla="*/ 2147483647 h 113"/>
                <a:gd name="T42" fmla="*/ 2147483647 w 1565"/>
                <a:gd name="T43" fmla="*/ 2147483647 h 113"/>
                <a:gd name="T44" fmla="*/ 2147483647 w 1565"/>
                <a:gd name="T45" fmla="*/ 2147483647 h 113"/>
                <a:gd name="T46" fmla="*/ 0 w 1565"/>
                <a:gd name="T47" fmla="*/ 2147483647 h 113"/>
                <a:gd name="T48" fmla="*/ 0 w 1565"/>
                <a:gd name="T49" fmla="*/ 2147483647 h 1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565" h="113">
                  <a:moveTo>
                    <a:pt x="0" y="45"/>
                  </a:moveTo>
                  <a:lnTo>
                    <a:pt x="45" y="45"/>
                  </a:lnTo>
                  <a:lnTo>
                    <a:pt x="45" y="68"/>
                  </a:lnTo>
                  <a:lnTo>
                    <a:pt x="181" y="68"/>
                  </a:lnTo>
                  <a:lnTo>
                    <a:pt x="181" y="0"/>
                  </a:lnTo>
                  <a:lnTo>
                    <a:pt x="476" y="0"/>
                  </a:lnTo>
                  <a:lnTo>
                    <a:pt x="703" y="0"/>
                  </a:lnTo>
                  <a:lnTo>
                    <a:pt x="975" y="0"/>
                  </a:lnTo>
                  <a:lnTo>
                    <a:pt x="975" y="68"/>
                  </a:lnTo>
                  <a:lnTo>
                    <a:pt x="1338" y="68"/>
                  </a:lnTo>
                  <a:lnTo>
                    <a:pt x="1338" y="0"/>
                  </a:lnTo>
                  <a:lnTo>
                    <a:pt x="1565" y="0"/>
                  </a:lnTo>
                  <a:lnTo>
                    <a:pt x="1565" y="45"/>
                  </a:lnTo>
                  <a:lnTo>
                    <a:pt x="1383" y="45"/>
                  </a:lnTo>
                  <a:lnTo>
                    <a:pt x="1383" y="113"/>
                  </a:lnTo>
                  <a:lnTo>
                    <a:pt x="930" y="113"/>
                  </a:lnTo>
                  <a:lnTo>
                    <a:pt x="930" y="45"/>
                  </a:lnTo>
                  <a:lnTo>
                    <a:pt x="748" y="45"/>
                  </a:lnTo>
                  <a:lnTo>
                    <a:pt x="748" y="113"/>
                  </a:lnTo>
                  <a:lnTo>
                    <a:pt x="431" y="113"/>
                  </a:lnTo>
                  <a:lnTo>
                    <a:pt x="431" y="45"/>
                  </a:lnTo>
                  <a:lnTo>
                    <a:pt x="227" y="45"/>
                  </a:lnTo>
                  <a:lnTo>
                    <a:pt x="227" y="113"/>
                  </a:lnTo>
                  <a:lnTo>
                    <a:pt x="0" y="113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66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8" name="Rectangle 100"/>
            <p:cNvSpPr>
              <a:spLocks noChangeArrowheads="1"/>
            </p:cNvSpPr>
            <p:nvPr/>
          </p:nvSpPr>
          <p:spPr bwMode="auto">
            <a:xfrm>
              <a:off x="6068543" y="4763181"/>
              <a:ext cx="123949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6954500" y="4767917"/>
              <a:ext cx="135179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0" name="Freeform 102"/>
            <p:cNvSpPr>
              <a:spLocks/>
            </p:cNvSpPr>
            <p:nvPr/>
          </p:nvSpPr>
          <p:spPr bwMode="auto">
            <a:xfrm>
              <a:off x="6955908" y="4254836"/>
              <a:ext cx="135218" cy="1245551"/>
            </a:xfrm>
            <a:custGeom>
              <a:avLst/>
              <a:gdLst>
                <a:gd name="T0" fmla="*/ 0 w 96"/>
                <a:gd name="T1" fmla="*/ 0 h 1152"/>
                <a:gd name="T2" fmla="*/ 0 w 96"/>
                <a:gd name="T3" fmla="*/ 2147483647 h 1152"/>
                <a:gd name="T4" fmla="*/ 2147483647 w 96"/>
                <a:gd name="T5" fmla="*/ 2147483647 h 1152"/>
                <a:gd name="T6" fmla="*/ 2147483647 w 96"/>
                <a:gd name="T7" fmla="*/ 0 h 1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1152">
                  <a:moveTo>
                    <a:pt x="0" y="0"/>
                  </a:moveTo>
                  <a:lnTo>
                    <a:pt x="0" y="1152"/>
                  </a:lnTo>
                  <a:lnTo>
                    <a:pt x="96" y="1152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5276957" y="5500387"/>
              <a:ext cx="287337" cy="84867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2" name="Rectangle 104"/>
            <p:cNvSpPr>
              <a:spLocks noChangeArrowheads="1"/>
            </p:cNvSpPr>
            <p:nvPr/>
          </p:nvSpPr>
          <p:spPr bwMode="auto">
            <a:xfrm>
              <a:off x="5627678" y="5500387"/>
              <a:ext cx="287337" cy="84867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3" name="Freeform 105"/>
            <p:cNvSpPr>
              <a:spLocks/>
            </p:cNvSpPr>
            <p:nvPr/>
          </p:nvSpPr>
          <p:spPr bwMode="auto">
            <a:xfrm>
              <a:off x="6057275" y="4254836"/>
              <a:ext cx="135218" cy="1245551"/>
            </a:xfrm>
            <a:custGeom>
              <a:avLst/>
              <a:gdLst>
                <a:gd name="T0" fmla="*/ 0 w 96"/>
                <a:gd name="T1" fmla="*/ 0 h 1152"/>
                <a:gd name="T2" fmla="*/ 0 w 96"/>
                <a:gd name="T3" fmla="*/ 2147483647 h 1152"/>
                <a:gd name="T4" fmla="*/ 2147483647 w 96"/>
                <a:gd name="T5" fmla="*/ 2147483647 h 1152"/>
                <a:gd name="T6" fmla="*/ 2147483647 w 96"/>
                <a:gd name="T7" fmla="*/ 0 h 115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" h="1152">
                  <a:moveTo>
                    <a:pt x="0" y="0"/>
                  </a:moveTo>
                  <a:lnTo>
                    <a:pt x="0" y="1152"/>
                  </a:lnTo>
                  <a:lnTo>
                    <a:pt x="96" y="1152"/>
                  </a:lnTo>
                  <a:lnTo>
                    <a:pt x="96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4" name="Line 106"/>
            <p:cNvSpPr>
              <a:spLocks noChangeShapeType="1"/>
            </p:cNvSpPr>
            <p:nvPr/>
          </p:nvSpPr>
          <p:spPr bwMode="auto">
            <a:xfrm>
              <a:off x="5029058" y="4434555"/>
              <a:ext cx="135218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5" name="Freeform 107"/>
            <p:cNvSpPr>
              <a:spLocks/>
            </p:cNvSpPr>
            <p:nvPr/>
          </p:nvSpPr>
          <p:spPr bwMode="auto">
            <a:xfrm>
              <a:off x="2357103" y="5978389"/>
              <a:ext cx="195783" cy="259594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6" name="Freeform 108"/>
            <p:cNvSpPr>
              <a:spLocks/>
            </p:cNvSpPr>
            <p:nvPr/>
          </p:nvSpPr>
          <p:spPr bwMode="auto">
            <a:xfrm>
              <a:off x="2755712" y="5974645"/>
              <a:ext cx="195784" cy="259594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7" name="Freeform 109"/>
            <p:cNvSpPr>
              <a:spLocks/>
            </p:cNvSpPr>
            <p:nvPr/>
          </p:nvSpPr>
          <p:spPr bwMode="auto">
            <a:xfrm>
              <a:off x="3150097" y="5977142"/>
              <a:ext cx="194375" cy="259594"/>
            </a:xfrm>
            <a:custGeom>
              <a:avLst/>
              <a:gdLst>
                <a:gd name="T0" fmla="*/ 0 w 128"/>
                <a:gd name="T1" fmla="*/ 0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0 h 208"/>
                <a:gd name="T8" fmla="*/ 0 w 128"/>
                <a:gd name="T9" fmla="*/ 0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208">
                  <a:moveTo>
                    <a:pt x="0" y="0"/>
                  </a:moveTo>
                  <a:lnTo>
                    <a:pt x="28" y="208"/>
                  </a:lnTo>
                  <a:lnTo>
                    <a:pt x="102" y="208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8" name="Freeform 110"/>
            <p:cNvSpPr>
              <a:spLocks/>
            </p:cNvSpPr>
            <p:nvPr/>
          </p:nvSpPr>
          <p:spPr bwMode="auto">
            <a:xfrm>
              <a:off x="3536030" y="5983382"/>
              <a:ext cx="416921" cy="282059"/>
            </a:xfrm>
            <a:custGeom>
              <a:avLst/>
              <a:gdLst>
                <a:gd name="T0" fmla="*/ 0 w 274"/>
                <a:gd name="T1" fmla="*/ 0 h 226"/>
                <a:gd name="T2" fmla="*/ 2147483647 w 274"/>
                <a:gd name="T3" fmla="*/ 2147483647 h 226"/>
                <a:gd name="T4" fmla="*/ 2147483647 w 274"/>
                <a:gd name="T5" fmla="*/ 2147483647 h 226"/>
                <a:gd name="T6" fmla="*/ 2147483647 w 274"/>
                <a:gd name="T7" fmla="*/ 2147483647 h 226"/>
                <a:gd name="T8" fmla="*/ 0 w 274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226">
                  <a:moveTo>
                    <a:pt x="0" y="0"/>
                  </a:moveTo>
                  <a:lnTo>
                    <a:pt x="26" y="226"/>
                  </a:lnTo>
                  <a:lnTo>
                    <a:pt x="248" y="226"/>
                  </a:lnTo>
                  <a:lnTo>
                    <a:pt x="27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9" name="AutoShape 111"/>
            <p:cNvSpPr>
              <a:spLocks noChangeArrowheads="1"/>
            </p:cNvSpPr>
            <p:nvPr/>
          </p:nvSpPr>
          <p:spPr bwMode="auto">
            <a:xfrm>
              <a:off x="3736040" y="5930964"/>
              <a:ext cx="166205" cy="19719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80"/>
                </a:gs>
                <a:gs pos="50000">
                  <a:srgbClr val="6D6DB6"/>
                </a:gs>
                <a:gs pos="100000">
                  <a:srgbClr val="00008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auto">
            <a:xfrm>
              <a:off x="3736040" y="5902259"/>
              <a:ext cx="166205" cy="106083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527533" y="5792430"/>
              <a:ext cx="129584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2" name="Line 116"/>
            <p:cNvSpPr>
              <a:spLocks noChangeShapeType="1"/>
            </p:cNvSpPr>
            <p:nvPr/>
          </p:nvSpPr>
          <p:spPr bwMode="auto">
            <a:xfrm>
              <a:off x="6046006" y="5938452"/>
              <a:ext cx="161980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3" name="Line 117"/>
            <p:cNvSpPr>
              <a:spLocks noChangeShapeType="1"/>
            </p:cNvSpPr>
            <p:nvPr/>
          </p:nvSpPr>
          <p:spPr bwMode="auto">
            <a:xfrm>
              <a:off x="6947457" y="5938452"/>
              <a:ext cx="161980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" name="Rectangle 126"/>
            <p:cNvSpPr>
              <a:spLocks noChangeArrowheads="1"/>
            </p:cNvSpPr>
            <p:nvPr/>
          </p:nvSpPr>
          <p:spPr bwMode="auto">
            <a:xfrm>
              <a:off x="2231744" y="3603044"/>
              <a:ext cx="4935441" cy="34820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" name="Rectangle 127"/>
            <p:cNvSpPr>
              <a:spLocks noChangeArrowheads="1"/>
            </p:cNvSpPr>
            <p:nvPr/>
          </p:nvSpPr>
          <p:spPr bwMode="auto">
            <a:xfrm>
              <a:off x="2231744" y="3947816"/>
              <a:ext cx="4935441" cy="2982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6" name="Rectangle 128"/>
            <p:cNvSpPr>
              <a:spLocks noChangeArrowheads="1"/>
            </p:cNvSpPr>
            <p:nvPr/>
          </p:nvSpPr>
          <p:spPr bwMode="auto">
            <a:xfrm>
              <a:off x="5809089" y="3728918"/>
              <a:ext cx="1345209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7" name="Rectangle 131"/>
            <p:cNvSpPr>
              <a:spLocks noChangeArrowheads="1"/>
            </p:cNvSpPr>
            <p:nvPr/>
          </p:nvSpPr>
          <p:spPr bwMode="auto">
            <a:xfrm>
              <a:off x="5809089" y="2576941"/>
              <a:ext cx="831025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8" name="Rectangle 132"/>
            <p:cNvSpPr>
              <a:spLocks noChangeArrowheads="1"/>
            </p:cNvSpPr>
            <p:nvPr/>
          </p:nvSpPr>
          <p:spPr bwMode="auto">
            <a:xfrm>
              <a:off x="4744537" y="4052364"/>
              <a:ext cx="336636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9" name="Rectangle 133"/>
            <p:cNvSpPr>
              <a:spLocks noChangeArrowheads="1"/>
            </p:cNvSpPr>
            <p:nvPr/>
          </p:nvSpPr>
          <p:spPr bwMode="auto">
            <a:xfrm>
              <a:off x="5957270" y="4060184"/>
              <a:ext cx="336635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10" name="Group 134"/>
            <p:cNvGrpSpPr>
              <a:grpSpLocks/>
            </p:cNvGrpSpPr>
            <p:nvPr/>
          </p:nvGrpSpPr>
          <p:grpSpPr bwMode="auto">
            <a:xfrm>
              <a:off x="6030942" y="3956597"/>
              <a:ext cx="167614" cy="163369"/>
              <a:chOff x="2064" y="3600"/>
              <a:chExt cx="196" cy="144"/>
            </a:xfrm>
          </p:grpSpPr>
          <p:sp>
            <p:nvSpPr>
              <p:cNvPr id="174" name="Freeform 135"/>
              <p:cNvSpPr>
                <a:spLocks/>
              </p:cNvSpPr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Freeform 136"/>
              <p:cNvSpPr>
                <a:spLocks/>
              </p:cNvSpPr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1" name="Rectangle 137"/>
            <p:cNvSpPr>
              <a:spLocks noChangeArrowheads="1"/>
            </p:cNvSpPr>
            <p:nvPr/>
          </p:nvSpPr>
          <p:spPr bwMode="auto">
            <a:xfrm>
              <a:off x="6830551" y="4060184"/>
              <a:ext cx="336635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2" name="Rectangle 140"/>
            <p:cNvSpPr>
              <a:spLocks noChangeArrowheads="1"/>
            </p:cNvSpPr>
            <p:nvPr/>
          </p:nvSpPr>
          <p:spPr bwMode="auto">
            <a:xfrm>
              <a:off x="2241604" y="5481666"/>
              <a:ext cx="1118362" cy="113573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3" name="Rectangle 141"/>
            <p:cNvSpPr>
              <a:spLocks noChangeArrowheads="1"/>
            </p:cNvSpPr>
            <p:nvPr/>
          </p:nvSpPr>
          <p:spPr bwMode="auto">
            <a:xfrm>
              <a:off x="3519128" y="5481666"/>
              <a:ext cx="1469083" cy="113573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4" name="Rectangle 142"/>
            <p:cNvSpPr>
              <a:spLocks noChangeArrowheads="1"/>
            </p:cNvSpPr>
            <p:nvPr/>
          </p:nvSpPr>
          <p:spPr bwMode="auto">
            <a:xfrm>
              <a:off x="2527533" y="5506450"/>
              <a:ext cx="130992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5" name="Freeform 143"/>
            <p:cNvSpPr>
              <a:spLocks/>
            </p:cNvSpPr>
            <p:nvPr/>
          </p:nvSpPr>
          <p:spPr bwMode="auto">
            <a:xfrm>
              <a:off x="2527533" y="5482915"/>
              <a:ext cx="130992" cy="294539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6" name="Rectangle 144"/>
            <p:cNvSpPr>
              <a:spLocks noChangeArrowheads="1"/>
            </p:cNvSpPr>
            <p:nvPr/>
          </p:nvSpPr>
          <p:spPr bwMode="auto">
            <a:xfrm>
              <a:off x="2944454" y="5506450"/>
              <a:ext cx="132401" cy="246221"/>
            </a:xfrm>
            <a:prstGeom prst="rect">
              <a:avLst/>
            </a:prstGeom>
            <a:gradFill rotWithShape="0">
              <a:gsLst>
                <a:gs pos="0">
                  <a:srgbClr val="000080"/>
                </a:gs>
                <a:gs pos="50000">
                  <a:srgbClr val="7F7FBF"/>
                </a:gs>
                <a:gs pos="100000">
                  <a:srgbClr val="000080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7" name="Freeform 145"/>
            <p:cNvSpPr>
              <a:spLocks/>
            </p:cNvSpPr>
            <p:nvPr/>
          </p:nvSpPr>
          <p:spPr bwMode="auto">
            <a:xfrm>
              <a:off x="2944454" y="5482915"/>
              <a:ext cx="132401" cy="294539"/>
            </a:xfrm>
            <a:custGeom>
              <a:avLst/>
              <a:gdLst>
                <a:gd name="T0" fmla="*/ 0 w 144"/>
                <a:gd name="T1" fmla="*/ 0 h 192"/>
                <a:gd name="T2" fmla="*/ 0 w 144"/>
                <a:gd name="T3" fmla="*/ 2147483647 h 192"/>
                <a:gd name="T4" fmla="*/ 2147483647 w 144"/>
                <a:gd name="T5" fmla="*/ 2147483647 h 192"/>
                <a:gd name="T6" fmla="*/ 2147483647 w 14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lnTo>
                    <a:pt x="0" y="192"/>
                  </a:lnTo>
                  <a:lnTo>
                    <a:pt x="144" y="192"/>
                  </a:lnTo>
                  <a:lnTo>
                    <a:pt x="144" y="0"/>
                  </a:lnTo>
                </a:path>
              </a:pathLst>
            </a:custGeom>
            <a:noFill/>
            <a:ln w="28575" cap="flat" cmpd="sng">
              <a:solidFill>
                <a:srgbClr val="FF33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8" name="Line 146"/>
            <p:cNvSpPr>
              <a:spLocks noChangeShapeType="1"/>
            </p:cNvSpPr>
            <p:nvPr/>
          </p:nvSpPr>
          <p:spPr bwMode="auto">
            <a:xfrm>
              <a:off x="2944454" y="5796174"/>
              <a:ext cx="129584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19" name="Rectangle 148"/>
            <p:cNvSpPr>
              <a:spLocks noChangeArrowheads="1"/>
            </p:cNvSpPr>
            <p:nvPr/>
          </p:nvSpPr>
          <p:spPr bwMode="auto">
            <a:xfrm>
              <a:off x="3519128" y="5592743"/>
              <a:ext cx="1629654" cy="17847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0" name="Line 154"/>
            <p:cNvSpPr>
              <a:spLocks noChangeShapeType="1"/>
            </p:cNvSpPr>
            <p:nvPr/>
          </p:nvSpPr>
          <p:spPr bwMode="auto">
            <a:xfrm>
              <a:off x="2241604" y="4736582"/>
              <a:ext cx="247899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1" name="Line 155"/>
            <p:cNvSpPr>
              <a:spLocks noChangeShapeType="1"/>
            </p:cNvSpPr>
            <p:nvPr/>
          </p:nvSpPr>
          <p:spPr bwMode="auto">
            <a:xfrm>
              <a:off x="2745853" y="4736582"/>
              <a:ext cx="187332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2" name="Line 156"/>
            <p:cNvSpPr>
              <a:spLocks noChangeShapeType="1"/>
            </p:cNvSpPr>
            <p:nvPr/>
          </p:nvSpPr>
          <p:spPr bwMode="auto">
            <a:xfrm>
              <a:off x="3196578" y="4722853"/>
              <a:ext cx="577492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3" name="Line 157"/>
            <p:cNvSpPr>
              <a:spLocks noChangeShapeType="1"/>
            </p:cNvSpPr>
            <p:nvPr/>
          </p:nvSpPr>
          <p:spPr bwMode="auto">
            <a:xfrm>
              <a:off x="4212118" y="4724102"/>
              <a:ext cx="376074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4" name="Line 158"/>
            <p:cNvSpPr>
              <a:spLocks noChangeShapeType="1"/>
            </p:cNvSpPr>
            <p:nvPr/>
          </p:nvSpPr>
          <p:spPr bwMode="auto">
            <a:xfrm>
              <a:off x="5020607" y="4719110"/>
              <a:ext cx="135218" cy="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5" name="Rectangle 126"/>
            <p:cNvSpPr>
              <a:spLocks noChangeArrowheads="1"/>
            </p:cNvSpPr>
            <p:nvPr/>
          </p:nvSpPr>
          <p:spPr bwMode="auto">
            <a:xfrm>
              <a:off x="2231744" y="3261390"/>
              <a:ext cx="4935441" cy="34820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6" name="Rectangle 128"/>
            <p:cNvSpPr>
              <a:spLocks noChangeArrowheads="1"/>
            </p:cNvSpPr>
            <p:nvPr/>
          </p:nvSpPr>
          <p:spPr bwMode="auto">
            <a:xfrm>
              <a:off x="5809089" y="3387265"/>
              <a:ext cx="452209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27" name="Group 134"/>
            <p:cNvGrpSpPr>
              <a:grpSpLocks/>
            </p:cNvGrpSpPr>
            <p:nvPr/>
          </p:nvGrpSpPr>
          <p:grpSpPr bwMode="auto">
            <a:xfrm>
              <a:off x="6030942" y="3603044"/>
              <a:ext cx="167614" cy="148517"/>
              <a:chOff x="2064" y="3600"/>
              <a:chExt cx="196" cy="144"/>
            </a:xfrm>
          </p:grpSpPr>
          <p:sp>
            <p:nvSpPr>
              <p:cNvPr id="172" name="Freeform 135"/>
              <p:cNvSpPr>
                <a:spLocks/>
              </p:cNvSpPr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Freeform 136"/>
              <p:cNvSpPr>
                <a:spLocks/>
              </p:cNvSpPr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8" name="Group 134"/>
            <p:cNvGrpSpPr>
              <a:grpSpLocks/>
            </p:cNvGrpSpPr>
            <p:nvPr/>
          </p:nvGrpSpPr>
          <p:grpSpPr bwMode="auto">
            <a:xfrm>
              <a:off x="6030942" y="3261390"/>
              <a:ext cx="167614" cy="148517"/>
              <a:chOff x="2064" y="3600"/>
              <a:chExt cx="196" cy="144"/>
            </a:xfrm>
          </p:grpSpPr>
          <p:sp>
            <p:nvSpPr>
              <p:cNvPr id="170" name="Freeform 135"/>
              <p:cNvSpPr>
                <a:spLocks/>
              </p:cNvSpPr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Freeform 136"/>
              <p:cNvSpPr>
                <a:spLocks/>
              </p:cNvSpPr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2231744" y="2811268"/>
              <a:ext cx="4935441" cy="45211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5809089" y="3031577"/>
              <a:ext cx="1345209" cy="246221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7F7F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31" name="Group 134"/>
            <p:cNvGrpSpPr>
              <a:grpSpLocks/>
            </p:cNvGrpSpPr>
            <p:nvPr/>
          </p:nvGrpSpPr>
          <p:grpSpPr bwMode="auto">
            <a:xfrm>
              <a:off x="6030942" y="2817958"/>
              <a:ext cx="193659" cy="236262"/>
              <a:chOff x="2064" y="3600"/>
              <a:chExt cx="196" cy="144"/>
            </a:xfrm>
          </p:grpSpPr>
          <p:sp>
            <p:nvSpPr>
              <p:cNvPr id="168" name="Freeform 135"/>
              <p:cNvSpPr>
                <a:spLocks/>
              </p:cNvSpPr>
              <p:nvPr/>
            </p:nvSpPr>
            <p:spPr bwMode="auto">
              <a:xfrm>
                <a:off x="2064" y="3600"/>
                <a:ext cx="196" cy="144"/>
              </a:xfrm>
              <a:custGeom>
                <a:avLst/>
                <a:gdLst>
                  <a:gd name="T0" fmla="*/ 162 w 196"/>
                  <a:gd name="T1" fmla="*/ 4 h 144"/>
                  <a:gd name="T2" fmla="*/ 196 w 196"/>
                  <a:gd name="T3" fmla="*/ 4 h 144"/>
                  <a:gd name="T4" fmla="*/ 196 w 196"/>
                  <a:gd name="T5" fmla="*/ 144 h 144"/>
                  <a:gd name="T6" fmla="*/ 0 w 196"/>
                  <a:gd name="T7" fmla="*/ 144 h 144"/>
                  <a:gd name="T8" fmla="*/ 0 w 196"/>
                  <a:gd name="T9" fmla="*/ 0 h 144"/>
                  <a:gd name="T10" fmla="*/ 34 w 196"/>
                  <a:gd name="T11" fmla="*/ 0 h 144"/>
                  <a:gd name="T12" fmla="*/ 34 w 196"/>
                  <a:gd name="T13" fmla="*/ 112 h 144"/>
                  <a:gd name="T14" fmla="*/ 162 w 196"/>
                  <a:gd name="T15" fmla="*/ 112 h 144"/>
                  <a:gd name="T16" fmla="*/ 162 w 196"/>
                  <a:gd name="T17" fmla="*/ 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6" h="144">
                    <a:moveTo>
                      <a:pt x="162" y="4"/>
                    </a:moveTo>
                    <a:lnTo>
                      <a:pt x="196" y="4"/>
                    </a:lnTo>
                    <a:lnTo>
                      <a:pt x="196" y="144"/>
                    </a:lnTo>
                    <a:lnTo>
                      <a:pt x="0" y="14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112"/>
                    </a:lnTo>
                    <a:lnTo>
                      <a:pt x="162" y="112"/>
                    </a:lnTo>
                    <a:lnTo>
                      <a:pt x="16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00FF"/>
                  </a:gs>
                  <a:gs pos="50000">
                    <a:srgbClr val="FF8FFF"/>
                  </a:gs>
                  <a:gs pos="100000">
                    <a:srgbClr val="FF00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36"/>
              <p:cNvSpPr>
                <a:spLocks/>
              </p:cNvSpPr>
              <p:nvPr/>
            </p:nvSpPr>
            <p:spPr bwMode="auto">
              <a:xfrm>
                <a:off x="2091" y="3600"/>
                <a:ext cx="142" cy="120"/>
              </a:xfrm>
              <a:custGeom>
                <a:avLst/>
                <a:gdLst>
                  <a:gd name="T0" fmla="*/ 0 w 128"/>
                  <a:gd name="T1" fmla="*/ 0 h 46"/>
                  <a:gd name="T2" fmla="*/ 0 w 128"/>
                  <a:gd name="T3" fmla="*/ 817 h 46"/>
                  <a:gd name="T4" fmla="*/ 175 w 128"/>
                  <a:gd name="T5" fmla="*/ 817 h 46"/>
                  <a:gd name="T6" fmla="*/ 175 w 128"/>
                  <a:gd name="T7" fmla="*/ 0 h 46"/>
                  <a:gd name="T8" fmla="*/ 0 w 128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46">
                    <a:moveTo>
                      <a:pt x="0" y="0"/>
                    </a:moveTo>
                    <a:lnTo>
                      <a:pt x="0" y="46"/>
                    </a:lnTo>
                    <a:lnTo>
                      <a:pt x="128" y="46"/>
                    </a:lnTo>
                    <a:lnTo>
                      <a:pt x="12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80"/>
                  </a:gs>
                  <a:gs pos="50000">
                    <a:srgbClr val="7F7FBF"/>
                  </a:gs>
                  <a:gs pos="100000">
                    <a:srgbClr val="00008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2" name="Rectangle 126"/>
            <p:cNvSpPr>
              <a:spLocks noChangeArrowheads="1"/>
            </p:cNvSpPr>
            <p:nvPr/>
          </p:nvSpPr>
          <p:spPr bwMode="auto">
            <a:xfrm>
              <a:off x="2226110" y="2131166"/>
              <a:ext cx="4955708" cy="226443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33" name="AutoShape 5"/>
            <p:cNvSpPr>
              <a:spLocks noChangeArrowheads="1"/>
            </p:cNvSpPr>
            <p:nvPr/>
          </p:nvSpPr>
          <p:spPr bwMode="auto">
            <a:xfrm>
              <a:off x="642185" y="2854691"/>
              <a:ext cx="1512000" cy="540000"/>
            </a:xfrm>
            <a:prstGeom prst="roundRect">
              <a:avLst>
                <a:gd name="adj" fmla="val 17269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Cell Transistor</a:t>
              </a:r>
            </a:p>
          </p:txBody>
        </p:sp>
        <p:sp>
          <p:nvSpPr>
            <p:cNvPr id="134" name="AutoShape 6"/>
            <p:cNvSpPr>
              <a:spLocks noChangeArrowheads="1"/>
            </p:cNvSpPr>
            <p:nvPr/>
          </p:nvSpPr>
          <p:spPr bwMode="auto">
            <a:xfrm>
              <a:off x="642185" y="2094186"/>
              <a:ext cx="1512000" cy="540000"/>
            </a:xfrm>
            <a:prstGeom prst="roundRect">
              <a:avLst>
                <a:gd name="adj" fmla="val 2250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A1. BEOL 3M</a:t>
              </a:r>
              <a:r>
                <a:rPr kumimoji="0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  <a:sym typeface="Wingdings" panose="05000000000000000000" pitchFamily="2" charset="2"/>
                </a:rPr>
                <a:t>5M</a:t>
              </a:r>
            </a:p>
          </p:txBody>
        </p:sp>
        <p:sp>
          <p:nvSpPr>
            <p:cNvPr id="166" name="AutoShape 7"/>
            <p:cNvSpPr>
              <a:spLocks noChangeArrowheads="1"/>
            </p:cNvSpPr>
            <p:nvPr/>
          </p:nvSpPr>
          <p:spPr bwMode="auto">
            <a:xfrm>
              <a:off x="642185" y="4444436"/>
              <a:ext cx="1512000" cy="540000"/>
            </a:xfrm>
            <a:prstGeom prst="roundRect">
              <a:avLst>
                <a:gd name="adj" fmla="val 18495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Bit Line </a:t>
              </a:r>
            </a:p>
          </p:txBody>
        </p:sp>
        <p:sp>
          <p:nvSpPr>
            <p:cNvPr id="136" name="AutoShape 16"/>
            <p:cNvSpPr>
              <a:spLocks noChangeArrowheads="1"/>
            </p:cNvSpPr>
            <p:nvPr/>
          </p:nvSpPr>
          <p:spPr bwMode="auto">
            <a:xfrm>
              <a:off x="642185" y="3603044"/>
              <a:ext cx="1512000" cy="540000"/>
            </a:xfrm>
            <a:prstGeom prst="roundRect">
              <a:avLst>
                <a:gd name="adj" fmla="val 1406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SN Contact</a:t>
              </a:r>
            </a:p>
          </p:txBody>
        </p:sp>
        <p:sp>
          <p:nvSpPr>
            <p:cNvPr id="137" name="AutoShape 18"/>
            <p:cNvSpPr>
              <a:spLocks noChangeArrowheads="1"/>
            </p:cNvSpPr>
            <p:nvPr/>
          </p:nvSpPr>
          <p:spPr bwMode="auto">
            <a:xfrm>
              <a:off x="642185" y="5140398"/>
              <a:ext cx="1512000" cy="540000"/>
            </a:xfrm>
            <a:prstGeom prst="roundRect">
              <a:avLst>
                <a:gd name="adj" fmla="val 1849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STI</a:t>
              </a:r>
            </a:p>
          </p:txBody>
        </p:sp>
        <p:sp>
          <p:nvSpPr>
            <p:cNvPr id="139" name="AutoShape 8"/>
            <p:cNvSpPr>
              <a:spLocks noChangeArrowheads="1"/>
            </p:cNvSpPr>
            <p:nvPr/>
          </p:nvSpPr>
          <p:spPr bwMode="auto">
            <a:xfrm>
              <a:off x="7254811" y="2123399"/>
              <a:ext cx="1512000" cy="540000"/>
            </a:xfrm>
            <a:prstGeom prst="roundRect">
              <a:avLst>
                <a:gd name="adj" fmla="val 993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MOS Transistor</a:t>
              </a:r>
            </a:p>
          </p:txBody>
        </p:sp>
        <p:sp>
          <p:nvSpPr>
            <p:cNvPr id="140" name="AutoShape 10"/>
            <p:cNvSpPr>
              <a:spLocks noChangeArrowheads="1"/>
            </p:cNvSpPr>
            <p:nvPr/>
          </p:nvSpPr>
          <p:spPr bwMode="auto">
            <a:xfrm>
              <a:off x="7254811" y="4931408"/>
              <a:ext cx="1512000" cy="540000"/>
            </a:xfrm>
            <a:prstGeom prst="roundRect">
              <a:avLst>
                <a:gd name="adj" fmla="val 13727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Peri. Contact</a:t>
              </a:r>
            </a:p>
          </p:txBody>
        </p:sp>
        <p:sp>
          <p:nvSpPr>
            <p:cNvPr id="142" name="AutoShape 14"/>
            <p:cNvSpPr>
              <a:spLocks noChangeArrowheads="1"/>
            </p:cNvSpPr>
            <p:nvPr/>
          </p:nvSpPr>
          <p:spPr bwMode="auto">
            <a:xfrm>
              <a:off x="7254811" y="3374723"/>
              <a:ext cx="1512000" cy="540000"/>
            </a:xfrm>
            <a:prstGeom prst="roundRect">
              <a:avLst>
                <a:gd name="adj" fmla="val 7639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SN Capacitor</a:t>
              </a:r>
            </a:p>
          </p:txBody>
        </p:sp>
        <p:sp>
          <p:nvSpPr>
            <p:cNvPr id="143" name="AutoShape 113"/>
            <p:cNvSpPr>
              <a:spLocks noChangeArrowheads="1"/>
            </p:cNvSpPr>
            <p:nvPr/>
          </p:nvSpPr>
          <p:spPr bwMode="auto">
            <a:xfrm>
              <a:off x="7254811" y="4155602"/>
              <a:ext cx="1512000" cy="540000"/>
            </a:xfrm>
            <a:prstGeom prst="roundRect">
              <a:avLst>
                <a:gd name="adj" fmla="val 1406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M0 - SN plate</a:t>
              </a:r>
            </a:p>
          </p:txBody>
        </p:sp>
        <p:sp>
          <p:nvSpPr>
            <p:cNvPr id="144" name="Rectangle 114"/>
            <p:cNvSpPr>
              <a:spLocks noChangeArrowheads="1"/>
            </p:cNvSpPr>
            <p:nvPr/>
          </p:nvSpPr>
          <p:spPr bwMode="auto">
            <a:xfrm>
              <a:off x="7240978" y="4253674"/>
              <a:ext cx="65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7" name="Rectangle 159"/>
            <p:cNvSpPr>
              <a:spLocks noChangeArrowheads="1"/>
            </p:cNvSpPr>
            <p:nvPr/>
          </p:nvSpPr>
          <p:spPr bwMode="auto">
            <a:xfrm>
              <a:off x="3360383" y="2124049"/>
              <a:ext cx="166544" cy="41977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8" name="AutoShape 150"/>
            <p:cNvSpPr>
              <a:spLocks noChangeArrowheads="1"/>
            </p:cNvSpPr>
            <p:nvPr/>
          </p:nvSpPr>
          <p:spPr bwMode="auto">
            <a:xfrm>
              <a:off x="7254811" y="5755158"/>
              <a:ext cx="1512000" cy="540000"/>
            </a:xfrm>
            <a:prstGeom prst="roundRect">
              <a:avLst>
                <a:gd name="adj" fmla="val 1406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BL Contact</a:t>
              </a:r>
              <a:endParaRPr kumimoji="0" lang="zh-TW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9" name="AutoShape 161"/>
            <p:cNvSpPr>
              <a:spLocks noChangeArrowheads="1"/>
            </p:cNvSpPr>
            <p:nvPr/>
          </p:nvSpPr>
          <p:spPr bwMode="auto">
            <a:xfrm>
              <a:off x="642185" y="5877669"/>
              <a:ext cx="1512000" cy="540000"/>
            </a:xfrm>
            <a:prstGeom prst="roundRect">
              <a:avLst>
                <a:gd name="adj" fmla="val 14060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A2. Word Line</a:t>
              </a:r>
            </a:p>
          </p:txBody>
        </p:sp>
        <p:sp>
          <p:nvSpPr>
            <p:cNvPr id="152" name="Line 153"/>
            <p:cNvSpPr>
              <a:spLocks noChangeShapeType="1"/>
            </p:cNvSpPr>
            <p:nvPr/>
          </p:nvSpPr>
          <p:spPr bwMode="auto">
            <a:xfrm flipH="1">
              <a:off x="4653255" y="4462223"/>
              <a:ext cx="2604073" cy="1063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3" name="Line 119"/>
            <p:cNvSpPr>
              <a:spLocks noChangeShapeType="1"/>
            </p:cNvSpPr>
            <p:nvPr/>
          </p:nvSpPr>
          <p:spPr bwMode="auto">
            <a:xfrm>
              <a:off x="2159537" y="5490403"/>
              <a:ext cx="277851" cy="5928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4" name="Line 122"/>
            <p:cNvSpPr>
              <a:spLocks noChangeShapeType="1"/>
            </p:cNvSpPr>
            <p:nvPr/>
          </p:nvSpPr>
          <p:spPr bwMode="auto">
            <a:xfrm>
              <a:off x="2159536" y="4675035"/>
              <a:ext cx="220807" cy="112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5" name="Line 123"/>
            <p:cNvSpPr>
              <a:spLocks noChangeShapeType="1"/>
            </p:cNvSpPr>
            <p:nvPr/>
          </p:nvSpPr>
          <p:spPr bwMode="auto">
            <a:xfrm flipH="1" flipV="1">
              <a:off x="4429732" y="5884786"/>
              <a:ext cx="2827597" cy="1485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6" name="Line 149"/>
            <p:cNvSpPr>
              <a:spLocks noChangeShapeType="1"/>
            </p:cNvSpPr>
            <p:nvPr/>
          </p:nvSpPr>
          <p:spPr bwMode="auto">
            <a:xfrm>
              <a:off x="2167856" y="3906581"/>
              <a:ext cx="424470" cy="1727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7" name="Line 164"/>
            <p:cNvSpPr>
              <a:spLocks noChangeShapeType="1"/>
            </p:cNvSpPr>
            <p:nvPr/>
          </p:nvSpPr>
          <p:spPr bwMode="auto">
            <a:xfrm flipH="1">
              <a:off x="4981165" y="3688161"/>
              <a:ext cx="2273645" cy="1180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8" name="Line 119"/>
            <p:cNvSpPr>
              <a:spLocks noChangeShapeType="1"/>
            </p:cNvSpPr>
            <p:nvPr/>
          </p:nvSpPr>
          <p:spPr bwMode="auto">
            <a:xfrm flipV="1">
              <a:off x="2159536" y="6103497"/>
              <a:ext cx="2040797" cy="23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9" name="Line 153"/>
            <p:cNvSpPr>
              <a:spLocks noChangeShapeType="1"/>
            </p:cNvSpPr>
            <p:nvPr/>
          </p:nvSpPr>
          <p:spPr bwMode="auto">
            <a:xfrm>
              <a:off x="2159536" y="2391846"/>
              <a:ext cx="3516031" cy="7890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4" name="AutoShape 7"/>
            <p:cNvSpPr>
              <a:spLocks noChangeArrowheads="1"/>
            </p:cNvSpPr>
            <p:nvPr/>
          </p:nvSpPr>
          <p:spPr bwMode="auto">
            <a:xfrm>
              <a:off x="7254811" y="2742879"/>
              <a:ext cx="1512000" cy="540000"/>
            </a:xfrm>
            <a:prstGeom prst="roundRect">
              <a:avLst>
                <a:gd name="adj" fmla="val 18495"/>
              </a:avLst>
            </a:prstGeom>
            <a:solidFill>
              <a:srgbClr val="FFCCFF"/>
            </a:solidFill>
            <a:ln w="19050">
              <a:solidFill>
                <a:srgbClr val="333399"/>
              </a:solidFill>
              <a:round/>
              <a:headEnd/>
              <a:tailEnd/>
            </a:ln>
          </p:spPr>
          <p:txBody>
            <a:bodyPr wrap="none" lIns="72000" rIns="72000" anchor="ctr"/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A1. MIM </a:t>
              </a:r>
              <a:endParaRPr kumimoji="0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Capacitor</a:t>
              </a:r>
              <a:endParaRPr kumimoji="0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61" name="群組 178"/>
            <p:cNvGrpSpPr>
              <a:grpSpLocks/>
            </p:cNvGrpSpPr>
            <p:nvPr/>
          </p:nvGrpSpPr>
          <p:grpSpPr bwMode="auto">
            <a:xfrm>
              <a:off x="6529741" y="2878608"/>
              <a:ext cx="511246" cy="230832"/>
              <a:chOff x="9844302" y="2085360"/>
              <a:chExt cx="576211" cy="293614"/>
            </a:xfrm>
          </p:grpSpPr>
          <p:sp>
            <p:nvSpPr>
              <p:cNvPr id="162" name="Rectangle 132"/>
              <p:cNvSpPr>
                <a:spLocks noChangeArrowheads="1"/>
              </p:cNvSpPr>
              <p:nvPr/>
            </p:nvSpPr>
            <p:spPr bwMode="auto">
              <a:xfrm>
                <a:off x="9864938" y="2166936"/>
                <a:ext cx="555575" cy="13015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Text Box 136"/>
              <p:cNvSpPr txBox="1">
                <a:spLocks noChangeArrowheads="1"/>
              </p:cNvSpPr>
              <p:nvPr/>
            </p:nvSpPr>
            <p:spPr bwMode="auto">
              <a:xfrm>
                <a:off x="9844302" y="2085360"/>
                <a:ext cx="576211" cy="293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TW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MIM</a:t>
                </a:r>
                <a:endParaRPr kumimoji="1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1" name="Line 153"/>
            <p:cNvSpPr>
              <a:spLocks noChangeShapeType="1"/>
            </p:cNvSpPr>
            <p:nvPr/>
          </p:nvSpPr>
          <p:spPr bwMode="auto">
            <a:xfrm flipH="1">
              <a:off x="6981807" y="4457020"/>
              <a:ext cx="275522" cy="1081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" name="Line 164"/>
            <p:cNvSpPr>
              <a:spLocks noChangeShapeType="1"/>
            </p:cNvSpPr>
            <p:nvPr/>
          </p:nvSpPr>
          <p:spPr bwMode="auto">
            <a:xfrm flipH="1" flipV="1">
              <a:off x="6998867" y="2988993"/>
              <a:ext cx="255944" cy="695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7" name="Line 122"/>
            <p:cNvSpPr>
              <a:spLocks noChangeShapeType="1"/>
            </p:cNvSpPr>
            <p:nvPr/>
          </p:nvSpPr>
          <p:spPr bwMode="auto">
            <a:xfrm>
              <a:off x="2167857" y="4699591"/>
              <a:ext cx="1882988" cy="11040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9" name="Line 149"/>
            <p:cNvSpPr>
              <a:spLocks noChangeShapeType="1"/>
            </p:cNvSpPr>
            <p:nvPr/>
          </p:nvSpPr>
          <p:spPr bwMode="auto">
            <a:xfrm>
              <a:off x="2175458" y="3158765"/>
              <a:ext cx="2158498" cy="28988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0" name="Google Shape;15539;p35"/>
            <p:cNvSpPr/>
            <p:nvPr/>
          </p:nvSpPr>
          <p:spPr>
            <a:xfrm>
              <a:off x="3322116" y="6574422"/>
              <a:ext cx="540600" cy="231741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81" name="Google Shape;15540;p35"/>
            <p:cNvSpPr txBox="1"/>
            <p:nvPr/>
          </p:nvSpPr>
          <p:spPr>
            <a:xfrm>
              <a:off x="3875546" y="6546943"/>
              <a:ext cx="146479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  <a:sym typeface="Calibri"/>
                </a:rPr>
                <a:t>新增或修改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8" name="Line 164"/>
            <p:cNvSpPr>
              <a:spLocks noChangeShapeType="1"/>
            </p:cNvSpPr>
            <p:nvPr/>
          </p:nvSpPr>
          <p:spPr bwMode="auto">
            <a:xfrm flipH="1">
              <a:off x="6774209" y="2389915"/>
              <a:ext cx="480602" cy="3274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" name="左中括弧 4">
              <a:extLst>
                <a:ext uri="{FF2B5EF4-FFF2-40B4-BE49-F238E27FC236}">
                  <a16:creationId xmlns:a16="http://schemas.microsoft.com/office/drawing/2014/main" id="{03AE7848-9C8F-4086-B12C-AE62230A6997}"/>
                </a:ext>
              </a:extLst>
            </p:cNvPr>
            <p:cNvSpPr/>
            <p:nvPr/>
          </p:nvSpPr>
          <p:spPr>
            <a:xfrm rot="5400000">
              <a:off x="3672736" y="607032"/>
              <a:ext cx="88279" cy="2910398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4336" name="文字方塊 14335">
              <a:extLst>
                <a:ext uri="{FF2B5EF4-FFF2-40B4-BE49-F238E27FC236}">
                  <a16:creationId xmlns:a16="http://schemas.microsoft.com/office/drawing/2014/main" id="{69DB9D7A-B8E0-4241-B9CB-0C2DAA2A3FA7}"/>
                </a:ext>
              </a:extLst>
            </p:cNvPr>
            <p:cNvSpPr txBox="1"/>
            <p:nvPr/>
          </p:nvSpPr>
          <p:spPr>
            <a:xfrm>
              <a:off x="2717455" y="1753387"/>
              <a:ext cx="2340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Cell/Array 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結構</a:t>
              </a:r>
            </a:p>
          </p:txBody>
        </p:sp>
        <p:sp>
          <p:nvSpPr>
            <p:cNvPr id="186" name="左中括弧 185">
              <a:extLst>
                <a:ext uri="{FF2B5EF4-FFF2-40B4-BE49-F238E27FC236}">
                  <a16:creationId xmlns:a16="http://schemas.microsoft.com/office/drawing/2014/main" id="{F01858B2-ABBC-4134-A06E-1F282E841097}"/>
                </a:ext>
              </a:extLst>
            </p:cNvPr>
            <p:cNvSpPr/>
            <p:nvPr/>
          </p:nvSpPr>
          <p:spPr>
            <a:xfrm rot="5400000">
              <a:off x="6168081" y="1119948"/>
              <a:ext cx="96273" cy="1876160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7" name="文字方塊 186">
              <a:extLst>
                <a:ext uri="{FF2B5EF4-FFF2-40B4-BE49-F238E27FC236}">
                  <a16:creationId xmlns:a16="http://schemas.microsoft.com/office/drawing/2014/main" id="{67A55DBD-56E0-4450-8B7E-B5B7FC9C004D}"/>
                </a:ext>
              </a:extLst>
            </p:cNvPr>
            <p:cNvSpPr txBox="1"/>
            <p:nvPr/>
          </p:nvSpPr>
          <p:spPr>
            <a:xfrm>
              <a:off x="5530488" y="1753387"/>
              <a:ext cx="165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Peripheral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 結構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56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0" name="Google Shape;15550;p36"/>
          <p:cNvSpPr/>
          <p:nvPr/>
        </p:nvSpPr>
        <p:spPr>
          <a:xfrm>
            <a:off x="4659316" y="2190463"/>
            <a:ext cx="4072184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4400" lvl="1" indent="-284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開發兩種</a:t>
            </a:r>
            <a:r>
              <a:rPr lang="en-US" altLang="zh-TW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Top</a:t>
            </a: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Metal</a:t>
            </a: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厚度和相對應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製程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以</a:t>
            </a: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满足</a:t>
            </a:r>
            <a:r>
              <a:rPr lang="en-US" altLang="zh-TW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AIM</a:t>
            </a: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產品不同客製化的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應用</a:t>
            </a:r>
            <a:endParaRPr lang="zh-TW" altLang="en-US" sz="16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284400" lvl="1" indent="-284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lang="en-US" altLang="zh-TW" sz="1600" dirty="0" err="1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MIM製程開發</a:t>
            </a:r>
            <a:r>
              <a:rPr lang="en-US" altLang="zh-TW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: 在現有4M和TM </a:t>
            </a:r>
            <a:r>
              <a:rPr lang="en-US" altLang="zh-TW" sz="1600" dirty="0" err="1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之間生成MIM電容，</a:t>
            </a:r>
            <a:r>
              <a:rPr lang="en-US" altLang="zh-TW" sz="1600" dirty="0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以滿足邏輯電路的需求和應用</a:t>
            </a:r>
            <a:endParaRPr lang="en-US" altLang="zh-TW" sz="16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284400" lvl="1" indent="-28440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新增兩層鋁製程</a:t>
            </a:r>
            <a:r>
              <a:rPr lang="en-US" altLang="zh-TW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(inter-metal)</a:t>
            </a:r>
            <a:r>
              <a:rPr lang="zh-TW" altLang="en-US" sz="1600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，滿足邏輯電路高密度和高積集化的</a:t>
            </a:r>
            <a:r>
              <a:rPr lang="zh-TW" altLang="en-US" sz="1600" dirty="0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需求</a:t>
            </a:r>
            <a:endParaRPr lang="zh-TW" altLang="en-US" sz="16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284400" marR="0" lvl="1" indent="-2844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lang="en-US" sz="1600" i="0" u="none" strike="noStrike" cap="none" dirty="0" err="1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微縮現有金屬線寬</a:t>
            </a:r>
            <a:r>
              <a:rPr lang="en-US" sz="1600" i="0" u="none" strike="noStrike" cap="none" dirty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: </a:t>
            </a:r>
            <a:r>
              <a:rPr lang="en-US" sz="1600" i="0" u="none" strike="noStrike" cap="none" dirty="0" err="1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使用次世代機台和開發新製程，</a:t>
            </a:r>
            <a:r>
              <a:rPr lang="en-US" sz="1600" i="0" u="none" strike="noStrike" cap="none" dirty="0" err="1" smtClean="0">
                <a:solidFill>
                  <a:srgbClr val="00000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以滿足線寬的微縮的需求</a:t>
            </a:r>
            <a:endParaRPr sz="1600" i="0" u="none" strike="noStrike" cap="none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15584;p38">
            <a:extLst>
              <a:ext uri="{FF2B5EF4-FFF2-40B4-BE49-F238E27FC236}">
                <a16:creationId xmlns:a16="http://schemas.microsoft.com/office/drawing/2014/main" id="{45D00DE9-4D8F-4D51-941D-1DCA9C46C194}"/>
              </a:ext>
            </a:extLst>
          </p:cNvPr>
          <p:cNvSpPr txBox="1"/>
          <p:nvPr/>
        </p:nvSpPr>
        <p:spPr>
          <a:xfrm>
            <a:off x="385763" y="1212055"/>
            <a:ext cx="787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標準DRAM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設計僅需三層金屬層</a:t>
            </a:r>
            <a:r>
              <a:rPr kumimoji="0" lang="zh-TW" altLang="en-US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，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導入五層設計</a:t>
            </a: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CAB5666-E15C-44BB-BBA1-C9EAC4E5D470}"/>
              </a:ext>
            </a:extLst>
          </p:cNvPr>
          <p:cNvGrpSpPr/>
          <p:nvPr/>
        </p:nvGrpSpPr>
        <p:grpSpPr>
          <a:xfrm>
            <a:off x="1125125" y="1849291"/>
            <a:ext cx="3660631" cy="4656764"/>
            <a:chOff x="1125125" y="1479546"/>
            <a:chExt cx="3660631" cy="52583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126" y="1652169"/>
              <a:ext cx="2793732" cy="5085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544" name="直線接點 15543"/>
            <p:cNvCxnSpPr/>
            <p:nvPr/>
          </p:nvCxnSpPr>
          <p:spPr>
            <a:xfrm flipV="1">
              <a:off x="1125126" y="2045416"/>
              <a:ext cx="0" cy="458387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>
              <a:cxnSpLocks/>
            </p:cNvCxnSpPr>
            <p:nvPr/>
          </p:nvCxnSpPr>
          <p:spPr>
            <a:xfrm flipH="1" flipV="1">
              <a:off x="3633012" y="4289854"/>
              <a:ext cx="1130509" cy="1478486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cxnSpLocks/>
            </p:cNvCxnSpPr>
            <p:nvPr/>
          </p:nvCxnSpPr>
          <p:spPr>
            <a:xfrm flipH="1" flipV="1">
              <a:off x="2838204" y="3546657"/>
              <a:ext cx="1947552" cy="1217236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>
              <a:cxnSpLocks/>
            </p:cNvCxnSpPr>
            <p:nvPr/>
          </p:nvCxnSpPr>
          <p:spPr>
            <a:xfrm flipH="1" flipV="1">
              <a:off x="3617264" y="3920261"/>
              <a:ext cx="1146258" cy="843632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cxnSpLocks/>
            </p:cNvCxnSpPr>
            <p:nvPr/>
          </p:nvCxnSpPr>
          <p:spPr>
            <a:xfrm flipH="1" flipV="1">
              <a:off x="3681353" y="2945965"/>
              <a:ext cx="1082167" cy="374325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>
              <a:cxnSpLocks/>
            </p:cNvCxnSpPr>
            <p:nvPr/>
          </p:nvCxnSpPr>
          <p:spPr>
            <a:xfrm flipH="1">
              <a:off x="3265714" y="2333189"/>
              <a:ext cx="1520041" cy="256517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3401AB5-7C94-4EA7-9E51-79E3281D9F0F}"/>
                </a:ext>
              </a:extLst>
            </p:cNvPr>
            <p:cNvSpPr/>
            <p:nvPr/>
          </p:nvSpPr>
          <p:spPr>
            <a:xfrm>
              <a:off x="2322260" y="1652169"/>
              <a:ext cx="1487736" cy="3333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TW" altLang="en-US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0DA4241B-EDB0-4D3D-A870-717B4A81375F}"/>
                </a:ext>
              </a:extLst>
            </p:cNvPr>
            <p:cNvGrpSpPr/>
            <p:nvPr/>
          </p:nvGrpSpPr>
          <p:grpSpPr>
            <a:xfrm>
              <a:off x="1125125" y="1479546"/>
              <a:ext cx="2684871" cy="484050"/>
              <a:chOff x="1125126" y="1479546"/>
              <a:chExt cx="1876160" cy="484050"/>
            </a:xfrm>
          </p:grpSpPr>
          <p:sp>
            <p:nvSpPr>
              <p:cNvPr id="16" name="左中括弧 15">
                <a:extLst>
                  <a:ext uri="{FF2B5EF4-FFF2-40B4-BE49-F238E27FC236}">
                    <a16:creationId xmlns:a16="http://schemas.microsoft.com/office/drawing/2014/main" id="{FA894A8F-273D-466B-996B-CEF8C071219D}"/>
                  </a:ext>
                </a:extLst>
              </p:cNvPr>
              <p:cNvSpPr/>
              <p:nvPr/>
            </p:nvSpPr>
            <p:spPr>
              <a:xfrm rot="5400000">
                <a:off x="2008306" y="970617"/>
                <a:ext cx="109799" cy="1876160"/>
              </a:xfrm>
              <a:prstGeom prst="leftBracke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D59105F-006F-4B04-81C1-DCFA68012BB0}"/>
                  </a:ext>
                </a:extLst>
              </p:cNvPr>
              <p:cNvSpPr txBox="1"/>
              <p:nvPr/>
            </p:nvSpPr>
            <p:spPr>
              <a:xfrm>
                <a:off x="1530830" y="1479546"/>
                <a:ext cx="1154977" cy="382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Peripheral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 結構</a:t>
                </a:r>
              </a:p>
            </p:txBody>
          </p:sp>
        </p:grpSp>
      </p:grpSp>
      <p:sp>
        <p:nvSpPr>
          <p:cNvPr id="12" name="標題 11">
            <a:extLst>
              <a:ext uri="{FF2B5EF4-FFF2-40B4-BE49-F238E27FC236}">
                <a16:creationId xmlns:a16="http://schemas.microsoft.com/office/drawing/2014/main" id="{91DF85C1-EEF7-44A5-9561-099A9923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A.1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BEOL 5-layer Aluminum on DRAM process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36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21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>
                <a:solidFill>
                  <a:srgbClr val="2428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A.2</a:t>
            </a:r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FEOL Process Revision and Enhancement</a:t>
            </a:r>
            <a:endParaRPr lang="zh-TW" altLang="en-US" kern="0" dirty="0">
              <a:solidFill>
                <a:srgbClr val="242852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163186158"/>
              </p:ext>
            </p:extLst>
          </p:nvPr>
        </p:nvGraphicFramePr>
        <p:xfrm>
          <a:off x="-149101" y="1743166"/>
          <a:ext cx="5111626" cy="4675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624114" y="1129049"/>
            <a:ext cx="7997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lang="zh-TW" altLang="en-US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lang="zh-TW" altLang="en-US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強化周邊線路電晶體的驅動能力、解決低 </a:t>
            </a:r>
            <a:r>
              <a:rPr lang="en-US" altLang="zh-TW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DRAM</a:t>
            </a:r>
            <a:r>
              <a:rPr lang="zh-TW" altLang="en-US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陣列比例形成的負載效應</a:t>
            </a:r>
            <a:r>
              <a:rPr lang="zh-TW" altLang="en-US" dirty="0" smtClean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問題</a:t>
            </a:r>
            <a:endParaRPr lang="zh-TW" altLang="en-US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4810125" y="1818555"/>
            <a:ext cx="3886835" cy="47551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2pPr marL="742950" lvl="1" indent="-285750">
              <a:buFont typeface="Arial" panose="020B0604020202020204" pitchFamily="34" charset="0"/>
              <a:buChar char="•"/>
              <a:defRPr>
                <a:ea typeface="微軟正黑體" panose="020B0604030504040204" pitchFamily="34" charset="-120"/>
                <a:cs typeface="Arial" panose="020B0604020202020204" pitchFamily="34" charset="0"/>
              </a:defRPr>
            </a:lvl2pPr>
          </a:lstStyle>
          <a:p>
            <a:pPr marL="284400" lvl="1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1600" dirty="0"/>
              <a:t>Enhance  transistor driving capability (Ion): </a:t>
            </a:r>
          </a:p>
          <a:p>
            <a:pPr marL="568800" lvl="1">
              <a:spcBef>
                <a:spcPts val="0"/>
              </a:spcBef>
            </a:pPr>
            <a:r>
              <a:rPr lang="zh-TW" altLang="en-US" sz="1600" dirty="0"/>
              <a:t>調整</a:t>
            </a:r>
            <a:r>
              <a:rPr lang="en-US" altLang="zh-TW" sz="1600" dirty="0"/>
              <a:t>logic gate profile</a:t>
            </a:r>
          </a:p>
          <a:p>
            <a:pPr marL="568800" lvl="1">
              <a:spcBef>
                <a:spcPts val="0"/>
              </a:spcBef>
            </a:pPr>
            <a:r>
              <a:rPr lang="zh-TW" altLang="en-US" sz="1600" dirty="0"/>
              <a:t>開發新的離子植入條件，以強化元件電流</a:t>
            </a:r>
            <a:r>
              <a:rPr lang="zh-TW" altLang="en-US" sz="1600" dirty="0" smtClean="0"/>
              <a:t>特性</a:t>
            </a:r>
            <a:endParaRPr lang="en-US" altLang="zh-TW" sz="1600" dirty="0"/>
          </a:p>
          <a:p>
            <a:pPr marL="568800" lvl="1">
              <a:spcBef>
                <a:spcPts val="0"/>
              </a:spcBef>
            </a:pPr>
            <a:r>
              <a:rPr lang="zh-TW" altLang="en-US" sz="1600" dirty="0"/>
              <a:t>改善接觸電阻抗，增強元件</a:t>
            </a:r>
            <a:r>
              <a:rPr lang="zh-TW" altLang="en-US" sz="1600" dirty="0" smtClean="0"/>
              <a:t>電流</a:t>
            </a:r>
            <a:endParaRPr lang="en-US" altLang="zh-TW" sz="1600" dirty="0"/>
          </a:p>
          <a:p>
            <a:pPr marL="284400" lvl="1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1600" dirty="0"/>
              <a:t>Resolve Loading Effect issue due to low DRAM Array Ratio:</a:t>
            </a:r>
            <a:br>
              <a:rPr lang="en-US" altLang="zh-TW" sz="1600" dirty="0"/>
            </a:br>
            <a:r>
              <a:rPr lang="zh-TW" altLang="en-US" sz="1600" dirty="0"/>
              <a:t>對製程會產生不同負載效應，需開發新製程條件，以確保維持原有</a:t>
            </a:r>
            <a:r>
              <a:rPr lang="en-US" altLang="zh-TW" sz="1600" dirty="0"/>
              <a:t>DRAM</a:t>
            </a:r>
            <a:r>
              <a:rPr lang="zh-TW" altLang="en-US" sz="1600" dirty="0" smtClean="0"/>
              <a:t>結構</a:t>
            </a:r>
            <a:endParaRPr lang="en-US" altLang="zh-TW" sz="1600" dirty="0"/>
          </a:p>
          <a:p>
            <a:pPr marL="284400" lvl="1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1600" dirty="0"/>
              <a:t>Native NMOS :  </a:t>
            </a:r>
            <a:r>
              <a:rPr lang="zh-TW" altLang="en-US" sz="1600" dirty="0"/>
              <a:t>離子植入條件確認和光罩</a:t>
            </a:r>
            <a:r>
              <a:rPr lang="zh-TW" altLang="en-US" sz="1600" dirty="0" smtClean="0"/>
              <a:t>設計</a:t>
            </a:r>
            <a:endParaRPr lang="en-US" altLang="zh-TW" sz="1600" dirty="0"/>
          </a:p>
          <a:p>
            <a:pPr marL="284400" lvl="1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TW" sz="1600" dirty="0"/>
              <a:t>High Resistance Poly-Si : </a:t>
            </a:r>
            <a:r>
              <a:rPr lang="zh-TW" altLang="en-US" sz="1600" dirty="0"/>
              <a:t>定義</a:t>
            </a:r>
            <a:r>
              <a:rPr lang="en-US" altLang="zh-TW" sz="1600" dirty="0"/>
              <a:t>DRAM Cell Bit-line </a:t>
            </a:r>
            <a:r>
              <a:rPr lang="zh-TW" altLang="en-US" sz="1600" dirty="0"/>
              <a:t>和周邊</a:t>
            </a:r>
            <a:r>
              <a:rPr lang="en-US" altLang="zh-TW" sz="1600" dirty="0"/>
              <a:t>logic gate</a:t>
            </a:r>
            <a:r>
              <a:rPr lang="zh-TW" altLang="en-US" sz="1600" dirty="0"/>
              <a:t>前將</a:t>
            </a:r>
            <a:r>
              <a:rPr lang="en-US" altLang="zh-TW" sz="1600" dirty="0"/>
              <a:t>high resistance poly-Si</a:t>
            </a:r>
            <a:r>
              <a:rPr lang="zh-TW" altLang="en-US" sz="1600" dirty="0"/>
              <a:t>區塊上之金層層移除後，接續做</a:t>
            </a:r>
            <a:r>
              <a:rPr lang="en-US" altLang="zh-TW" sz="1600" dirty="0"/>
              <a:t>DRAM Cell Bit-line</a:t>
            </a:r>
            <a:r>
              <a:rPr lang="zh-TW" altLang="en-US" sz="1600" dirty="0"/>
              <a:t>和周邊</a:t>
            </a:r>
            <a:r>
              <a:rPr lang="en-US" altLang="zh-TW" sz="1600" dirty="0"/>
              <a:t>logic </a:t>
            </a:r>
            <a:r>
              <a:rPr lang="en-US" altLang="zh-TW" sz="1600" dirty="0" smtClean="0"/>
              <a:t>gate</a:t>
            </a:r>
            <a:endParaRPr lang="en-US" altLang="zh-TW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66" y="4657320"/>
            <a:ext cx="1485284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" y="4675874"/>
            <a:ext cx="1438276" cy="125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61" y="2714494"/>
            <a:ext cx="1485284" cy="107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8" y="2636963"/>
            <a:ext cx="1526632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37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5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" name="Google Shape;15569;p38"/>
          <p:cNvSpPr txBox="1"/>
          <p:nvPr/>
        </p:nvSpPr>
        <p:spPr>
          <a:xfrm>
            <a:off x="83127" y="562783"/>
            <a:ext cx="89592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852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A.3</a:t>
            </a: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Memory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Bit Cell and Subarray Development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570" name="Google Shape;15570;p38"/>
          <p:cNvSpPr txBox="1"/>
          <p:nvPr/>
        </p:nvSpPr>
        <p:spPr>
          <a:xfrm>
            <a:off x="587268" y="1912958"/>
            <a:ext cx="3872765" cy="4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550" lvl="1" indent="-341550" defTabSz="457200" fontAlgn="auto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因應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邏輯線路設計中，需要大量各式大小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SRAM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Macro。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需將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SRAM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bit cell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特別</a:t>
            </a:r>
            <a:r>
              <a:rPr kumimoji="0"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設計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與</a:t>
            </a:r>
            <a:r>
              <a:rPr kumimoji="0"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佈局連線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，以求於不同大小、速度、能耗的需求條件下，達成最佳</a:t>
            </a:r>
            <a:r>
              <a:rPr kumimoji="0" lang="zh-TW" altLang="en-US" sz="1600" dirty="0" smtClean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設計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1550" marR="0" lvl="1" indent="-341550" algn="l" defTabSz="457200" rtl="0" eaLnBrk="1" fontAlgn="auto" latinLnBrk="0" hangingPunct="1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因應周邊元件驅動能力之提昇與改善，Sub-Array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SA與SWD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)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需要調整設計或增加少數光罩做單獨隔離製程調整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  <a:p>
            <a:pPr marL="341550" lvl="1" indent="-341550" defTabSz="457200" fontAlgn="auto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五層鋁製程導入，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DRAM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sub-array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需重新設計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及</a:t>
            </a:r>
            <a:r>
              <a:rPr kumimoji="0"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佈局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連線，Design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kits (Design rules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微縮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 OPC， Auto-Generation)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均需重新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開發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584" name="Google Shape;15584;p38"/>
          <p:cNvSpPr txBox="1"/>
          <p:nvPr/>
        </p:nvSpPr>
        <p:spPr>
          <a:xfrm>
            <a:off x="385763" y="1165755"/>
            <a:ext cx="7874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依現有技術 </a:t>
            </a:r>
            <a:r>
              <a:rPr kumimoji="0" lang="en-US" altLang="zh-TW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25</a:t>
            </a:r>
            <a:r>
              <a:rPr kumimoji="0" 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nm DRAM Memory </a:t>
            </a:r>
            <a:r>
              <a: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發展 </a:t>
            </a:r>
            <a:r>
              <a:rPr kumimoji="0" 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SRAM bit cell </a:t>
            </a:r>
            <a:r>
              <a: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及 </a:t>
            </a:r>
            <a:r>
              <a:rPr kumimoji="0" 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DRAM sub-array，</a:t>
            </a:r>
            <a:r>
              <a: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以作為</a:t>
            </a:r>
            <a:r>
              <a:rPr kumimoji="0" 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 </a:t>
            </a:r>
            <a:r>
              <a:rPr kumimoji="0"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製程平台發展</a:t>
            </a:r>
            <a:r>
              <a:rPr kumimoji="0" lang="zh-TW" altLang="en-US" b="1" dirty="0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基礎</a:t>
            </a:r>
            <a:endParaRPr kumimoji="0" lang="zh-TW" altLang="en-US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6D596636-5702-4D71-BC0D-6C8DB19B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0872" y="2040171"/>
            <a:ext cx="14192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ECF050D-FC1D-49FC-BDD5-2FC23BEBEF87}"/>
              </a:ext>
            </a:extLst>
          </p:cNvPr>
          <p:cNvSpPr txBox="1"/>
          <p:nvPr/>
        </p:nvSpPr>
        <p:spPr>
          <a:xfrm>
            <a:off x="4940872" y="5641374"/>
            <a:ext cx="157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</a:p>
          <a:p>
            <a:pPr algn="ctr"/>
            <a:r>
              <a:rPr lang="en-US" altLang="zh-TW" sz="2000" b="1" dirty="0">
                <a:ea typeface="微軟正黑體" panose="020B0604030504040204" pitchFamily="34" charset="-120"/>
                <a:cs typeface="Arial" panose="020B0604020202020204" pitchFamily="34" charset="0"/>
              </a:rPr>
              <a:t>bit cell</a:t>
            </a:r>
            <a:endParaRPr lang="zh-TW" altLang="en-US" sz="20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46EB2F-9559-4ED0-B199-61A81285AE43}"/>
              </a:ext>
            </a:extLst>
          </p:cNvPr>
          <p:cNvGrpSpPr/>
          <p:nvPr/>
        </p:nvGrpSpPr>
        <p:grpSpPr>
          <a:xfrm>
            <a:off x="6663610" y="2077524"/>
            <a:ext cx="2369679" cy="3450713"/>
            <a:chOff x="6808390" y="1997126"/>
            <a:chExt cx="2369679" cy="3935322"/>
          </a:xfrm>
        </p:grpSpPr>
        <p:sp>
          <p:nvSpPr>
            <p:cNvPr id="20" name="正方形/長方形 4">
              <a:extLst>
                <a:ext uri="{FF2B5EF4-FFF2-40B4-BE49-F238E27FC236}">
                  <a16:creationId xmlns:a16="http://schemas.microsoft.com/office/drawing/2014/main" id="{EA0C8FA2-5C93-4109-891B-890DBFC8F989}"/>
                </a:ext>
              </a:extLst>
            </p:cNvPr>
            <p:cNvSpPr/>
            <p:nvPr/>
          </p:nvSpPr>
          <p:spPr>
            <a:xfrm>
              <a:off x="7536690" y="3371372"/>
              <a:ext cx="325127" cy="13005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1" name="正方形/長方形 5">
              <a:extLst>
                <a:ext uri="{FF2B5EF4-FFF2-40B4-BE49-F238E27FC236}">
                  <a16:creationId xmlns:a16="http://schemas.microsoft.com/office/drawing/2014/main" id="{54D30087-05E1-4A90-831B-A1750D012B4A}"/>
                </a:ext>
              </a:extLst>
            </p:cNvPr>
            <p:cNvSpPr/>
            <p:nvPr/>
          </p:nvSpPr>
          <p:spPr>
            <a:xfrm>
              <a:off x="7536690" y="3501423"/>
              <a:ext cx="325127" cy="130051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正方形/長方形 6">
              <a:extLst>
                <a:ext uri="{FF2B5EF4-FFF2-40B4-BE49-F238E27FC236}">
                  <a16:creationId xmlns:a16="http://schemas.microsoft.com/office/drawing/2014/main" id="{D806D615-924F-4925-9423-5A1A96F520ED}"/>
                </a:ext>
              </a:extLst>
            </p:cNvPr>
            <p:cNvSpPr/>
            <p:nvPr/>
          </p:nvSpPr>
          <p:spPr>
            <a:xfrm>
              <a:off x="7536690" y="3631474"/>
              <a:ext cx="325127" cy="130051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正方形/長方形 7">
              <a:extLst>
                <a:ext uri="{FF2B5EF4-FFF2-40B4-BE49-F238E27FC236}">
                  <a16:creationId xmlns:a16="http://schemas.microsoft.com/office/drawing/2014/main" id="{5FA19ADB-8009-4CAA-A5C6-81B6513C628D}"/>
                </a:ext>
              </a:extLst>
            </p:cNvPr>
            <p:cNvSpPr/>
            <p:nvPr/>
          </p:nvSpPr>
          <p:spPr>
            <a:xfrm>
              <a:off x="7536690" y="3761525"/>
              <a:ext cx="325127" cy="130051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" name="正方形/長方形 8">
              <a:extLst>
                <a:ext uri="{FF2B5EF4-FFF2-40B4-BE49-F238E27FC236}">
                  <a16:creationId xmlns:a16="http://schemas.microsoft.com/office/drawing/2014/main" id="{9C8E489B-96A3-4A9E-A60F-5FF99683E9D8}"/>
                </a:ext>
              </a:extLst>
            </p:cNvPr>
            <p:cNvSpPr/>
            <p:nvPr/>
          </p:nvSpPr>
          <p:spPr>
            <a:xfrm>
              <a:off x="7536690" y="3891576"/>
              <a:ext cx="325127" cy="13005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5" name="正方形/長方形 9">
              <a:extLst>
                <a:ext uri="{FF2B5EF4-FFF2-40B4-BE49-F238E27FC236}">
                  <a16:creationId xmlns:a16="http://schemas.microsoft.com/office/drawing/2014/main" id="{D3E6F6E0-67F6-40E0-8749-C540CAD9C334}"/>
                </a:ext>
              </a:extLst>
            </p:cNvPr>
            <p:cNvSpPr/>
            <p:nvPr/>
          </p:nvSpPr>
          <p:spPr>
            <a:xfrm>
              <a:off x="7536690" y="4021627"/>
              <a:ext cx="325127" cy="130051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6" name="正方形/長方形 10">
              <a:extLst>
                <a:ext uri="{FF2B5EF4-FFF2-40B4-BE49-F238E27FC236}">
                  <a16:creationId xmlns:a16="http://schemas.microsoft.com/office/drawing/2014/main" id="{F9DACEF8-A0DA-4C83-9C71-1BA965579032}"/>
                </a:ext>
              </a:extLst>
            </p:cNvPr>
            <p:cNvSpPr/>
            <p:nvPr/>
          </p:nvSpPr>
          <p:spPr>
            <a:xfrm>
              <a:off x="7536690" y="4151678"/>
              <a:ext cx="325127" cy="130051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7" name="正方形/長方形 11">
              <a:extLst>
                <a:ext uri="{FF2B5EF4-FFF2-40B4-BE49-F238E27FC236}">
                  <a16:creationId xmlns:a16="http://schemas.microsoft.com/office/drawing/2014/main" id="{D9DC81D5-E289-4124-A295-7C19A3F27CDA}"/>
                </a:ext>
              </a:extLst>
            </p:cNvPr>
            <p:cNvSpPr/>
            <p:nvPr/>
          </p:nvSpPr>
          <p:spPr>
            <a:xfrm>
              <a:off x="7536690" y="4281729"/>
              <a:ext cx="325127" cy="130051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8" name="正方形/長方形 12">
              <a:extLst>
                <a:ext uri="{FF2B5EF4-FFF2-40B4-BE49-F238E27FC236}">
                  <a16:creationId xmlns:a16="http://schemas.microsoft.com/office/drawing/2014/main" id="{4172EB62-903F-4839-BA28-FB66C971E6AC}"/>
                </a:ext>
              </a:extLst>
            </p:cNvPr>
            <p:cNvSpPr/>
            <p:nvPr/>
          </p:nvSpPr>
          <p:spPr>
            <a:xfrm>
              <a:off x="7536690" y="4411780"/>
              <a:ext cx="325127" cy="13005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9" name="正方形/長方形 13">
              <a:extLst>
                <a:ext uri="{FF2B5EF4-FFF2-40B4-BE49-F238E27FC236}">
                  <a16:creationId xmlns:a16="http://schemas.microsoft.com/office/drawing/2014/main" id="{D2F1ECBE-991D-4BDF-A891-8978C365CDD1}"/>
                </a:ext>
              </a:extLst>
            </p:cNvPr>
            <p:cNvSpPr/>
            <p:nvPr/>
          </p:nvSpPr>
          <p:spPr>
            <a:xfrm>
              <a:off x="7536690" y="4541830"/>
              <a:ext cx="325127" cy="130051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0" name="正方形/長方形 14">
              <a:extLst>
                <a:ext uri="{FF2B5EF4-FFF2-40B4-BE49-F238E27FC236}">
                  <a16:creationId xmlns:a16="http://schemas.microsoft.com/office/drawing/2014/main" id="{6DFD2418-2C37-4ECE-8182-4776BEC57954}"/>
                </a:ext>
              </a:extLst>
            </p:cNvPr>
            <p:cNvSpPr/>
            <p:nvPr/>
          </p:nvSpPr>
          <p:spPr>
            <a:xfrm>
              <a:off x="7536690" y="4671881"/>
              <a:ext cx="325127" cy="130051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1" name="正方形/長方形 15">
              <a:extLst>
                <a:ext uri="{FF2B5EF4-FFF2-40B4-BE49-F238E27FC236}">
                  <a16:creationId xmlns:a16="http://schemas.microsoft.com/office/drawing/2014/main" id="{EBDF1DB8-5C2C-4C29-9640-D4150A7D732A}"/>
                </a:ext>
              </a:extLst>
            </p:cNvPr>
            <p:cNvSpPr/>
            <p:nvPr/>
          </p:nvSpPr>
          <p:spPr>
            <a:xfrm>
              <a:off x="7536690" y="4801932"/>
              <a:ext cx="325127" cy="130051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正方形/長方形 16">
              <a:extLst>
                <a:ext uri="{FF2B5EF4-FFF2-40B4-BE49-F238E27FC236}">
                  <a16:creationId xmlns:a16="http://schemas.microsoft.com/office/drawing/2014/main" id="{1FC9E87E-338D-475B-B3C9-8A9B7BF41A12}"/>
                </a:ext>
              </a:extLst>
            </p:cNvPr>
            <p:cNvSpPr/>
            <p:nvPr/>
          </p:nvSpPr>
          <p:spPr>
            <a:xfrm>
              <a:off x="7536690" y="4931983"/>
              <a:ext cx="325127" cy="130051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正方形/長方形 17">
              <a:extLst>
                <a:ext uri="{FF2B5EF4-FFF2-40B4-BE49-F238E27FC236}">
                  <a16:creationId xmlns:a16="http://schemas.microsoft.com/office/drawing/2014/main" id="{8573CD54-6798-4404-824A-AAC28235ABFD}"/>
                </a:ext>
              </a:extLst>
            </p:cNvPr>
            <p:cNvSpPr/>
            <p:nvPr/>
          </p:nvSpPr>
          <p:spPr>
            <a:xfrm>
              <a:off x="7536690" y="5062034"/>
              <a:ext cx="325127" cy="130051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4" name="正方形/長方形 18">
              <a:extLst>
                <a:ext uri="{FF2B5EF4-FFF2-40B4-BE49-F238E27FC236}">
                  <a16:creationId xmlns:a16="http://schemas.microsoft.com/office/drawing/2014/main" id="{13BD467C-C7B3-47ED-A36C-2142473F9AC1}"/>
                </a:ext>
              </a:extLst>
            </p:cNvPr>
            <p:cNvSpPr/>
            <p:nvPr/>
          </p:nvSpPr>
          <p:spPr>
            <a:xfrm>
              <a:off x="7536690" y="5192085"/>
              <a:ext cx="325127" cy="130051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5" name="正方形/長方形 19">
              <a:extLst>
                <a:ext uri="{FF2B5EF4-FFF2-40B4-BE49-F238E27FC236}">
                  <a16:creationId xmlns:a16="http://schemas.microsoft.com/office/drawing/2014/main" id="{D06A72A3-D764-4E7A-B486-217545E7F5CC}"/>
                </a:ext>
              </a:extLst>
            </p:cNvPr>
            <p:cNvSpPr/>
            <p:nvPr/>
          </p:nvSpPr>
          <p:spPr>
            <a:xfrm>
              <a:off x="7536690" y="5322136"/>
              <a:ext cx="325127" cy="130051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36" name="直線矢印コネクタ 38">
              <a:extLst>
                <a:ext uri="{FF2B5EF4-FFF2-40B4-BE49-F238E27FC236}">
                  <a16:creationId xmlns:a16="http://schemas.microsoft.com/office/drawing/2014/main" id="{1F84D4F1-D0AD-4984-AB56-AEFEAC75E81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>
              <a:off x="7699254" y="3371371"/>
              <a:ext cx="0" cy="234018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37" name="テキスト ボックス 39">
              <a:extLst>
                <a:ext uri="{FF2B5EF4-FFF2-40B4-BE49-F238E27FC236}">
                  <a16:creationId xmlns:a16="http://schemas.microsoft.com/office/drawing/2014/main" id="{7979301E-1755-4745-82C6-E897165F444B}"/>
                </a:ext>
              </a:extLst>
            </p:cNvPr>
            <p:cNvSpPr txBox="1"/>
            <p:nvPr/>
          </p:nvSpPr>
          <p:spPr>
            <a:xfrm>
              <a:off x="7327851" y="5616548"/>
              <a:ext cx="801823" cy="315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x32 GDL</a:t>
              </a:r>
            </a:p>
          </p:txBody>
        </p:sp>
        <p:sp>
          <p:nvSpPr>
            <p:cNvPr id="38" name="左中かっこ 42">
              <a:extLst>
                <a:ext uri="{FF2B5EF4-FFF2-40B4-BE49-F238E27FC236}">
                  <a16:creationId xmlns:a16="http://schemas.microsoft.com/office/drawing/2014/main" id="{1B1AAC53-A49F-4DC4-B88D-80264221CED5}"/>
                </a:ext>
              </a:extLst>
            </p:cNvPr>
            <p:cNvSpPr/>
            <p:nvPr/>
          </p:nvSpPr>
          <p:spPr>
            <a:xfrm>
              <a:off x="7276588" y="4931983"/>
              <a:ext cx="195076" cy="520204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9" name="テキスト ボックス 43">
              <a:extLst>
                <a:ext uri="{FF2B5EF4-FFF2-40B4-BE49-F238E27FC236}">
                  <a16:creationId xmlns:a16="http://schemas.microsoft.com/office/drawing/2014/main" id="{FF90F7F8-96F2-4CC8-960A-E00EFB9FFF1F}"/>
                </a:ext>
              </a:extLst>
            </p:cNvPr>
            <p:cNvSpPr txBox="1"/>
            <p:nvPr/>
          </p:nvSpPr>
          <p:spPr>
            <a:xfrm rot="16200000">
              <a:off x="6546745" y="5047363"/>
              <a:ext cx="1278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050" kern="0" dirty="0">
                  <a:solidFill>
                    <a:sysClr val="windowText" lastClr="00000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ROW </a:t>
              </a:r>
              <a:r>
                <a: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ADR10-0</a:t>
              </a:r>
              <a:endParaRPr kumimoji="1" lang="ja-JP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59" name="直線コネクタ 71">
              <a:extLst>
                <a:ext uri="{FF2B5EF4-FFF2-40B4-BE49-F238E27FC236}">
                  <a16:creationId xmlns:a16="http://schemas.microsoft.com/office/drawing/2014/main" id="{CC95122A-C0C7-401B-A2A3-07D5718F7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1818" y="2809038"/>
              <a:ext cx="961763" cy="692388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60" name="直線コネクタ 76">
              <a:extLst>
                <a:ext uri="{FF2B5EF4-FFF2-40B4-BE49-F238E27FC236}">
                  <a16:creationId xmlns:a16="http://schemas.microsoft.com/office/drawing/2014/main" id="{4D396C4A-1AB7-424F-83B9-F14AB26D4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6690" y="2809038"/>
              <a:ext cx="317149" cy="562337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B989BBB3-11AA-47FB-9342-6257D2E47D9F}"/>
                </a:ext>
              </a:extLst>
            </p:cNvPr>
            <p:cNvGrpSpPr/>
            <p:nvPr/>
          </p:nvGrpSpPr>
          <p:grpSpPr>
            <a:xfrm>
              <a:off x="6808390" y="1997126"/>
              <a:ext cx="2369679" cy="1145004"/>
              <a:chOff x="1743304" y="2264792"/>
              <a:chExt cx="3156225" cy="1277901"/>
            </a:xfrm>
          </p:grpSpPr>
          <p:sp>
            <p:nvSpPr>
              <p:cNvPr id="62" name="正方形/長方形 20">
                <a:extLst>
                  <a:ext uri="{FF2B5EF4-FFF2-40B4-BE49-F238E27FC236}">
                    <a16:creationId xmlns:a16="http://schemas.microsoft.com/office/drawing/2014/main" id="{2C1DA8A6-E70D-4282-A0AA-18ED22852050}"/>
                  </a:ext>
                </a:extLst>
              </p:cNvPr>
              <p:cNvSpPr/>
              <p:nvPr/>
            </p:nvSpPr>
            <p:spPr>
              <a:xfrm>
                <a:off x="3126865" y="2650716"/>
                <a:ext cx="1300510" cy="520204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512kb</a:t>
                </a:r>
                <a:endParaRPr kumimoji="1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63" name="直線矢印コネクタ 23">
                <a:extLst>
                  <a:ext uri="{FF2B5EF4-FFF2-40B4-BE49-F238E27FC236}">
                    <a16:creationId xmlns:a16="http://schemas.microsoft.com/office/drawing/2014/main" id="{DFFF83EF-14D9-463F-ADDC-88A00E8B3A16}"/>
                  </a:ext>
                </a:extLst>
              </p:cNvPr>
              <p:cNvCxnSpPr/>
              <p:nvPr/>
            </p:nvCxnSpPr>
            <p:spPr>
              <a:xfrm>
                <a:off x="3126865" y="2780767"/>
                <a:ext cx="1300510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4" name="直線矢印コネクタ 25">
                <a:extLst>
                  <a:ext uri="{FF2B5EF4-FFF2-40B4-BE49-F238E27FC236}">
                    <a16:creationId xmlns:a16="http://schemas.microsoft.com/office/drawing/2014/main" id="{FF7789E7-2A32-470B-B84E-D066272B7868}"/>
                  </a:ext>
                </a:extLst>
              </p:cNvPr>
              <p:cNvCxnSpPr/>
              <p:nvPr/>
            </p:nvCxnSpPr>
            <p:spPr>
              <a:xfrm>
                <a:off x="3321942" y="2650716"/>
                <a:ext cx="0" cy="52020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65" name="テキスト ボックス 26">
                <a:extLst>
                  <a:ext uri="{FF2B5EF4-FFF2-40B4-BE49-F238E27FC236}">
                    <a16:creationId xmlns:a16="http://schemas.microsoft.com/office/drawing/2014/main" id="{B015D792-D516-4ECC-8164-86CCE6E9E1C6}"/>
                  </a:ext>
                </a:extLst>
              </p:cNvPr>
              <p:cNvSpPr txBox="1"/>
              <p:nvPr/>
            </p:nvSpPr>
            <p:spPr>
              <a:xfrm>
                <a:off x="2972010" y="2264792"/>
                <a:ext cx="1763999" cy="332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1024cell/word-line</a:t>
                </a:r>
                <a:endParaRPr kumimoji="1" lang="ja-JP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6" name="テキスト ボックス 27">
                <a:extLst>
                  <a:ext uri="{FF2B5EF4-FFF2-40B4-BE49-F238E27FC236}">
                    <a16:creationId xmlns:a16="http://schemas.microsoft.com/office/drawing/2014/main" id="{18E054CD-2EE1-4B28-B9A0-5CE84666C7F0}"/>
                  </a:ext>
                </a:extLst>
              </p:cNvPr>
              <p:cNvSpPr txBox="1"/>
              <p:nvPr/>
            </p:nvSpPr>
            <p:spPr>
              <a:xfrm>
                <a:off x="1743304" y="2513627"/>
                <a:ext cx="1450142" cy="332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512cell/bit-line</a:t>
                </a:r>
                <a:endParaRPr kumimoji="1" lang="ja-JP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67" name="直線コネクタ 29">
                <a:extLst>
                  <a:ext uri="{FF2B5EF4-FFF2-40B4-BE49-F238E27FC236}">
                    <a16:creationId xmlns:a16="http://schemas.microsoft.com/office/drawing/2014/main" id="{7B158805-7132-4B74-8EC7-5C94B17CABE5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 flipV="1">
                <a:off x="3741010" y="2597770"/>
                <a:ext cx="113000" cy="182999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8" name="直線コネクタ 33">
                <a:extLst>
                  <a:ext uri="{FF2B5EF4-FFF2-40B4-BE49-F238E27FC236}">
                    <a16:creationId xmlns:a16="http://schemas.microsoft.com/office/drawing/2014/main" id="{EB3682FB-1166-48E4-A724-FF4F028C687A}"/>
                  </a:ext>
                </a:extLst>
              </p:cNvPr>
              <p:cNvCxnSpPr/>
              <p:nvPr/>
            </p:nvCxnSpPr>
            <p:spPr>
              <a:xfrm flipH="1" flipV="1">
                <a:off x="2698864" y="2814033"/>
                <a:ext cx="606370" cy="171773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69" name="テキスト ボックス 84">
                <a:extLst>
                  <a:ext uri="{FF2B5EF4-FFF2-40B4-BE49-F238E27FC236}">
                    <a16:creationId xmlns:a16="http://schemas.microsoft.com/office/drawing/2014/main" id="{56D7555F-E90B-4D8F-B033-B566273D7F27}"/>
                  </a:ext>
                </a:extLst>
              </p:cNvPr>
              <p:cNvSpPr txBox="1"/>
              <p:nvPr/>
            </p:nvSpPr>
            <p:spPr>
              <a:xfrm>
                <a:off x="2981807" y="3111780"/>
                <a:ext cx="1917722" cy="430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微軟正黑體" panose="020B0604030504040204" pitchFamily="34" charset="-120"/>
                    <a:cs typeface="Arial" panose="020B0604020202020204" pitchFamily="34" charset="0"/>
                  </a:rPr>
                  <a:t>sub-array unit</a:t>
                </a:r>
                <a:endParaRPr kumimoji="1" lang="ja-JP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角丸四角形 85">
              <a:extLst>
                <a:ext uri="{FF2B5EF4-FFF2-40B4-BE49-F238E27FC236}">
                  <a16:creationId xmlns:a16="http://schemas.microsoft.com/office/drawing/2014/main" id="{E837F6F9-2269-4A9F-BF1B-6AC5C80D77AB}"/>
                </a:ext>
              </a:extLst>
            </p:cNvPr>
            <p:cNvSpPr/>
            <p:nvPr/>
          </p:nvSpPr>
          <p:spPr>
            <a:xfrm>
              <a:off x="7471665" y="3316309"/>
              <a:ext cx="455178" cy="2210866"/>
            </a:xfrm>
            <a:prstGeom prst="roundRect">
              <a:avLst/>
            </a:prstGeom>
            <a:noFill/>
            <a:ln w="38100" cap="flat" cmpd="sng" algn="ctr">
              <a:solidFill>
                <a:srgbClr val="1F497D">
                  <a:lumMod val="60000"/>
                  <a:lumOff val="4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9FD69D9-0C65-4416-AFD5-7BA309C8A35F}"/>
              </a:ext>
            </a:extLst>
          </p:cNvPr>
          <p:cNvSpPr txBox="1"/>
          <p:nvPr/>
        </p:nvSpPr>
        <p:spPr>
          <a:xfrm>
            <a:off x="6913306" y="5641374"/>
            <a:ext cx="157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algn="ctr"/>
            <a:r>
              <a:rPr lang="en-US" altLang="zh-TW" sz="2000" b="1" dirty="0">
                <a:ea typeface="微軟正黑體" panose="020B0604030504040204" pitchFamily="34" charset="-120"/>
                <a:cs typeface="Arial" panose="020B0604020202020204" pitchFamily="34" charset="0"/>
              </a:rPr>
              <a:t>sub-array</a:t>
            </a:r>
            <a:endParaRPr lang="zh-TW" altLang="en-US" sz="20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38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09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A.4</a:t>
            </a:r>
            <a:r>
              <a:rPr lang="zh-TW" altLang="en-US" kern="0" dirty="0">
                <a:solidFill>
                  <a:srgbClr val="44546A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新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元件開發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660"/>
              </p:ext>
            </p:extLst>
          </p:nvPr>
        </p:nvGraphicFramePr>
        <p:xfrm>
          <a:off x="723626" y="1129271"/>
          <a:ext cx="7992777" cy="5530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7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42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需開發之新元件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TW" altLang="en-US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目前狀況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預計開發目標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圖示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Hi-Resistor of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Poly-Si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Hi-Resistor of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substrate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(N- on AA) only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Poly gate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w/o metal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film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Native NMOS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available on DRAM platform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NMOS in </a:t>
                      </a:r>
                      <a:r>
                        <a:rPr lang="en-US" altLang="zh-TW" sz="16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Psub</a:t>
                      </a:r>
                      <a:endParaRPr lang="en-US" altLang="zh-TW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(w/o </a:t>
                      </a:r>
                      <a:r>
                        <a:rPr lang="en-US" altLang="zh-TW" sz="16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Pwell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Higher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Drive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current Tr.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No </a:t>
                      </a:r>
                      <a:r>
                        <a:rPr lang="en-US" altLang="zh-TW" sz="16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salicide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process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Implement </a:t>
                      </a:r>
                      <a:r>
                        <a:rPr lang="en-US" altLang="zh-TW" sz="16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salicde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on source and drain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 IP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General logic gate &amp; standard cell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Compact bit-cell and SRAM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macro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RF IP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available on DRAM platform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Ultra thickness top metal layer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OTP IP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at FT stage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OTP applied</a:t>
                      </a:r>
                      <a:r>
                        <a:rPr lang="en-US" altLang="zh-TW" sz="16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in CP</a:t>
                      </a: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27" y="2611063"/>
            <a:ext cx="818744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453" y="4245437"/>
            <a:ext cx="1019517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384" y="1776433"/>
            <a:ext cx="964637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47" y="3413255"/>
            <a:ext cx="77266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22" y="5887442"/>
            <a:ext cx="91761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06" y="5071640"/>
            <a:ext cx="1159535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39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2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矩形 5"/>
          <p:cNvSpPr>
            <a:spLocks noChangeArrowheads="1"/>
          </p:cNvSpPr>
          <p:nvPr/>
        </p:nvSpPr>
        <p:spPr bwMode="auto">
          <a:xfrm>
            <a:off x="0" y="5270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48840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8841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4884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70549"/>
            <a:ext cx="9144000" cy="1385455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zh-TW" altLang="en-US" sz="2400" dirty="0">
                <a:ea typeface="微軟正黑體" panose="020B0604030504040204" pitchFamily="34" charset="-120"/>
                <a:cs typeface="Arial" panose="020B0604020202020204" pitchFamily="34" charset="0"/>
              </a:rPr>
              <a:t>力積電  分項計畫負責人：賴志韋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0" y="1385459"/>
            <a:ext cx="628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  <a:endParaRPr lang="en-US" altLang="zh-TW" sz="3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3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918690" y="3823859"/>
            <a:ext cx="6151419" cy="22007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現職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力積電矽智財處副處長 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聯電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IPDS IP outsourcing 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副理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智原科技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 designer</a:t>
            </a: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智原科技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 service team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9527" y="4017822"/>
            <a:ext cx="1874982" cy="2281382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照片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6" y="4017822"/>
            <a:ext cx="1725639" cy="23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dirty="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40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36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221647" y="1731264"/>
            <a:ext cx="3058001" cy="4870703"/>
          </a:xfrm>
          <a:prstGeom prst="roundRect">
            <a:avLst>
              <a:gd name="adj" fmla="val 10487"/>
            </a:avLst>
          </a:prstGeom>
          <a:noFill/>
          <a:ln w="12700">
            <a:noFill/>
          </a:ln>
        </p:spPr>
        <p:txBody>
          <a:bodyPr wrap="square" lIns="108000" tIns="360000" rIns="108000" bIns="0" rtlCol="0" anchor="ctr">
            <a:noAutofit/>
          </a:bodyPr>
          <a:lstStyle/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週邊智財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b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常用的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I/O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如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UART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SPI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GPIO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等矽智財移植</a:t>
            </a:r>
            <a:endParaRPr kumimoji="0"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高頻寬 </a:t>
            </a:r>
            <a:r>
              <a:rPr kumimoji="0" lang="en-US" altLang="zh-TW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高頻寬，低延遲，低耗能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DRAM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核心開發</a:t>
            </a:r>
          </a:p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標準元件庫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0" lang="en-US" altLang="zh-TW" u="sng" dirty="0"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kumimoji="0" lang="en-US" altLang="zh-TW" u="sng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25nm AIM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製程支持邏輯電路設計基本元</a:t>
            </a:r>
          </a:p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en-US" altLang="zh-TW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小面積，高速度，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SRAM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設計與編譯器開發</a:t>
            </a:r>
          </a:p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kumimoji="0" lang="zh-TW" altLang="en-US" b="1" u="sng" dirty="0">
                <a:ea typeface="微軟正黑體" panose="020B0604030504040204" pitchFamily="34" charset="-120"/>
                <a:cs typeface="Arial" panose="020B0604020202020204" pitchFamily="34" charset="0"/>
              </a:rPr>
              <a:t>介面智財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常用的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I/F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如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DDR3/4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kumimoji="0"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等矽智財移植</a:t>
            </a:r>
          </a:p>
          <a:p>
            <a:pPr marL="342900" lvl="0" indent="-342900" defTabSz="457200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endParaRPr kumimoji="0"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25406" y="6518275"/>
            <a:ext cx="2018594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41</a:t>
            </a:fld>
            <a:endParaRPr lang="en-US" altLang="zh-TW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219022148"/>
              </p:ext>
            </p:extLst>
          </p:nvPr>
        </p:nvGraphicFramePr>
        <p:xfrm>
          <a:off x="3035808" y="2196666"/>
          <a:ext cx="5931408" cy="34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5564;p37"/>
          <p:cNvSpPr txBox="1"/>
          <p:nvPr/>
        </p:nvSpPr>
        <p:spPr>
          <a:xfrm>
            <a:off x="376238" y="1076629"/>
            <a:ext cx="821302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000" b="1" dirty="0" err="1">
                <a:solidFill>
                  <a:prstClr val="white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kumimoji="0" lang="en-US" sz="200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kumimoji="0" lang="zh-TW" altLang="en-US" sz="2000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於 </a:t>
            </a:r>
            <a:r>
              <a:rPr kumimoji="0" lang="en-US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AIM </a:t>
            </a:r>
            <a:r>
              <a:rPr kumimoji="0" lang="zh-TW" altLang="en-US" sz="20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製程平台上，完成晶片設計所需各式基礎元件</a:t>
            </a:r>
            <a:endParaRPr kumimoji="0" sz="2000" b="1" dirty="0">
              <a:solidFill>
                <a:prstClr val="black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062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29056" y="562783"/>
            <a:ext cx="7723740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 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基礎矽智財開發之挑戰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2680"/>
              </p:ext>
            </p:extLst>
          </p:nvPr>
        </p:nvGraphicFramePr>
        <p:xfrm>
          <a:off x="492166" y="1492007"/>
          <a:ext cx="8159668" cy="3879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510">
                <a:tc>
                  <a:txBody>
                    <a:bodyPr/>
                    <a:lstStyle/>
                    <a:p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lang="en-US" altLang="zh-TW" sz="2400" b="1" kern="100" dirty="0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3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相較一般邏輯製程</a:t>
                      </a:r>
                      <a:endParaRPr lang="en-US" altLang="zh-TW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速度較慢</a:t>
                      </a:r>
                      <a:endParaRPr lang="en-US" altLang="zh-TW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</a:t>
                      </a:r>
                      <a:r>
                        <a:rPr lang="en-US" altLang="zh-TW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Track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高速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元件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庫，增加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面積容量來提升驅動能力，進而提高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速度</a:t>
                      </a:r>
                      <a:endParaRPr lang="en-US" altLang="zh-TW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0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與邏輯製程迥異，不易共用現有邏輯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</a:t>
                      </a:r>
                      <a:endParaRPr lang="zh-TW" altLang="en-US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應</a:t>
                      </a:r>
                      <a:r>
                        <a:rPr kumimoji="0" lang="zh-TW" altLang="en-US" sz="1800" b="0" i="0" u="none" strike="noStrike" kern="100" cap="none" spc="0" normalizeH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以</a:t>
                      </a:r>
                      <a:r>
                        <a:rPr kumimoji="0" lang="en-US" altLang="zh-TW" sz="1800" b="0" i="0" u="none" strike="noStrike" kern="100" cap="none" spc="0" normalizeH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kumimoji="0" lang="zh-TW" altLang="en-US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製程相容性為優先考慮因素，在不影響整體效能下，將既有邏輯 </a:t>
                      </a:r>
                      <a:r>
                        <a:rPr kumimoji="0" lang="en-US" altLang="zh-TW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</a:t>
                      </a:r>
                      <a:r>
                        <a:rPr kumimoji="0" lang="zh-TW" altLang="en-US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植</a:t>
                      </a:r>
                      <a:r>
                        <a:rPr kumimoji="0" lang="zh-TW" altLang="en-US" sz="1800" b="0" i="0" u="none" strike="noStrike" kern="100" cap="none" spc="0" normalizeH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入</a:t>
                      </a:r>
                      <a:endParaRPr kumimoji="0" lang="en-US" altLang="zh-TW" sz="1800" b="0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邏輯運算仍需</a:t>
                      </a:r>
                      <a:r>
                        <a:rPr lang="en-US" altLang="zh-TW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當即時的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buffer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，以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提升速度</a:t>
                      </a:r>
                      <a:endParaRPr lang="en-US" altLang="zh-TW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需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在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製程上開發新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的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SRAM IP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供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邏輯運算的即時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存取</a:t>
                      </a:r>
                      <a:endParaRPr lang="zh-TW" altLang="en-US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60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針對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運算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，高頻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寬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陣列</a:t>
                      </a:r>
                      <a:r>
                        <a:rPr lang="zh-TW" altLang="en-US" sz="1800" b="0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結構最佳化</a:t>
                      </a:r>
                      <a:endParaRPr lang="en-US" altLang="zh-TW" sz="1800" b="0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依據 </a:t>
                      </a:r>
                      <a:r>
                        <a:rPr kumimoji="0" lang="en-US" altLang="zh-TW" sz="1800" b="0" i="0" u="none" strike="noStrike" kern="100" cap="none" spc="0" normalizeH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</a:t>
                      </a:r>
                      <a:r>
                        <a:rPr kumimoji="0" lang="zh-TW" altLang="en-US" sz="1800" b="0" i="0" u="none" strike="noStrike" kern="100" cap="none" spc="0" normalizeH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運算</a:t>
                      </a:r>
                      <a:r>
                        <a:rPr kumimoji="0" lang="zh-TW" altLang="en-US" sz="1800" b="0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資料需求模式，針對速度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、能耗、成本等因素，客製化</a:t>
                      </a:r>
                      <a:r>
                        <a:rPr lang="en-US" altLang="zh-TW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800" b="0" kern="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陣列架構</a:t>
                      </a:r>
                      <a:endParaRPr kumimoji="0" lang="en-US" altLang="zh-TW" sz="1800" b="0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42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98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標準元件庫開發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64" y="1550861"/>
            <a:ext cx="3387144" cy="121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473520" y="3825031"/>
            <a:ext cx="1262131" cy="811369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6399" y="4737292"/>
            <a:ext cx="1262131" cy="811369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75797" y="3322753"/>
            <a:ext cx="360609" cy="2550016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93376" y="4278182"/>
            <a:ext cx="1277140" cy="523497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93375" y="4945742"/>
            <a:ext cx="1277141" cy="523497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82773" y="3967942"/>
            <a:ext cx="360609" cy="19026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5318418" y="3552416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316270" y="3846485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14122" y="4127675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324853" y="4395986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316270" y="4696499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314122" y="4977689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324853" y="5271758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348463" y="5578706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303391" y="3254051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7352481" y="3863668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7352482" y="4127675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7352481" y="4411005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7352481" y="4696499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7352481" y="4977689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5333436" y="5911412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370466" y="5256731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394076" y="5563679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379049" y="5896385"/>
            <a:ext cx="1558928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110400" y="2846228"/>
            <a:ext cx="19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10 Track (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金屬線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5357046" y="6488819"/>
            <a:ext cx="618751" cy="0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6" name="文字方塊 14335"/>
          <p:cNvSpPr txBox="1"/>
          <p:nvPr/>
        </p:nvSpPr>
        <p:spPr>
          <a:xfrm>
            <a:off x="5975797" y="6323527"/>
            <a:ext cx="110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金屬線</a:t>
            </a:r>
          </a:p>
        </p:txBody>
      </p:sp>
      <p:sp>
        <p:nvSpPr>
          <p:cNvPr id="14337" name="矩形 14336"/>
          <p:cNvSpPr/>
          <p:nvPr/>
        </p:nvSpPr>
        <p:spPr>
          <a:xfrm>
            <a:off x="6933149" y="6323527"/>
            <a:ext cx="729781" cy="369332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813247" y="6321394"/>
            <a:ext cx="110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元件面積</a:t>
            </a:r>
          </a:p>
        </p:txBody>
      </p:sp>
      <p:sp>
        <p:nvSpPr>
          <p:cNvPr id="39" name="Google Shape;15564;p37"/>
          <p:cNvSpPr txBox="1"/>
          <p:nvPr/>
        </p:nvSpPr>
        <p:spPr>
          <a:xfrm>
            <a:off x="376238" y="1084829"/>
            <a:ext cx="787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lang="en-US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 </a:t>
            </a:r>
            <a:r>
              <a:rPr lang="zh-TW" altLang="en-US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本計畫中標準元件庫設計選擇</a:t>
            </a:r>
            <a:endParaRPr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89774" y="1591709"/>
            <a:ext cx="4572000" cy="1290263"/>
          </a:xfrm>
          <a:prstGeom prst="roundRect">
            <a:avLst/>
          </a:prstGeom>
          <a:noFill/>
          <a:ln w="12700">
            <a:noFill/>
          </a:ln>
        </p:spPr>
        <p:txBody>
          <a:bodyPr wrap="square" lIns="108000" tIns="0" rIns="180000" bIns="0" rtlCol="0" anchor="ctr">
            <a:noAutofit/>
          </a:bodyPr>
          <a:lstStyle/>
          <a:p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Standard Cell Library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是數位設計基本元件，其中包含了如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AND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閘、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OR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閘等基本邏輯元件，或是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Flip-Flop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Latch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等記憶</a:t>
            </a:r>
            <a:r>
              <a:rPr lang="zh-TW" altLang="en-US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元件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89774" y="3137350"/>
            <a:ext cx="4572000" cy="3507290"/>
          </a:xfrm>
          <a:prstGeom prst="roundRect">
            <a:avLst>
              <a:gd name="adj" fmla="val 8160"/>
            </a:avLst>
          </a:prstGeom>
          <a:noFill/>
          <a:ln w="12700">
            <a:noFill/>
          </a:ln>
        </p:spPr>
        <p:txBody>
          <a:bodyPr wrap="square" lIns="108000" tIns="0" rIns="108000" bIns="0" rtlCol="0" anchor="ctr">
            <a:noAutofit/>
          </a:bodyPr>
          <a:lstStyle/>
          <a:p>
            <a:pPr marL="341550" lvl="1" indent="-341550" defTabSz="457200" fontAlgn="auto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defRPr/>
            </a:pP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一般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Standard Cell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高度以可通過之金屬線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(Track)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數目來描述，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高度越高，可容納元件面積越大，轉而提升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速度</a:t>
            </a:r>
            <a:endParaRPr kumimoji="0"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1550" lvl="1" indent="-341550" defTabSz="457200" fontAlgn="auto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defRPr/>
            </a:pP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如右圖所示，分別為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10 Track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和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8 Track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Cell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比較圖。由圖可看出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10 Track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元件面積比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8 Track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大，所以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10 Track Cell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速度會比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8 Track Cell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快</a:t>
            </a:r>
            <a:endParaRPr kumimoji="0" lang="zh-TW" altLang="en-US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1550" lvl="1" indent="-341550" defTabSz="457200" fontAlgn="auto">
              <a:lnSpc>
                <a:spcPct val="131250"/>
              </a:lnSpc>
              <a:spcBef>
                <a:spcPts val="600"/>
              </a:spcBef>
              <a:spcAft>
                <a:spcPts val="0"/>
              </a:spcAft>
              <a:buClr>
                <a:srgbClr val="242852"/>
              </a:buClr>
              <a:buSzPts val="1600"/>
              <a:buFont typeface="Wingdings" panose="05000000000000000000" pitchFamily="2" charset="2"/>
              <a:buChar char="n"/>
              <a:defRPr/>
            </a:pP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本計畫中，針對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製程專屬特性，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Standard Cell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採 </a:t>
            </a:r>
            <a:r>
              <a:rPr kumimoji="0"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12 Track </a:t>
            </a:r>
            <a:r>
              <a:rPr kumimoji="0"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設計</a:t>
            </a:r>
            <a:endParaRPr kumimoji="0" lang="zh-TW" altLang="en-US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206019" y="3477153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8 Track (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金屬線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2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43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57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4817528" y="1720216"/>
            <a:ext cx="3944924" cy="1622332"/>
          </a:xfrm>
          <a:prstGeom prst="roundRect">
            <a:avLst/>
          </a:prstGeom>
          <a:noFill/>
          <a:ln w="12700">
            <a:noFill/>
          </a:ln>
        </p:spPr>
        <p:txBody>
          <a:bodyPr wrap="square" lIns="108000" tIns="0" rIns="108000" bIns="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傳統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架構中，內部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陣列的接口大多為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128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位元或最多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1024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位元。本計畫中，針對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應用特別開發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High Bandwidth (4096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位元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b="1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endParaRPr lang="zh-TW" altLang="en-US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B.2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：高頻寬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陣列結構</a:t>
            </a:r>
          </a:p>
        </p:txBody>
      </p:sp>
      <p:sp>
        <p:nvSpPr>
          <p:cNvPr id="183" name="正方形/長方形 4"/>
          <p:cNvSpPr/>
          <p:nvPr/>
        </p:nvSpPr>
        <p:spPr>
          <a:xfrm>
            <a:off x="1826355" y="3351778"/>
            <a:ext cx="325127" cy="13005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4" name="正方形/長方形 5"/>
          <p:cNvSpPr/>
          <p:nvPr/>
        </p:nvSpPr>
        <p:spPr>
          <a:xfrm>
            <a:off x="1826355" y="3481829"/>
            <a:ext cx="325127" cy="130051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5" name="正方形/長方形 6"/>
          <p:cNvSpPr/>
          <p:nvPr/>
        </p:nvSpPr>
        <p:spPr>
          <a:xfrm>
            <a:off x="1826355" y="3611880"/>
            <a:ext cx="325127" cy="130051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6" name="正方形/長方形 7"/>
          <p:cNvSpPr/>
          <p:nvPr/>
        </p:nvSpPr>
        <p:spPr>
          <a:xfrm>
            <a:off x="1826355" y="3741931"/>
            <a:ext cx="325127" cy="13005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7" name="正方形/長方形 8"/>
          <p:cNvSpPr/>
          <p:nvPr/>
        </p:nvSpPr>
        <p:spPr>
          <a:xfrm>
            <a:off x="1826355" y="3871982"/>
            <a:ext cx="325127" cy="13005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8" name="正方形/長方形 9"/>
          <p:cNvSpPr/>
          <p:nvPr/>
        </p:nvSpPr>
        <p:spPr>
          <a:xfrm>
            <a:off x="1826355" y="4002033"/>
            <a:ext cx="325127" cy="130051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9" name="正方形/長方形 10"/>
          <p:cNvSpPr/>
          <p:nvPr/>
        </p:nvSpPr>
        <p:spPr>
          <a:xfrm>
            <a:off x="1826355" y="4132084"/>
            <a:ext cx="325127" cy="130051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0" name="正方形/長方形 11"/>
          <p:cNvSpPr/>
          <p:nvPr/>
        </p:nvSpPr>
        <p:spPr>
          <a:xfrm>
            <a:off x="1826355" y="4262135"/>
            <a:ext cx="325127" cy="13005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1" name="正方形/長方形 12"/>
          <p:cNvSpPr/>
          <p:nvPr/>
        </p:nvSpPr>
        <p:spPr>
          <a:xfrm>
            <a:off x="1826355" y="4392186"/>
            <a:ext cx="325127" cy="13005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2" name="正方形/長方形 13"/>
          <p:cNvSpPr/>
          <p:nvPr/>
        </p:nvSpPr>
        <p:spPr>
          <a:xfrm>
            <a:off x="1826355" y="4522236"/>
            <a:ext cx="325127" cy="130051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3" name="正方形/長方形 14"/>
          <p:cNvSpPr/>
          <p:nvPr/>
        </p:nvSpPr>
        <p:spPr>
          <a:xfrm>
            <a:off x="1826355" y="4652287"/>
            <a:ext cx="325127" cy="130051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4" name="正方形/長方形 15"/>
          <p:cNvSpPr/>
          <p:nvPr/>
        </p:nvSpPr>
        <p:spPr>
          <a:xfrm>
            <a:off x="1826355" y="4782338"/>
            <a:ext cx="325127" cy="13005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5" name="正方形/長方形 16"/>
          <p:cNvSpPr/>
          <p:nvPr/>
        </p:nvSpPr>
        <p:spPr>
          <a:xfrm>
            <a:off x="1826355" y="4912389"/>
            <a:ext cx="325127" cy="13005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6" name="正方形/長方形 17"/>
          <p:cNvSpPr/>
          <p:nvPr/>
        </p:nvSpPr>
        <p:spPr>
          <a:xfrm>
            <a:off x="1826355" y="5042440"/>
            <a:ext cx="325127" cy="130051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7" name="正方形/長方形 18"/>
          <p:cNvSpPr/>
          <p:nvPr/>
        </p:nvSpPr>
        <p:spPr>
          <a:xfrm>
            <a:off x="1826355" y="5172491"/>
            <a:ext cx="325127" cy="130051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8" name="正方形/長方形 19"/>
          <p:cNvSpPr/>
          <p:nvPr/>
        </p:nvSpPr>
        <p:spPr>
          <a:xfrm>
            <a:off x="1826355" y="5302542"/>
            <a:ext cx="325127" cy="130051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207" name="直線矢印コネクタ 38"/>
          <p:cNvCxnSpPr>
            <a:stCxn id="183" idx="0"/>
          </p:cNvCxnSpPr>
          <p:nvPr/>
        </p:nvCxnSpPr>
        <p:spPr>
          <a:xfrm>
            <a:off x="1988919" y="3351778"/>
            <a:ext cx="0" cy="227589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208" name="テキスト ボックス 39"/>
          <p:cNvSpPr txBox="1"/>
          <p:nvPr/>
        </p:nvSpPr>
        <p:spPr>
          <a:xfrm>
            <a:off x="1614310" y="5544814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x32 GDL</a:t>
            </a:r>
          </a:p>
        </p:txBody>
      </p:sp>
      <p:sp>
        <p:nvSpPr>
          <p:cNvPr id="209" name="左中かっこ 42"/>
          <p:cNvSpPr/>
          <p:nvPr/>
        </p:nvSpPr>
        <p:spPr>
          <a:xfrm>
            <a:off x="1566253" y="4912389"/>
            <a:ext cx="195076" cy="520204"/>
          </a:xfrm>
          <a:prstGeom prst="leftBrac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0" name="テキスト ボックス 43"/>
          <p:cNvSpPr txBox="1"/>
          <p:nvPr/>
        </p:nvSpPr>
        <p:spPr>
          <a:xfrm>
            <a:off x="437049" y="5052403"/>
            <a:ext cx="1168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kern="0" dirty="0">
                <a:solidFill>
                  <a:sysClr val="windowText" lastClr="0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ROW </a:t>
            </a:r>
            <a:r>
              <a:rPr kumimoji="1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ADR10-0</a:t>
            </a:r>
            <a:endParaRPr kumimoji="1" lang="ja-JP" altLang="en-US" sz="11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28" name="グループ化 90"/>
          <p:cNvGrpSpPr/>
          <p:nvPr/>
        </p:nvGrpSpPr>
        <p:grpSpPr>
          <a:xfrm>
            <a:off x="3647069" y="3361741"/>
            <a:ext cx="325127" cy="2080815"/>
            <a:chOff x="3707904" y="3429000"/>
            <a:chExt cx="360040" cy="2304256"/>
          </a:xfrm>
        </p:grpSpPr>
        <p:sp>
          <p:nvSpPr>
            <p:cNvPr id="229" name="正方形/長方形 52"/>
            <p:cNvSpPr/>
            <p:nvPr/>
          </p:nvSpPr>
          <p:spPr>
            <a:xfrm>
              <a:off x="3707904" y="3429000"/>
              <a:ext cx="360040" cy="14401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0" name="正方形/長方形 53"/>
            <p:cNvSpPr/>
            <p:nvPr/>
          </p:nvSpPr>
          <p:spPr>
            <a:xfrm>
              <a:off x="3707904" y="3573016"/>
              <a:ext cx="360040" cy="144016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1" name="正方形/長方形 54"/>
            <p:cNvSpPr/>
            <p:nvPr/>
          </p:nvSpPr>
          <p:spPr>
            <a:xfrm>
              <a:off x="3707904" y="3717032"/>
              <a:ext cx="360040" cy="144016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2" name="正方形/長方形 55"/>
            <p:cNvSpPr/>
            <p:nvPr/>
          </p:nvSpPr>
          <p:spPr>
            <a:xfrm>
              <a:off x="3707904" y="3861048"/>
              <a:ext cx="360040" cy="144016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3" name="正方形/長方形 56"/>
            <p:cNvSpPr/>
            <p:nvPr/>
          </p:nvSpPr>
          <p:spPr>
            <a:xfrm>
              <a:off x="3707904" y="4005064"/>
              <a:ext cx="360040" cy="14401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4" name="正方形/長方形 57"/>
            <p:cNvSpPr/>
            <p:nvPr/>
          </p:nvSpPr>
          <p:spPr>
            <a:xfrm>
              <a:off x="3707904" y="4149080"/>
              <a:ext cx="360040" cy="144016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5" name="正方形/長方形 58"/>
            <p:cNvSpPr/>
            <p:nvPr/>
          </p:nvSpPr>
          <p:spPr>
            <a:xfrm>
              <a:off x="3707904" y="4293096"/>
              <a:ext cx="360040" cy="144016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6" name="正方形/長方形 59"/>
            <p:cNvSpPr/>
            <p:nvPr/>
          </p:nvSpPr>
          <p:spPr>
            <a:xfrm>
              <a:off x="3707904" y="4437112"/>
              <a:ext cx="360040" cy="144016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7" name="正方形/長方形 60"/>
            <p:cNvSpPr/>
            <p:nvPr/>
          </p:nvSpPr>
          <p:spPr>
            <a:xfrm>
              <a:off x="3707904" y="4581128"/>
              <a:ext cx="360040" cy="14401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8" name="正方形/長方形 61"/>
            <p:cNvSpPr/>
            <p:nvPr/>
          </p:nvSpPr>
          <p:spPr>
            <a:xfrm>
              <a:off x="3707904" y="4725144"/>
              <a:ext cx="360040" cy="144016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9" name="正方形/長方形 62"/>
            <p:cNvSpPr/>
            <p:nvPr/>
          </p:nvSpPr>
          <p:spPr>
            <a:xfrm>
              <a:off x="3707904" y="4869160"/>
              <a:ext cx="360040" cy="144016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0" name="正方形/長方形 63"/>
            <p:cNvSpPr/>
            <p:nvPr/>
          </p:nvSpPr>
          <p:spPr>
            <a:xfrm>
              <a:off x="3707904" y="5013176"/>
              <a:ext cx="360040" cy="144016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1" name="正方形/長方形 64"/>
            <p:cNvSpPr/>
            <p:nvPr/>
          </p:nvSpPr>
          <p:spPr>
            <a:xfrm>
              <a:off x="3707904" y="5157192"/>
              <a:ext cx="360040" cy="144016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2" name="正方形/長方形 65"/>
            <p:cNvSpPr/>
            <p:nvPr/>
          </p:nvSpPr>
          <p:spPr>
            <a:xfrm>
              <a:off x="3707904" y="5301208"/>
              <a:ext cx="360040" cy="144016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3" name="正方形/長方形 66"/>
            <p:cNvSpPr/>
            <p:nvPr/>
          </p:nvSpPr>
          <p:spPr>
            <a:xfrm>
              <a:off x="3707904" y="5445224"/>
              <a:ext cx="360040" cy="144016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44" name="正方形/長方形 67"/>
            <p:cNvSpPr/>
            <p:nvPr/>
          </p:nvSpPr>
          <p:spPr>
            <a:xfrm>
              <a:off x="3707904" y="5589240"/>
              <a:ext cx="360040" cy="144016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46" name="直線矢印コネクタ 30"/>
          <p:cNvCxnSpPr/>
          <p:nvPr/>
        </p:nvCxnSpPr>
        <p:spPr>
          <a:xfrm>
            <a:off x="2281534" y="4402149"/>
            <a:ext cx="1235484" cy="0"/>
          </a:xfrm>
          <a:prstGeom prst="straightConnector1">
            <a:avLst/>
          </a:prstGeom>
          <a:noFill/>
          <a:ln w="76200" cap="flat" cmpd="sng" algn="ctr">
            <a:solidFill>
              <a:srgbClr val="1F497D">
                <a:lumMod val="40000"/>
                <a:lumOff val="60000"/>
              </a:srgbClr>
            </a:solidFill>
            <a:prstDash val="sysDot"/>
            <a:headEnd type="none" w="med" len="med"/>
            <a:tailEnd type="triangle" w="med" len="med"/>
          </a:ln>
          <a:effectLst/>
        </p:spPr>
      </p:cxnSp>
      <p:sp>
        <p:nvSpPr>
          <p:cNvPr id="248" name="テキスト ボックス 69"/>
          <p:cNvSpPr txBox="1"/>
          <p:nvPr/>
        </p:nvSpPr>
        <p:spPr>
          <a:xfrm>
            <a:off x="2289237" y="4467174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Wide I/O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32GDL x64</a:t>
            </a:r>
            <a:endParaRPr kumimoji="1" lang="ja-JP" altLang="en-US" sz="14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249" name="直線コネクタ 71"/>
          <p:cNvCxnSpPr/>
          <p:nvPr/>
        </p:nvCxnSpPr>
        <p:spPr>
          <a:xfrm flipV="1">
            <a:off x="2151483" y="2670124"/>
            <a:ext cx="1728510" cy="811707"/>
          </a:xfrm>
          <a:prstGeom prst="line">
            <a:avLst/>
          </a:prstGeom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0" name="直線コネクタ 76"/>
          <p:cNvCxnSpPr/>
          <p:nvPr/>
        </p:nvCxnSpPr>
        <p:spPr>
          <a:xfrm flipV="1">
            <a:off x="1826355" y="2161391"/>
            <a:ext cx="753128" cy="1190389"/>
          </a:xfrm>
          <a:prstGeom prst="line">
            <a:avLst/>
          </a:prstGeom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7" name="群組 6"/>
          <p:cNvGrpSpPr/>
          <p:nvPr/>
        </p:nvGrpSpPr>
        <p:grpSpPr>
          <a:xfrm>
            <a:off x="1236518" y="1639679"/>
            <a:ext cx="2898184" cy="1030445"/>
            <a:chOff x="1783900" y="2140475"/>
            <a:chExt cx="2898184" cy="1030445"/>
          </a:xfrm>
        </p:grpSpPr>
        <p:sp>
          <p:nvSpPr>
            <p:cNvPr id="199" name="正方形/長方形 20"/>
            <p:cNvSpPr/>
            <p:nvPr/>
          </p:nvSpPr>
          <p:spPr>
            <a:xfrm>
              <a:off x="3126865" y="2650716"/>
              <a:ext cx="1300510" cy="520204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512kb</a:t>
              </a:r>
              <a:endPara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201" name="直線矢印コネクタ 23"/>
            <p:cNvCxnSpPr/>
            <p:nvPr/>
          </p:nvCxnSpPr>
          <p:spPr>
            <a:xfrm>
              <a:off x="3126865" y="2780767"/>
              <a:ext cx="130051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02" name="直線矢印コネクタ 25"/>
            <p:cNvCxnSpPr/>
            <p:nvPr/>
          </p:nvCxnSpPr>
          <p:spPr>
            <a:xfrm>
              <a:off x="3321942" y="2650716"/>
              <a:ext cx="0" cy="52020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3" name="テキスト ボックス 26"/>
            <p:cNvSpPr txBox="1"/>
            <p:nvPr/>
          </p:nvSpPr>
          <p:spPr>
            <a:xfrm>
              <a:off x="3357682" y="2400577"/>
              <a:ext cx="1324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1024cell/word-line</a:t>
              </a:r>
              <a:endParaRPr kumimoji="1" lang="ja-JP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4" name="テキスト ボックス 27"/>
            <p:cNvSpPr txBox="1"/>
            <p:nvPr/>
          </p:nvSpPr>
          <p:spPr>
            <a:xfrm>
              <a:off x="1783900" y="2552423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512cell/bit-line</a:t>
              </a:r>
              <a:endParaRPr kumimoji="1" lang="ja-JP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cxnSp>
          <p:nvCxnSpPr>
            <p:cNvPr id="205" name="直線コネクタ 29"/>
            <p:cNvCxnSpPr/>
            <p:nvPr/>
          </p:nvCxnSpPr>
          <p:spPr>
            <a:xfrm flipH="1" flipV="1">
              <a:off x="3647069" y="2585690"/>
              <a:ext cx="93940" cy="195076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06" name="直線コネクタ 33"/>
            <p:cNvCxnSpPr/>
            <p:nvPr/>
          </p:nvCxnSpPr>
          <p:spPr>
            <a:xfrm flipH="1" flipV="1">
              <a:off x="2698864" y="2814033"/>
              <a:ext cx="606370" cy="17177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51" name="テキスト ボックス 84"/>
            <p:cNvSpPr txBox="1"/>
            <p:nvPr/>
          </p:nvSpPr>
          <p:spPr>
            <a:xfrm>
              <a:off x="3145504" y="2140475"/>
              <a:ext cx="14398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sub-array unit</a:t>
              </a:r>
              <a:endParaRPr kumimoji="1" lang="ja-JP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52" name="角丸四角形 85"/>
          <p:cNvSpPr/>
          <p:nvPr/>
        </p:nvSpPr>
        <p:spPr>
          <a:xfrm>
            <a:off x="1761330" y="3296715"/>
            <a:ext cx="455178" cy="2210866"/>
          </a:xfrm>
          <a:prstGeom prst="roundRect">
            <a:avLst/>
          </a:prstGeom>
          <a:noFill/>
          <a:ln w="38100" cap="flat" cmpd="sng" algn="ctr">
            <a:solidFill>
              <a:srgbClr val="1F497D">
                <a:lumMod val="60000"/>
                <a:lumOff val="40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3" name="テキスト ボックス 86"/>
          <p:cNvSpPr txBox="1"/>
          <p:nvPr/>
        </p:nvSpPr>
        <p:spPr>
          <a:xfrm>
            <a:off x="2458675" y="5507582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Minimum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array unit</a:t>
            </a:r>
            <a:endParaRPr kumimoji="1" lang="ja-JP" altLang="en-US" sz="1600" b="0" i="0" u="none" strike="noStrike" kern="0" cap="none" spc="0" normalizeH="0" baseline="0" noProof="0" dirty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254" name="直線コネクタ 88"/>
          <p:cNvCxnSpPr>
            <a:endCxn id="253" idx="0"/>
          </p:cNvCxnSpPr>
          <p:nvPr/>
        </p:nvCxnSpPr>
        <p:spPr>
          <a:xfrm>
            <a:off x="2216507" y="5052403"/>
            <a:ext cx="762503" cy="455179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7138" y="6518275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44</a:t>
            </a:fld>
            <a:endParaRPr lang="en-US" alt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798" y="5615303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比一般</a:t>
            </a:r>
            <a:r>
              <a:rPr lang="en-US" altLang="ja-JP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DRAM</a:t>
            </a:r>
            <a:r>
              <a:rPr lang="zh-TW" altLang="en-US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寬 </a:t>
            </a:r>
            <a:r>
              <a:rPr lang="en-US" altLang="zh-TW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32 </a:t>
            </a:r>
            <a:r>
              <a:rPr lang="zh-TW" altLang="en-US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倍</a:t>
            </a:r>
            <a:r>
              <a:rPr lang="en-US" altLang="ja-JP" b="1" kern="0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ja-JP" altLang="en-US" b="1" kern="0" dirty="0" err="1">
              <a:solidFill>
                <a:srgbClr val="C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949159" y="3797841"/>
            <a:ext cx="1690663" cy="1775800"/>
            <a:chOff x="6842989" y="3856171"/>
            <a:chExt cx="1690663" cy="1775800"/>
          </a:xfrm>
        </p:grpSpPr>
        <p:grpSp>
          <p:nvGrpSpPr>
            <p:cNvPr id="255" name="グループ化 91"/>
            <p:cNvGrpSpPr>
              <a:grpSpLocks noChangeAspect="1"/>
            </p:cNvGrpSpPr>
            <p:nvPr/>
          </p:nvGrpSpPr>
          <p:grpSpPr>
            <a:xfrm>
              <a:off x="6908014" y="3888440"/>
              <a:ext cx="162564" cy="1040408"/>
              <a:chOff x="3707904" y="3429000"/>
              <a:chExt cx="360040" cy="2304256"/>
            </a:xfrm>
          </p:grpSpPr>
          <p:sp>
            <p:nvSpPr>
              <p:cNvPr id="365" name="正方形/長方形 92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正方形/長方形 93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67" name="正方形/長方形 94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68" name="正方形/長方形 95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69" name="正方形/長方形 96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0" name="正方形/長方形 97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正方形/長方形 98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正方形/長方形 99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正方形/長方形 100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4" name="正方形/長方形 101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5" name="正方形/長方形 102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6" name="正方形/長方形 103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7" name="正方形/長方形 104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8" name="正方形/長方形 105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79" name="正方形/長方形 106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0" name="正方形/長方形 107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1" name="グループ化 125"/>
            <p:cNvGrpSpPr>
              <a:grpSpLocks noChangeAspect="1"/>
            </p:cNvGrpSpPr>
            <p:nvPr/>
          </p:nvGrpSpPr>
          <p:grpSpPr>
            <a:xfrm>
              <a:off x="7070578" y="3890650"/>
              <a:ext cx="162564" cy="1040408"/>
              <a:chOff x="3707904" y="3429000"/>
              <a:chExt cx="360040" cy="2304256"/>
            </a:xfrm>
          </p:grpSpPr>
          <p:sp>
            <p:nvSpPr>
              <p:cNvPr id="382" name="正方形/長方形 126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正方形/長方形 127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4" name="正方形/長方形 128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5" name="正方形/長方形 129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正方形/長方形 130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7" name="正方形/長方形 131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8" name="正方形/長方形 132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89" name="正方形/長方形 133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0" name="正方形/長方形 134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1" name="正方形/長方形 135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2" name="正方形/長方形 136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3" name="正方形/長方形 137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4" name="正方形/長方形 138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5" name="正方形/長方形 139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6" name="正方形/長方形 140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97" name="正方形/長方形 141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8" name="グループ化 159"/>
            <p:cNvGrpSpPr>
              <a:grpSpLocks noChangeAspect="1"/>
            </p:cNvGrpSpPr>
            <p:nvPr/>
          </p:nvGrpSpPr>
          <p:grpSpPr>
            <a:xfrm>
              <a:off x="8317648" y="3888440"/>
              <a:ext cx="162564" cy="1040408"/>
              <a:chOff x="3707904" y="3429000"/>
              <a:chExt cx="360040" cy="2304256"/>
            </a:xfrm>
          </p:grpSpPr>
          <p:sp>
            <p:nvSpPr>
              <p:cNvPr id="399" name="正方形/長方形 160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0" name="正方形/長方形 161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1" name="正方形/長方形 162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2" name="正方形/長方形 163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3" name="正方形/長方形 164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4" name="正方形/長方形 165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5" name="正方形/長方形 166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6" name="正方形/長方形 167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7" name="正方形/長方形 168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8" name="正方形/長方形 169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9" name="正方形/長方形 170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0" name="正方形/長方形 171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1" name="正方形/長方形 172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2" name="正方形/長方形 173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3" name="正方形/長方形 174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4" name="正方形/長方形 175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5" name="角丸四角形 211"/>
            <p:cNvSpPr/>
            <p:nvPr/>
          </p:nvSpPr>
          <p:spPr>
            <a:xfrm>
              <a:off x="6842989" y="3856171"/>
              <a:ext cx="1690663" cy="1109366"/>
            </a:xfrm>
            <a:prstGeom prst="roundRect">
              <a:avLst/>
            </a:prstGeom>
            <a:noFill/>
            <a:ln w="12700" cap="flat" cmpd="sng" algn="ctr">
              <a:solidFill>
                <a:srgbClr val="4F81BD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Internal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Bank</a:t>
              </a:r>
              <a:endParaRPr kumimoji="1" lang="ja-JP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16" name="左中かっこ 42"/>
            <p:cNvSpPr/>
            <p:nvPr/>
          </p:nvSpPr>
          <p:spPr>
            <a:xfrm rot="16200000">
              <a:off x="7641884" y="4436430"/>
              <a:ext cx="195076" cy="1458409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17" name="テキスト ボックス 86"/>
            <p:cNvSpPr txBox="1"/>
            <p:nvPr/>
          </p:nvSpPr>
          <p:spPr>
            <a:xfrm>
              <a:off x="7192640" y="5293417"/>
              <a:ext cx="1140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2,048 bits</a:t>
              </a:r>
            </a:p>
          </p:txBody>
        </p:sp>
      </p:grpSp>
      <p:grpSp>
        <p:nvGrpSpPr>
          <p:cNvPr id="418" name="群組 417"/>
          <p:cNvGrpSpPr/>
          <p:nvPr/>
        </p:nvGrpSpPr>
        <p:grpSpPr>
          <a:xfrm>
            <a:off x="6708267" y="3797841"/>
            <a:ext cx="1690663" cy="1775800"/>
            <a:chOff x="6842989" y="3856171"/>
            <a:chExt cx="1690663" cy="1775800"/>
          </a:xfrm>
        </p:grpSpPr>
        <p:grpSp>
          <p:nvGrpSpPr>
            <p:cNvPr id="419" name="グループ化 91"/>
            <p:cNvGrpSpPr>
              <a:grpSpLocks noChangeAspect="1"/>
            </p:cNvGrpSpPr>
            <p:nvPr/>
          </p:nvGrpSpPr>
          <p:grpSpPr>
            <a:xfrm>
              <a:off x="6908014" y="3888440"/>
              <a:ext cx="162564" cy="1040408"/>
              <a:chOff x="3707904" y="3429000"/>
              <a:chExt cx="360040" cy="2304256"/>
            </a:xfrm>
          </p:grpSpPr>
          <p:sp>
            <p:nvSpPr>
              <p:cNvPr id="457" name="正方形/長方形 92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正方形/長方形 93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正方形/長方形 94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正方形/長方形 95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正方形/長方形 96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正方形/長方形 97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正方形/長方形 98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正方形/長方形 99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正方形/長方形 100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正方形/長方形 101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7" name="正方形/長方形 102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正方形/長方形 103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正方形/長方形 104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正方形/長方形 105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71" name="正方形/長方形 106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正方形/長方形 107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0" name="グループ化 125"/>
            <p:cNvGrpSpPr>
              <a:grpSpLocks noChangeAspect="1"/>
            </p:cNvGrpSpPr>
            <p:nvPr/>
          </p:nvGrpSpPr>
          <p:grpSpPr>
            <a:xfrm>
              <a:off x="7070578" y="3890650"/>
              <a:ext cx="162564" cy="1040408"/>
              <a:chOff x="3707904" y="3429000"/>
              <a:chExt cx="360040" cy="2304256"/>
            </a:xfrm>
          </p:grpSpPr>
          <p:sp>
            <p:nvSpPr>
              <p:cNvPr id="441" name="正方形/長方形 126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2" name="正方形/長方形 127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正方形/長方形 128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正方形/長方形 129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正方形/長方形 130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正方形/長方形 131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正方形/長方形 132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正方形/長方形 133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正方形/長方形 134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0" name="正方形/長方形 135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正方形/長方形 136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正方形/長方形 137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3" name="正方形/長方形 138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正方形/長方形 139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5" name="正方形/長方形 140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正方形/長方形 141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1" name="グループ化 159"/>
            <p:cNvGrpSpPr>
              <a:grpSpLocks noChangeAspect="1"/>
            </p:cNvGrpSpPr>
            <p:nvPr/>
          </p:nvGrpSpPr>
          <p:grpSpPr>
            <a:xfrm>
              <a:off x="8317648" y="3888440"/>
              <a:ext cx="162564" cy="1040408"/>
              <a:chOff x="3707904" y="3429000"/>
              <a:chExt cx="360040" cy="2304256"/>
            </a:xfrm>
          </p:grpSpPr>
          <p:sp>
            <p:nvSpPr>
              <p:cNvPr id="425" name="正方形/長方形 160"/>
              <p:cNvSpPr/>
              <p:nvPr/>
            </p:nvSpPr>
            <p:spPr>
              <a:xfrm>
                <a:off x="3707904" y="3429000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正方形/長方形 161"/>
              <p:cNvSpPr/>
              <p:nvPr/>
            </p:nvSpPr>
            <p:spPr>
              <a:xfrm>
                <a:off x="3707904" y="3573016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正方形/長方形 162"/>
              <p:cNvSpPr/>
              <p:nvPr/>
            </p:nvSpPr>
            <p:spPr>
              <a:xfrm>
                <a:off x="3707904" y="3717032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正方形/長方形 163"/>
              <p:cNvSpPr/>
              <p:nvPr/>
            </p:nvSpPr>
            <p:spPr>
              <a:xfrm>
                <a:off x="3707904" y="3861048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正方形/長方形 164"/>
              <p:cNvSpPr/>
              <p:nvPr/>
            </p:nvSpPr>
            <p:spPr>
              <a:xfrm>
                <a:off x="3707904" y="4005064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正方形/長方形 165"/>
              <p:cNvSpPr/>
              <p:nvPr/>
            </p:nvSpPr>
            <p:spPr>
              <a:xfrm>
                <a:off x="3707904" y="4149080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正方形/長方形 166"/>
              <p:cNvSpPr/>
              <p:nvPr/>
            </p:nvSpPr>
            <p:spPr>
              <a:xfrm>
                <a:off x="3707904" y="4293096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正方形/長方形 167"/>
              <p:cNvSpPr/>
              <p:nvPr/>
            </p:nvSpPr>
            <p:spPr>
              <a:xfrm>
                <a:off x="3707904" y="4437112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正方形/長方形 168"/>
              <p:cNvSpPr/>
              <p:nvPr/>
            </p:nvSpPr>
            <p:spPr>
              <a:xfrm>
                <a:off x="3707904" y="4581128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正方形/長方形 169"/>
              <p:cNvSpPr/>
              <p:nvPr/>
            </p:nvSpPr>
            <p:spPr>
              <a:xfrm>
                <a:off x="3707904" y="4725144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5" name="正方形/長方形 170"/>
              <p:cNvSpPr/>
              <p:nvPr/>
            </p:nvSpPr>
            <p:spPr>
              <a:xfrm>
                <a:off x="3707904" y="4869160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正方形/長方形 171"/>
              <p:cNvSpPr/>
              <p:nvPr/>
            </p:nvSpPr>
            <p:spPr>
              <a:xfrm>
                <a:off x="3707904" y="5013176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正方形/長方形 172"/>
              <p:cNvSpPr/>
              <p:nvPr/>
            </p:nvSpPr>
            <p:spPr>
              <a:xfrm>
                <a:off x="3707904" y="5157192"/>
                <a:ext cx="360040" cy="144016"/>
              </a:xfrm>
              <a:prstGeom prst="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正方形/長方形 173"/>
              <p:cNvSpPr/>
              <p:nvPr/>
            </p:nvSpPr>
            <p:spPr>
              <a:xfrm>
                <a:off x="3707904" y="5301208"/>
                <a:ext cx="360040" cy="144016"/>
              </a:xfrm>
              <a:prstGeom prst="rect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正方形/長方形 174"/>
              <p:cNvSpPr/>
              <p:nvPr/>
            </p:nvSpPr>
            <p:spPr>
              <a:xfrm>
                <a:off x="3707904" y="5445224"/>
                <a:ext cx="360040" cy="144016"/>
              </a:xfrm>
              <a:prstGeom prst="rect">
                <a:avLst/>
              </a:prstGeom>
              <a:solidFill>
                <a:srgbClr val="8064A2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正方形/長方形 175"/>
              <p:cNvSpPr/>
              <p:nvPr/>
            </p:nvSpPr>
            <p:spPr>
              <a:xfrm>
                <a:off x="3707904" y="5589240"/>
                <a:ext cx="360040" cy="144016"/>
              </a:xfrm>
              <a:prstGeom prst="rect">
                <a:avLst/>
              </a:prstGeom>
              <a:solidFill>
                <a:srgbClr val="9BBB59">
                  <a:lumMod val="40000"/>
                  <a:lumOff val="6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2" name="角丸四角形 211"/>
            <p:cNvSpPr/>
            <p:nvPr/>
          </p:nvSpPr>
          <p:spPr>
            <a:xfrm>
              <a:off x="6842989" y="3856171"/>
              <a:ext cx="1690663" cy="1109366"/>
            </a:xfrm>
            <a:prstGeom prst="roundRect">
              <a:avLst/>
            </a:prstGeom>
            <a:noFill/>
            <a:ln w="12700" cap="flat" cmpd="sng" algn="ctr">
              <a:solidFill>
                <a:srgbClr val="4F81BD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Internal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Bank</a:t>
              </a:r>
              <a:endParaRPr kumimoji="1" lang="ja-JP" alt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23" name="左中かっこ 42"/>
            <p:cNvSpPr/>
            <p:nvPr/>
          </p:nvSpPr>
          <p:spPr>
            <a:xfrm rot="16200000">
              <a:off x="7641884" y="4436430"/>
              <a:ext cx="195076" cy="1458409"/>
            </a:xfrm>
            <a:prstGeom prst="leftBrac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24" name="テキスト ボックス 86"/>
            <p:cNvSpPr txBox="1"/>
            <p:nvPr/>
          </p:nvSpPr>
          <p:spPr>
            <a:xfrm>
              <a:off x="7192640" y="5293417"/>
              <a:ext cx="11400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2,048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15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564;p37"/>
          <p:cNvSpPr txBox="1"/>
          <p:nvPr/>
        </p:nvSpPr>
        <p:spPr>
          <a:xfrm>
            <a:off x="699326" y="1120696"/>
            <a:ext cx="7874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kumimoji="0" lang="zh-TW" altLang="en-US" b="1" dirty="0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針對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邏輯線路設計中，各式大小 </a:t>
            </a:r>
            <a:r>
              <a:rPr kumimoji="0" lang="en-US" altLang="zh-TW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SRAM</a:t>
            </a:r>
            <a:r>
              <a:rPr kumimoji="0" lang="zh-TW" altLang="en-US" dirty="0"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陣列需求，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開發 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Compiler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提供不同之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lang="zh-TW" altLang="en-US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陣列</a:t>
            </a:r>
            <a:endParaRPr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613762" y="1765940"/>
            <a:ext cx="6656238" cy="501673"/>
            <a:chOff x="1844282" y="3027791"/>
            <a:chExt cx="4909336" cy="802417"/>
          </a:xfrm>
        </p:grpSpPr>
        <p:grpSp>
          <p:nvGrpSpPr>
            <p:cNvPr id="32" name="群組 31"/>
            <p:cNvGrpSpPr/>
            <p:nvPr/>
          </p:nvGrpSpPr>
          <p:grpSpPr>
            <a:xfrm>
              <a:off x="1844282" y="3039325"/>
              <a:ext cx="1850440" cy="790883"/>
              <a:chOff x="1599" y="1653859"/>
              <a:chExt cx="1850440" cy="790883"/>
            </a:xfrm>
          </p:grpSpPr>
          <p:sp>
            <p:nvSpPr>
              <p:cNvPr id="39" name="＞形箭號 38"/>
              <p:cNvSpPr/>
              <p:nvPr/>
            </p:nvSpPr>
            <p:spPr>
              <a:xfrm>
                <a:off x="1599" y="1653859"/>
                <a:ext cx="1850440" cy="779348"/>
              </a:xfrm>
              <a:prstGeom prst="chevron">
                <a:avLst>
                  <a:gd name="adj" fmla="val 24677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0" name="＞形箭號 4"/>
              <p:cNvSpPr/>
              <p:nvPr/>
            </p:nvSpPr>
            <p:spPr>
              <a:xfrm>
                <a:off x="125426" y="1665394"/>
                <a:ext cx="1547792" cy="77934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zh-TW" sz="1600" b="1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r>
                  <a:rPr lang="zh-TW" altLang="en-US" sz="1600" b="1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陣列規格</a:t>
                </a:r>
                <a:endParaRPr lang="zh-TW" altLang="en-US" sz="1600" b="1" kern="12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3597816" y="3027791"/>
              <a:ext cx="1490901" cy="790882"/>
              <a:chOff x="1755133" y="1642325"/>
              <a:chExt cx="1490901" cy="790882"/>
            </a:xfrm>
          </p:grpSpPr>
          <p:sp>
            <p:nvSpPr>
              <p:cNvPr id="37" name="＞形箭號 36"/>
              <p:cNvSpPr/>
              <p:nvPr/>
            </p:nvSpPr>
            <p:spPr>
              <a:xfrm>
                <a:off x="1755133" y="1653859"/>
                <a:ext cx="1490901" cy="779348"/>
              </a:xfrm>
              <a:prstGeom prst="chevron">
                <a:avLst>
                  <a:gd name="adj" fmla="val 25521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＞形箭號 6"/>
              <p:cNvSpPr/>
              <p:nvPr/>
            </p:nvSpPr>
            <p:spPr>
              <a:xfrm>
                <a:off x="1852040" y="1642325"/>
                <a:ext cx="1214579" cy="77934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TW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編譯器</a:t>
                </a:r>
                <a:endParaRPr lang="zh-TW" altLang="en-US" sz="1600" b="1" kern="12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4993830" y="3027791"/>
              <a:ext cx="1759788" cy="790882"/>
              <a:chOff x="3151147" y="1642325"/>
              <a:chExt cx="1759788" cy="790882"/>
            </a:xfrm>
          </p:grpSpPr>
          <p:sp>
            <p:nvSpPr>
              <p:cNvPr id="35" name="＞形箭號 34"/>
              <p:cNvSpPr/>
              <p:nvPr/>
            </p:nvSpPr>
            <p:spPr>
              <a:xfrm>
                <a:off x="3151147" y="1653859"/>
                <a:ext cx="1759788" cy="779348"/>
              </a:xfrm>
              <a:prstGeom prst="chevron">
                <a:avLst>
                  <a:gd name="adj" fmla="val 25521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＞形箭號 8"/>
              <p:cNvSpPr/>
              <p:nvPr/>
            </p:nvSpPr>
            <p:spPr>
              <a:xfrm>
                <a:off x="3266839" y="1642325"/>
                <a:ext cx="1495177" cy="77934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6007" tIns="18669" rIns="18669" bIns="18669" numCol="1" spcCol="1270" anchor="ctr" anchorCtr="0">
                <a:noAutofit/>
              </a:bodyPr>
              <a:lstStyle/>
              <a:p>
                <a:pPr lvl="0" algn="ctr" defTabSz="6223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altLang="zh-TW" sz="1600" b="1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SRAM</a:t>
                </a:r>
                <a:r>
                  <a:rPr lang="zh-TW" altLang="en-US" sz="1600" b="1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Arial" panose="020B0604020202020204" pitchFamily="34" charset="0"/>
                  </a:rPr>
                  <a:t>陣列實例</a:t>
                </a:r>
                <a:endParaRPr lang="zh-TW" altLang="en-US" sz="1600" b="1" kern="1200" dirty="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5AAD4B97-22FE-43F1-AA60-6A461D9F8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195010"/>
              </p:ext>
            </p:extLst>
          </p:nvPr>
        </p:nvGraphicFramePr>
        <p:xfrm>
          <a:off x="687061" y="2380731"/>
          <a:ext cx="8066830" cy="1624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</a:t>
                      </a:r>
                      <a:endParaRPr lang="zh-TW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</a:t>
                      </a:r>
                      <a:r>
                        <a:rPr lang="en-US" altLang="zh-TW" sz="1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Line</a:t>
                      </a:r>
                      <a:r>
                        <a:rPr lang="zh-TW" altLang="en-US" sz="1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b="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lang="en-US" altLang="zh-TW" sz="1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 Width (bit)</a:t>
                      </a:r>
                      <a:r>
                        <a:rPr lang="zh-TW" alt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 Density</a:t>
                      </a:r>
                      <a:r>
                        <a:rPr lang="en-US" altLang="zh-TW" sz="14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(bit)(</a:t>
                      </a:r>
                      <a:r>
                        <a:rPr lang="en-US" altLang="zh-TW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min~max</a:t>
                      </a:r>
                      <a:r>
                        <a:rPr lang="en-US" altLang="zh-TW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44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YMUX=4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32 ~  2,048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~192  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256bit~384Kbit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72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YMUX=8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64 ~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4,096  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~ 128  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256bit~512Kbit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13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YMUX=16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 ~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8,192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~   64  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512bit~512Kbit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13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YMUX=32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 ~ 16,384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step=64)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~   32   </a:t>
                      </a:r>
                      <a:r>
                        <a:rPr lang="en-US" altLang="zh-TW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step=2)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512bit~512Kbit</a:t>
                      </a:r>
                      <a:endParaRPr lang="zh-TW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0" name="群組 29">
            <a:extLst>
              <a:ext uri="{FF2B5EF4-FFF2-40B4-BE49-F238E27FC236}">
                <a16:creationId xmlns:a16="http://schemas.microsoft.com/office/drawing/2014/main" id="{C42EE5AD-E100-4DB5-B4C9-B3191A9D9806}"/>
              </a:ext>
            </a:extLst>
          </p:cNvPr>
          <p:cNvGrpSpPr/>
          <p:nvPr/>
        </p:nvGrpSpPr>
        <p:grpSpPr>
          <a:xfrm>
            <a:off x="28463" y="4079319"/>
            <a:ext cx="7165562" cy="2614419"/>
            <a:chOff x="1510575" y="3552914"/>
            <a:chExt cx="7165562" cy="3110675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F278F78-CB79-4A4B-A4B0-86D3DC889185}"/>
                </a:ext>
              </a:extLst>
            </p:cNvPr>
            <p:cNvSpPr txBox="1"/>
            <p:nvPr/>
          </p:nvSpPr>
          <p:spPr>
            <a:xfrm>
              <a:off x="2533384" y="6334011"/>
              <a:ext cx="6142753" cy="32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2,4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,8… 16…  </a:t>
              </a:r>
              <a:r>
                <a:rPr lang="en-US" sz="1200" dirty="0">
                  <a:solidFill>
                    <a:srgbClr val="00B05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32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… 48… </a:t>
              </a:r>
              <a:r>
                <a:rPr lang="en-US" sz="1200" dirty="0">
                  <a:solidFill>
                    <a:srgbClr val="0070C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64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………  96... </a:t>
              </a:r>
              <a:r>
                <a:rPr lang="en-US" sz="1200" dirty="0">
                  <a:solidFill>
                    <a:srgbClr val="CC0099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128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….…144……….</a:t>
              </a:r>
              <a:r>
                <a:rPr lang="en-US" sz="1200" dirty="0">
                  <a:solidFill>
                    <a:srgbClr val="CDB717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192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  </a:t>
              </a:r>
              <a:r>
                <a:rPr lang="en-US" sz="1200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(IO width)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7166E0D-F384-4E25-957A-CB6A907456FC}"/>
                </a:ext>
              </a:extLst>
            </p:cNvPr>
            <p:cNvSpPr txBox="1"/>
            <p:nvPr/>
          </p:nvSpPr>
          <p:spPr>
            <a:xfrm>
              <a:off x="1510575" y="3552914"/>
              <a:ext cx="1188831" cy="296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(Word</a:t>
              </a:r>
              <a:r>
                <a:rPr lang="zh-TW" altLang="en-US" sz="1200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sz="1200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Depth)</a:t>
              </a:r>
            </a:p>
            <a:p>
              <a:pPr algn="r"/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16K</a:t>
              </a:r>
            </a:p>
            <a:p>
              <a:pPr algn="r"/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⁞</a:t>
              </a:r>
            </a:p>
            <a:p>
              <a:pPr algn="r"/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8K</a:t>
              </a:r>
            </a:p>
            <a:p>
              <a:pPr algn="r"/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⁞</a:t>
              </a:r>
            </a:p>
            <a:p>
              <a:pPr algn="r"/>
              <a:r>
                <a:rPr lang="zh-TW" alt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4K</a:t>
              </a:r>
            </a:p>
            <a:p>
              <a:pPr algn="r"/>
              <a:r>
                <a:rPr lang="zh-TW" alt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</a:t>
              </a:r>
              <a:r>
                <a:rPr lang="en-US" altLang="zh-TW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⁞</a:t>
              </a:r>
              <a:endParaRPr lang="en-US" sz="1200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algn="r"/>
              <a:r>
                <a:rPr lang="en-US" sz="1200" dirty="0">
                  <a:ea typeface="微軟正黑體" panose="020B0604030504040204" pitchFamily="34" charset="-120"/>
                  <a:cs typeface="Arial" panose="020B0604020202020204" pitchFamily="34" charset="0"/>
                </a:rPr>
                <a:t> 2K  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1K 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512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256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128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 64    </a:t>
              </a:r>
            </a:p>
            <a:p>
              <a:pPr algn="r"/>
              <a:r>
                <a:rPr lang="en-US" sz="1000" dirty="0">
                  <a:ea typeface="微軟正黑體" panose="020B0604030504040204" pitchFamily="34" charset="-120"/>
                  <a:cs typeface="Arial" panose="020B0604020202020204" pitchFamily="34" charset="0"/>
                </a:rPr>
                <a:t>   32</a:t>
              </a: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4BB56B87-02C8-4DC3-AB08-1FD0083DC5FF}"/>
                </a:ext>
              </a:extLst>
            </p:cNvPr>
            <p:cNvGrpSpPr/>
            <p:nvPr/>
          </p:nvGrpSpPr>
          <p:grpSpPr>
            <a:xfrm>
              <a:off x="2698020" y="3605905"/>
              <a:ext cx="4186973" cy="2713999"/>
              <a:chOff x="2698020" y="3605905"/>
              <a:chExt cx="4186973" cy="2713999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0326270-26C6-4C9C-A6BE-2AB556CFDE80}"/>
                  </a:ext>
                </a:extLst>
              </p:cNvPr>
              <p:cNvSpPr txBox="1"/>
              <p:nvPr/>
            </p:nvSpPr>
            <p:spPr>
              <a:xfrm>
                <a:off x="2698020" y="3605905"/>
                <a:ext cx="888385" cy="32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B05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YMUX=32</a:t>
                </a: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46E85E0-553F-4997-BA34-75F36D7F8125}"/>
                  </a:ext>
                </a:extLst>
              </p:cNvPr>
              <p:cNvSpPr txBox="1"/>
              <p:nvPr/>
            </p:nvSpPr>
            <p:spPr>
              <a:xfrm>
                <a:off x="3647817" y="4487516"/>
                <a:ext cx="888385" cy="32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YMUX=16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FF9DE0F9-19AD-4DBE-8EDD-55B7D0B858D2}"/>
                  </a:ext>
                </a:extLst>
              </p:cNvPr>
              <p:cNvSpPr txBox="1"/>
              <p:nvPr/>
            </p:nvSpPr>
            <p:spPr>
              <a:xfrm>
                <a:off x="6081568" y="5346427"/>
                <a:ext cx="803425" cy="32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CDB717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YMUX=4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25B8B9E-0DDA-4592-93FC-E7885DC37D2C}"/>
                  </a:ext>
                </a:extLst>
              </p:cNvPr>
              <p:cNvSpPr/>
              <p:nvPr/>
            </p:nvSpPr>
            <p:spPr>
              <a:xfrm>
                <a:off x="2949173" y="5623426"/>
                <a:ext cx="3935820" cy="696478"/>
              </a:xfrm>
              <a:prstGeom prst="rect">
                <a:avLst/>
              </a:prstGeom>
              <a:solidFill>
                <a:srgbClr val="F4DFA2">
                  <a:alpha val="43922"/>
                </a:srgbClr>
              </a:solidFill>
              <a:ln w="12700">
                <a:solidFill>
                  <a:srgbClr val="F4DF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BB851D2-5AE3-4102-9A2C-94D0D3F3483C}"/>
                  </a:ext>
                </a:extLst>
              </p:cNvPr>
              <p:cNvSpPr txBox="1"/>
              <p:nvPr/>
            </p:nvSpPr>
            <p:spPr>
              <a:xfrm>
                <a:off x="4767280" y="4986387"/>
                <a:ext cx="803425" cy="32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CC0099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YMUX=8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4AEDBA8-1EDF-4909-9BD4-F6F766B18445}"/>
                  </a:ext>
                </a:extLst>
              </p:cNvPr>
              <p:cNvSpPr/>
              <p:nvPr/>
            </p:nvSpPr>
            <p:spPr>
              <a:xfrm>
                <a:off x="2899446" y="5263386"/>
                <a:ext cx="2657384" cy="936104"/>
              </a:xfrm>
              <a:prstGeom prst="rect">
                <a:avLst/>
              </a:prstGeom>
              <a:solidFill>
                <a:srgbClr val="F8D5FB">
                  <a:alpha val="39000"/>
                </a:srgbClr>
              </a:solidFill>
              <a:ln w="12700">
                <a:solidFill>
                  <a:srgbClr val="CC0099">
                    <a:alpha val="49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0BD1805-19FA-4324-A4B6-991EE911FE82}"/>
                  </a:ext>
                </a:extLst>
              </p:cNvPr>
              <p:cNvSpPr/>
              <p:nvPr/>
            </p:nvSpPr>
            <p:spPr>
              <a:xfrm>
                <a:off x="2899446" y="4759330"/>
                <a:ext cx="1453208" cy="13347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DB735AF-E229-462C-A04D-9494529F06F5}"/>
                  </a:ext>
                </a:extLst>
              </p:cNvPr>
              <p:cNvSpPr/>
              <p:nvPr/>
            </p:nvSpPr>
            <p:spPr>
              <a:xfrm>
                <a:off x="2734485" y="3882905"/>
                <a:ext cx="916373" cy="2149517"/>
              </a:xfrm>
              <a:prstGeom prst="rect">
                <a:avLst/>
              </a:prstGeom>
              <a:solidFill>
                <a:srgbClr val="CCFFCC">
                  <a:alpha val="53000"/>
                </a:srgbClr>
              </a:solidFill>
              <a:ln w="127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1" name="圓角矩形 20">
            <a:extLst>
              <a:ext uri="{FF2B5EF4-FFF2-40B4-BE49-F238E27FC236}">
                <a16:creationId xmlns:a16="http://schemas.microsoft.com/office/drawing/2014/main" id="{5B37A762-BAF1-4217-B1A0-C25D5143DA68}"/>
              </a:ext>
            </a:extLst>
          </p:cNvPr>
          <p:cNvSpPr/>
          <p:nvPr/>
        </p:nvSpPr>
        <p:spPr>
          <a:xfrm>
            <a:off x="5652648" y="4172442"/>
            <a:ext cx="3269347" cy="2178517"/>
          </a:xfrm>
          <a:prstGeom prst="roundRect">
            <a:avLst/>
          </a:prstGeom>
          <a:noFill/>
          <a:ln w="12700">
            <a:noFill/>
          </a:ln>
        </p:spPr>
        <p:txBody>
          <a:bodyPr wrap="square" lIns="72000" tIns="0" rIns="72000" bIns="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編譯器支持依據不同字節與位元組合，生成各式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陣列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實例，並提供多端口及多記憶庫選項。如此於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設計中，可針對速度、能耗、成本等因素，靈活優化</a:t>
            </a:r>
            <a:r>
              <a:rPr lang="zh-TW" altLang="en-US" b="1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設計</a:t>
            </a:r>
            <a:endParaRPr lang="zh-TW" altLang="en-US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8D82416D-7324-4EEE-B828-F9700D716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6663" y="554038"/>
            <a:ext cx="74501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B.3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陣列暨編譯器開發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45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869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B.4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週邊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智財開發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5346" y="5679583"/>
            <a:ext cx="1184857" cy="57954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15" y="2740426"/>
            <a:ext cx="5936624" cy="387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15564;p37"/>
          <p:cNvSpPr txBox="1"/>
          <p:nvPr/>
        </p:nvSpPr>
        <p:spPr>
          <a:xfrm>
            <a:off x="376238" y="1298302"/>
            <a:ext cx="787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lang="zh-TW" altLang="en-US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週邊智財</a:t>
            </a:r>
            <a:r>
              <a:rPr lang="zh-TW" altLang="en-US" b="1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在本計畫中之目的與施行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1027719" y="1796720"/>
            <a:ext cx="7378616" cy="810768"/>
          </a:xfrm>
          <a:prstGeom prst="roundRect">
            <a:avLst/>
          </a:prstGeom>
          <a:noFill/>
          <a:ln w="12700">
            <a:noFill/>
          </a:ln>
        </p:spPr>
        <p:txBody>
          <a:bodyPr wrap="square" lIns="108000" tIns="0" rIns="108000" bIns="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因應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SOC design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，需要相關週邊智財作為晶片與系統間之傳輸橋梁，如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I2C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SPI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 、 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UART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等智財。下圖為週邊於系統上連接時之</a:t>
            </a:r>
            <a:r>
              <a:rPr lang="zh-TW" altLang="en-US" sz="1600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示意圖：</a:t>
            </a:r>
            <a:endParaRPr lang="zh-TW" altLang="en-US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46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B.5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：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介面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智財開發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9717" y="3820647"/>
            <a:ext cx="2189408" cy="2215166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64427" y="4361559"/>
            <a:ext cx="244698" cy="113334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2596" y="3820647"/>
            <a:ext cx="2189408" cy="2215166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2865" y="4361558"/>
            <a:ext cx="244698" cy="1133341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43975" y="3454275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系統主晶片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800893" y="3440698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晶片</a:t>
            </a:r>
          </a:p>
        </p:txBody>
      </p:sp>
      <p:sp>
        <p:nvSpPr>
          <p:cNvPr id="9" name="矩形 8"/>
          <p:cNvSpPr/>
          <p:nvPr/>
        </p:nvSpPr>
        <p:spPr>
          <a:xfrm>
            <a:off x="1519717" y="3820647"/>
            <a:ext cx="888632" cy="798490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17569" y="5235189"/>
            <a:ext cx="888632" cy="798490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4432" y="4722168"/>
            <a:ext cx="1766526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 Gen 4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左-右雙向箭號 12"/>
          <p:cNvSpPr/>
          <p:nvPr/>
        </p:nvSpPr>
        <p:spPr>
          <a:xfrm>
            <a:off x="3915177" y="4722168"/>
            <a:ext cx="1197736" cy="373487"/>
          </a:xfrm>
          <a:prstGeom prst="leftRightArrow">
            <a:avLst/>
          </a:prstGeom>
          <a:solidFill>
            <a:srgbClr val="0070C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5" name="直線接點 14"/>
          <p:cNvCxnSpPr>
            <a:stCxn id="9" idx="3"/>
          </p:cNvCxnSpPr>
          <p:nvPr/>
        </p:nvCxnSpPr>
        <p:spPr>
          <a:xfrm>
            <a:off x="2408349" y="4219892"/>
            <a:ext cx="901521" cy="502276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2393322" y="5145032"/>
            <a:ext cx="901521" cy="502276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964034" y="4722168"/>
            <a:ext cx="150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 Gen 1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15177" y="3818493"/>
            <a:ext cx="119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2500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每秒 資料傳輸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528296" y="2872512"/>
            <a:ext cx="35141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en-US" altLang="zh-TW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Gen I (2500</a:t>
            </a:r>
            <a:r>
              <a:rPr lang="zh-TW" altLang="en-US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lang="en-US" altLang="zh-TW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lang="en-US" altLang="zh-TW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dirty="0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Google Shape;15564;p37"/>
          <p:cNvSpPr txBox="1"/>
          <p:nvPr/>
        </p:nvSpPr>
        <p:spPr>
          <a:xfrm>
            <a:off x="376238" y="1117996"/>
            <a:ext cx="78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lt1"/>
                </a:solidFill>
                <a:highlight>
                  <a:srgbClr val="000080"/>
                </a:highlight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本分項要點說明</a:t>
            </a:r>
            <a:r>
              <a:rPr lang="zh-TW" altLang="en-US" sz="20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介面智財</a:t>
            </a:r>
            <a:r>
              <a:rPr lang="zh-TW" altLang="en-US" sz="2000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Calibri"/>
              </a:rPr>
              <a:t>於本計畫中之作用</a:t>
            </a:r>
            <a:endParaRPr sz="2000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731159" y="6209454"/>
            <a:ext cx="7096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為向下相容之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，所以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Gen 1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跟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Gen 1 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以上之</a:t>
            </a:r>
            <a:r>
              <a:rPr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可互相相容</a:t>
            </a:r>
          </a:p>
        </p:txBody>
      </p:sp>
      <p:cxnSp>
        <p:nvCxnSpPr>
          <p:cNvPr id="22" name="肘形接點 21"/>
          <p:cNvCxnSpPr>
            <a:stCxn id="18" idx="2"/>
            <a:endCxn id="5" idx="0"/>
          </p:cNvCxnSpPr>
          <p:nvPr/>
        </p:nvCxnSpPr>
        <p:spPr>
          <a:xfrm rot="5400000">
            <a:off x="4876205" y="1952415"/>
            <a:ext cx="1119715" cy="3698572"/>
          </a:xfrm>
          <a:prstGeom prst="bentConnector3">
            <a:avLst>
              <a:gd name="adj1" fmla="val 50000"/>
            </a:avLst>
          </a:prstGeom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1124668" y="1615440"/>
            <a:ext cx="7789087" cy="1133856"/>
          </a:xfrm>
          <a:prstGeom prst="roundRect">
            <a:avLst/>
          </a:prstGeom>
          <a:noFill/>
          <a:ln w="12700">
            <a:noFill/>
          </a:ln>
        </p:spPr>
        <p:txBody>
          <a:bodyPr wrap="square" lIns="108000" tIns="0" rIns="108000" bIns="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為應付更高頻寬需求，需由相對應高速介面智財負責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晶片與系統主晶片間之傳輸。考慮製程相容性，本計畫評估採用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DDR3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(2400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或 </a:t>
            </a:r>
            <a:r>
              <a:rPr lang="en-US" altLang="zh-TW" dirty="0" err="1">
                <a:ea typeface="微軟正黑體" panose="020B0604030504040204" pitchFamily="34" charset="-120"/>
                <a:cs typeface="Arial" panose="020B0604020202020204" pitchFamily="34" charset="0"/>
              </a:rPr>
              <a:t>PCIe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 Gen I (2500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百萬單元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每秒</a:t>
            </a:r>
            <a:r>
              <a:rPr lang="en-US" altLang="zh-TW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>
                <a:ea typeface="微軟正黑體" panose="020B0604030504040204" pitchFamily="34" charset="-120"/>
                <a:cs typeface="Arial" panose="020B0604020202020204" pitchFamily="34" charset="0"/>
              </a:rPr>
              <a:t> 為介面智財</a:t>
            </a:r>
            <a:r>
              <a:rPr lang="zh-TW" altLang="en-US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選項</a:t>
            </a:r>
            <a:endParaRPr lang="en-US" altLang="zh-TW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47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38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" y="4017822"/>
            <a:ext cx="1877156" cy="234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2170549"/>
            <a:ext cx="9144000" cy="1385455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zh-TW" altLang="en-US" sz="2400" dirty="0">
                <a:ea typeface="微軟正黑體" panose="020B0604030504040204" pitchFamily="34" charset="-120"/>
                <a:cs typeface="Arial" panose="020B0604020202020204" pitchFamily="34" charset="0"/>
              </a:rPr>
              <a:t>力積電  分項計畫負責人：葛永年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0" y="1385459"/>
            <a:ext cx="628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 AIM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918690" y="3823859"/>
            <a:ext cx="6151419" cy="22007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現職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 記憶產品事業群 處長 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經歷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華鉅科技 </a:t>
            </a:r>
            <a:r>
              <a:rPr lang="en-US" altLang="zh-TW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Rise Technology Corp.</a:t>
            </a:r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行銷經理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聯陽科技 產品經理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2400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茂矽電子 產品副理</a:t>
            </a:r>
            <a:endParaRPr lang="en-US" altLang="zh-TW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400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48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5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73892" y="562783"/>
            <a:ext cx="89869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設計平台開發之挑戰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24114" y="1701557"/>
          <a:ext cx="8159668" cy="4077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510">
                <a:tc>
                  <a:txBody>
                    <a:bodyPr/>
                    <a:lstStyle/>
                    <a:p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lang="zh-TW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lang="en-US" altLang="zh-TW" sz="2400" b="1" kern="100" dirty="0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345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020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zh-TW" sz="1800" b="1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6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zh-TW" sz="1800" b="1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80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/>
                      </a:pP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6959600" y="1063065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說明分項</a:t>
            </a:r>
            <a:r>
              <a:rPr lang="en-US" altLang="zh-TW" b="1" dirty="0">
                <a:solidFill>
                  <a:srgbClr val="FF0000"/>
                </a:solidFill>
              </a:rPr>
              <a:t>C</a:t>
            </a:r>
            <a:r>
              <a:rPr lang="zh-TW" altLang="en-US" b="1" dirty="0">
                <a:solidFill>
                  <a:srgbClr val="FF0000"/>
                </a:solidFill>
              </a:rPr>
              <a:t>目前所遇到的挑戰與本計畫所提的解決方式</a:t>
            </a: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8867" y="6529181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49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圓角矩形 2"/>
          <p:cNvSpPr/>
          <p:nvPr/>
        </p:nvSpPr>
        <p:spPr bwMode="auto">
          <a:xfrm>
            <a:off x="6386513" y="5243777"/>
            <a:ext cx="993775" cy="10541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圓角矩形 3"/>
          <p:cNvSpPr/>
          <p:nvPr/>
        </p:nvSpPr>
        <p:spPr bwMode="auto">
          <a:xfrm>
            <a:off x="5197475" y="5243777"/>
            <a:ext cx="1103313" cy="10541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1331913" y="5243776"/>
            <a:ext cx="1095375" cy="105409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Picture 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537657"/>
            <a:ext cx="91122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4722" y="4700326"/>
            <a:ext cx="6477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1994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700337" y="4728157"/>
            <a:ext cx="6850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2006</a:t>
            </a:r>
          </a:p>
        </p:txBody>
      </p:sp>
      <p:cxnSp>
        <p:nvCxnSpPr>
          <p:cNvPr id="9" name="AutoShape 13"/>
          <p:cNvCxnSpPr>
            <a:cxnSpLocks noChangeShapeType="1"/>
            <a:stCxn id="20" idx="2"/>
            <a:endCxn id="7" idx="0"/>
          </p:cNvCxnSpPr>
          <p:nvPr/>
        </p:nvCxnSpPr>
        <p:spPr bwMode="auto">
          <a:xfrm rot="5400000">
            <a:off x="558152" y="4552039"/>
            <a:ext cx="228709" cy="6786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419475" y="4726570"/>
            <a:ext cx="65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2008</a:t>
            </a:r>
          </a:p>
        </p:txBody>
      </p:sp>
      <p:cxnSp>
        <p:nvCxnSpPr>
          <p:cNvPr id="11" name="AutoShape 39"/>
          <p:cNvCxnSpPr>
            <a:cxnSpLocks noChangeShapeType="1"/>
            <a:stCxn id="26" idx="2"/>
            <a:endCxn id="8" idx="0"/>
          </p:cNvCxnSpPr>
          <p:nvPr/>
        </p:nvCxnSpPr>
        <p:spPr bwMode="auto">
          <a:xfrm rot="5400000">
            <a:off x="3124717" y="4397680"/>
            <a:ext cx="248602" cy="41235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4140199" y="4728157"/>
            <a:ext cx="5691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922041" y="4728157"/>
            <a:ext cx="6445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</a:p>
        </p:txBody>
      </p:sp>
      <p:cxnSp>
        <p:nvCxnSpPr>
          <p:cNvPr id="14" name="AutoShape 61"/>
          <p:cNvCxnSpPr>
            <a:cxnSpLocks noChangeShapeType="1"/>
            <a:stCxn id="10" idx="2"/>
            <a:endCxn id="39" idx="0"/>
          </p:cNvCxnSpPr>
          <p:nvPr/>
        </p:nvCxnSpPr>
        <p:spPr bwMode="auto">
          <a:xfrm rot="5400000">
            <a:off x="3393034" y="4901423"/>
            <a:ext cx="249733" cy="4540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AutoShape 21"/>
          <p:cNvCxnSpPr>
            <a:cxnSpLocks noChangeShapeType="1"/>
            <a:stCxn id="7" idx="2"/>
            <a:endCxn id="36" idx="0"/>
          </p:cNvCxnSpPr>
          <p:nvPr/>
        </p:nvCxnSpPr>
        <p:spPr bwMode="auto">
          <a:xfrm rot="16200000" flipH="1">
            <a:off x="515864" y="5100033"/>
            <a:ext cx="275976" cy="3055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795962" y="4712282"/>
            <a:ext cx="650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2015</a:t>
            </a:r>
          </a:p>
        </p:txBody>
      </p:sp>
      <p:cxnSp>
        <p:nvCxnSpPr>
          <p:cNvPr id="17" name="AutoShape 61"/>
          <p:cNvCxnSpPr>
            <a:cxnSpLocks noChangeShapeType="1"/>
            <a:stCxn id="13" idx="2"/>
            <a:endCxn id="33" idx="0"/>
          </p:cNvCxnSpPr>
          <p:nvPr/>
        </p:nvCxnSpPr>
        <p:spPr bwMode="auto">
          <a:xfrm rot="5400000">
            <a:off x="4802336" y="4816096"/>
            <a:ext cx="252909" cy="63102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763712" y="4715457"/>
            <a:ext cx="644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2003</a:t>
            </a:r>
          </a:p>
        </p:txBody>
      </p:sp>
      <p:cxnSp>
        <p:nvCxnSpPr>
          <p:cNvPr id="19" name="AutoShape 50"/>
          <p:cNvCxnSpPr>
            <a:cxnSpLocks noChangeShapeType="1"/>
            <a:stCxn id="30" idx="2"/>
            <a:endCxn id="12" idx="0"/>
          </p:cNvCxnSpPr>
          <p:nvPr/>
        </p:nvCxnSpPr>
        <p:spPr bwMode="auto">
          <a:xfrm rot="5400000">
            <a:off x="4657448" y="4237341"/>
            <a:ext cx="258127" cy="72350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圓角矩形 19"/>
          <p:cNvSpPr/>
          <p:nvPr/>
        </p:nvSpPr>
        <p:spPr bwMode="auto">
          <a:xfrm>
            <a:off x="153988" y="3500067"/>
            <a:ext cx="1104900" cy="97155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07950" y="3960442"/>
            <a:ext cx="1295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力晶半導體成立 </a:t>
            </a:r>
            <a:endParaRPr lang="en-US" altLang="zh-TW" sz="1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新竹科學園區</a:t>
            </a:r>
            <a:endParaRPr lang="en-US" altLang="zh-TW" sz="1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3639767"/>
            <a:ext cx="70326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圓角矩形 22"/>
          <p:cNvSpPr/>
          <p:nvPr/>
        </p:nvSpPr>
        <p:spPr bwMode="auto">
          <a:xfrm>
            <a:off x="1350963" y="3496892"/>
            <a:ext cx="1204912" cy="94932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1290638" y="3486077"/>
            <a:ext cx="147196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technology transferred from</a:t>
            </a:r>
          </a:p>
          <a:p>
            <a:pPr eaLnBrk="0" hangingPunct="0">
              <a:spcBef>
                <a:spcPct val="50000"/>
              </a:spcBef>
            </a:pPr>
            <a:endParaRPr lang="zh-TW" altLang="en-US" sz="1200" b="1" dirty="0">
              <a:solidFill>
                <a:srgbClr val="5F5F5F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5" name="Picture 54" descr="elpida-memory-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69" y="3874715"/>
            <a:ext cx="717550" cy="69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圓角矩形 25"/>
          <p:cNvSpPr/>
          <p:nvPr/>
        </p:nvSpPr>
        <p:spPr bwMode="auto">
          <a:xfrm>
            <a:off x="2627313" y="3508005"/>
            <a:ext cx="1655762" cy="97155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Text Box 40"/>
          <p:cNvSpPr txBox="1">
            <a:spLocks noChangeArrowheads="1"/>
          </p:cNvSpPr>
          <p:nvPr/>
        </p:nvSpPr>
        <p:spPr bwMode="auto">
          <a:xfrm>
            <a:off x="2627313" y="3550867"/>
            <a:ext cx="19161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4138" indent="-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12” Fab </a:t>
            </a:r>
            <a:r>
              <a:rPr lang="en-US" altLang="zh-TW" sz="1200" b="1" dirty="0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P3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量產</a:t>
            </a:r>
            <a:endParaRPr lang="en-US" altLang="zh-TW" sz="1200" b="1" dirty="0">
              <a:solidFill>
                <a:srgbClr val="5F5F5F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2632075" y="3874717"/>
            <a:ext cx="18113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4138" indent="-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Powerchip &amp; </a:t>
            </a:r>
            <a:r>
              <a:rPr lang="en-US" altLang="zh-TW" sz="1200" b="1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JV </a:t>
            </a:r>
            <a:b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sz="1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9" name="Picture 55" descr="rexchi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71" y="4100142"/>
            <a:ext cx="838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圓角矩形 29"/>
          <p:cNvSpPr/>
          <p:nvPr/>
        </p:nvSpPr>
        <p:spPr bwMode="auto">
          <a:xfrm>
            <a:off x="4356100" y="3498480"/>
            <a:ext cx="1584325" cy="97155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1" name="Picture 47" descr="PSC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97" y="3638118"/>
            <a:ext cx="1263635" cy="24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4149355"/>
            <a:ext cx="1444276" cy="28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圓角矩形 32"/>
          <p:cNvSpPr/>
          <p:nvPr/>
        </p:nvSpPr>
        <p:spPr bwMode="auto">
          <a:xfrm>
            <a:off x="4149725" y="5258065"/>
            <a:ext cx="927100" cy="103981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Rectangle 51"/>
          <p:cNvSpPr>
            <a:spLocks noChangeArrowheads="1"/>
          </p:cNvSpPr>
          <p:nvPr/>
        </p:nvSpPr>
        <p:spPr bwMode="auto">
          <a:xfrm>
            <a:off x="4140200" y="5635890"/>
            <a:ext cx="1089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kumimoji="0" lang="zh-TW" altLang="en-US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收購 </a:t>
            </a:r>
            <a:r>
              <a:rPr kumimoji="0"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200" b="1" dirty="0" err="1"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kumimoji="0"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 &amp; </a:t>
            </a:r>
            <a:r>
              <a:rPr kumimoji="0" lang="en-US" altLang="zh-TW" sz="1200" b="1" dirty="0" err="1">
                <a:ea typeface="微軟正黑體" panose="020B0604030504040204" pitchFamily="34" charset="-120"/>
                <a:cs typeface="Arial" panose="020B0604020202020204" pitchFamily="34" charset="0"/>
              </a:rPr>
              <a:t>Rexchip</a:t>
            </a:r>
            <a:endParaRPr kumimoji="0" lang="en-US" altLang="zh-TW" sz="12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5" name="Picture 66" descr="1280px-Micron_Technology_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5399352"/>
            <a:ext cx="744537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圓角矩形 35"/>
          <p:cNvSpPr/>
          <p:nvPr/>
        </p:nvSpPr>
        <p:spPr bwMode="auto">
          <a:xfrm>
            <a:off x="107950" y="5253301"/>
            <a:ext cx="1122363" cy="10445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auto">
          <a:xfrm>
            <a:off x="67470" y="5253301"/>
            <a:ext cx="11691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 technology transferred from</a:t>
            </a:r>
          </a:p>
        </p:txBody>
      </p:sp>
      <p:pic>
        <p:nvPicPr>
          <p:cNvPr id="38" name="Picture 17" descr="mitsubishi-electric-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6" y="5968897"/>
            <a:ext cx="9525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圓角矩形 38"/>
          <p:cNvSpPr/>
          <p:nvPr/>
        </p:nvSpPr>
        <p:spPr bwMode="auto">
          <a:xfrm>
            <a:off x="2555875" y="5253302"/>
            <a:ext cx="1470025" cy="10445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2632075" y="5256477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4138" indent="-84138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8” Fab</a:t>
            </a:r>
            <a:r>
              <a:rPr lang="en-US" altLang="zh-TW" sz="1200" b="1" dirty="0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8A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spun off as</a:t>
            </a:r>
          </a:p>
        </p:txBody>
      </p:sp>
      <p:pic>
        <p:nvPicPr>
          <p:cNvPr id="41" name="Picture 56" descr="logo_maxchi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6" b="37796"/>
          <a:stretch>
            <a:fillRect/>
          </a:stretch>
        </p:blipFill>
        <p:spPr bwMode="auto">
          <a:xfrm>
            <a:off x="2794000" y="5472377"/>
            <a:ext cx="10477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2627313" y="5705740"/>
            <a:ext cx="14509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2550" indent="-825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與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Renesas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Sharp 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合資成立 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RSP </a:t>
            </a:r>
          </a:p>
        </p:txBody>
      </p:sp>
      <p:sp>
        <p:nvSpPr>
          <p:cNvPr id="43" name="圓角矩形 42"/>
          <p:cNvSpPr/>
          <p:nvPr/>
        </p:nvSpPr>
        <p:spPr bwMode="auto">
          <a:xfrm>
            <a:off x="6011863" y="3496892"/>
            <a:ext cx="1168400" cy="973138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2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auto">
          <a:xfrm>
            <a:off x="5940424" y="3568330"/>
            <a:ext cx="1314807" cy="88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2550" indent="-825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lnSpc>
                <a:spcPts val="11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與合肥市政府合資成立晶合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marL="0" indent="0" eaLnBrk="0" hangingPunct="0">
              <a:lnSpc>
                <a:spcPts val="1100"/>
              </a:lnSpc>
              <a:spcBef>
                <a:spcPct val="50000"/>
              </a:spcBef>
            </a:pP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200" b="1" dirty="0" err="1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Nexchip</a:t>
            </a:r>
            <a:r>
              <a:rPr lang="en-US" altLang="zh-TW" sz="1200" b="1" dirty="0">
                <a:solidFill>
                  <a:srgbClr val="0033CC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Semiconductor Co.</a:t>
            </a:r>
          </a:p>
        </p:txBody>
      </p:sp>
      <p:cxnSp>
        <p:nvCxnSpPr>
          <p:cNvPr id="45" name="AutoShape 50"/>
          <p:cNvCxnSpPr>
            <a:cxnSpLocks noChangeShapeType="1"/>
            <a:stCxn id="43" idx="2"/>
            <a:endCxn id="16" idx="0"/>
          </p:cNvCxnSpPr>
          <p:nvPr/>
        </p:nvCxnSpPr>
        <p:spPr bwMode="auto">
          <a:xfrm rot="5400000">
            <a:off x="6237606" y="4353825"/>
            <a:ext cx="242252" cy="4746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39"/>
          <p:cNvCxnSpPr>
            <a:cxnSpLocks noChangeShapeType="1"/>
            <a:stCxn id="23" idx="2"/>
            <a:endCxn id="18" idx="0"/>
          </p:cNvCxnSpPr>
          <p:nvPr/>
        </p:nvCxnSpPr>
        <p:spPr bwMode="auto">
          <a:xfrm rot="16200000" flipH="1">
            <a:off x="1885077" y="4514559"/>
            <a:ext cx="269240" cy="13255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827088" y="4710695"/>
            <a:ext cx="6635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1996</a:t>
            </a:r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auto">
          <a:xfrm>
            <a:off x="1258888" y="5394590"/>
            <a:ext cx="1168400" cy="451406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Fab 8A</a:t>
            </a:r>
            <a:endParaRPr kumimoji="0" lang="en-US" altLang="zh-TW" sz="1200" b="1" dirty="0">
              <a:effectLst>
                <a:outerShdw blurRad="38100" dist="38100" dir="2700000" algn="tl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開始營運</a:t>
            </a:r>
            <a:endParaRPr kumimoji="0" lang="en-US" altLang="zh-TW" sz="1200" b="1" dirty="0">
              <a:effectLst>
                <a:outerShdw blurRad="38100" dist="38100" dir="2700000" algn="tl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49" name="肘形接點 48"/>
          <p:cNvCxnSpPr>
            <a:stCxn id="47" idx="2"/>
            <a:endCxn id="5" idx="0"/>
          </p:cNvCxnSpPr>
          <p:nvPr/>
        </p:nvCxnSpPr>
        <p:spPr>
          <a:xfrm rot="16200000" flipH="1">
            <a:off x="1391197" y="4755372"/>
            <a:ext cx="256082" cy="720725"/>
          </a:xfrm>
          <a:prstGeom prst="bentConnector3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5168900" y="5604140"/>
            <a:ext cx="1274763" cy="63094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取代 </a:t>
            </a:r>
            <a:r>
              <a:rPr kumimoji="0" lang="en-US" altLang="zh-TW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Elpida</a:t>
            </a:r>
            <a:r>
              <a:rPr kumimoji="0" lang="en-US" altLang="zh-TW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zh-TW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成為</a:t>
            </a:r>
            <a:r>
              <a:rPr kumimoji="0" lang="en-US" altLang="zh-TW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DRAM  partner </a:t>
            </a:r>
          </a:p>
        </p:txBody>
      </p:sp>
      <p:cxnSp>
        <p:nvCxnSpPr>
          <p:cNvPr id="51" name="AutoShape 61"/>
          <p:cNvCxnSpPr>
            <a:cxnSpLocks noChangeShapeType="1"/>
            <a:stCxn id="16" idx="2"/>
            <a:endCxn id="4" idx="0"/>
          </p:cNvCxnSpPr>
          <p:nvPr/>
        </p:nvCxnSpPr>
        <p:spPr bwMode="auto">
          <a:xfrm rot="5400000">
            <a:off x="5808018" y="4930395"/>
            <a:ext cx="254496" cy="37226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52" name="Picture 66" descr="1280px-Micron_Technology_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5399352"/>
            <a:ext cx="744537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6659562" y="4721807"/>
            <a:ext cx="686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2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54" name="Text Box 33"/>
          <p:cNvSpPr txBox="1">
            <a:spLocks noChangeArrowheads="1"/>
          </p:cNvSpPr>
          <p:nvPr/>
        </p:nvSpPr>
        <p:spPr bwMode="auto">
          <a:xfrm>
            <a:off x="6361906" y="5453356"/>
            <a:ext cx="1042988" cy="63094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dirty="0" err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Nexchip</a:t>
            </a:r>
            <a:r>
              <a:rPr kumimoji="0" lang="en-US" altLang="zh-TW" sz="12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 N1</a:t>
            </a:r>
          </a:p>
          <a:p>
            <a:pPr eaLnBrk="0" fontAlgn="auto" hangingPunct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微軟正黑體" panose="020B0604030504040204" pitchFamily="34" charset="-120"/>
                <a:cs typeface="Arial" panose="020B0604020202020204" pitchFamily="34" charset="0"/>
              </a:rPr>
              <a:t>晶合開始營運</a:t>
            </a:r>
            <a:endParaRPr kumimoji="0" lang="en-US" altLang="zh-TW" sz="1200" b="1" dirty="0">
              <a:effectLst>
                <a:outerShdw blurRad="38100" dist="38100" dir="2700000" algn="tl">
                  <a:srgbClr val="C0C0C0"/>
                </a:outerShdw>
              </a:effectLst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3" idx="2"/>
            <a:endCxn id="3" idx="0"/>
          </p:cNvCxnSpPr>
          <p:nvPr/>
        </p:nvCxnSpPr>
        <p:spPr bwMode="auto">
          <a:xfrm rot="5400000">
            <a:off x="6820646" y="5061562"/>
            <a:ext cx="244971" cy="11945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8240712" y="4710695"/>
            <a:ext cx="6095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57" name="圓角矩形 56"/>
          <p:cNvSpPr/>
          <p:nvPr/>
        </p:nvSpPr>
        <p:spPr bwMode="auto">
          <a:xfrm>
            <a:off x="7451725" y="3319670"/>
            <a:ext cx="1549400" cy="115036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0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58" name="AutoShape 50"/>
          <p:cNvCxnSpPr>
            <a:cxnSpLocks noChangeShapeType="1"/>
            <a:stCxn id="57" idx="2"/>
            <a:endCxn id="56" idx="0"/>
          </p:cNvCxnSpPr>
          <p:nvPr/>
        </p:nvCxnSpPr>
        <p:spPr bwMode="auto">
          <a:xfrm rot="16200000" flipH="1">
            <a:off x="8265636" y="4430818"/>
            <a:ext cx="240665" cy="3190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73155"/>
            <a:ext cx="846138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矩形 120"/>
          <p:cNvSpPr>
            <a:spLocks noChangeArrowheads="1"/>
          </p:cNvSpPr>
          <p:nvPr/>
        </p:nvSpPr>
        <p:spPr bwMode="auto">
          <a:xfrm>
            <a:off x="7459815" y="3423220"/>
            <a:ext cx="15413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  <a:r>
              <a:rPr lang="zh-TW" altLang="en-US" sz="1200" b="1" dirty="0" smtClean="0">
                <a:ea typeface="微軟正黑體" panose="020B0604030504040204" pitchFamily="34" charset="-120"/>
                <a:cs typeface="Arial" panose="020B0604020202020204" pitchFamily="34" charset="0"/>
              </a:rPr>
              <a:t>成為營運</a:t>
            </a:r>
            <a:r>
              <a:rPr lang="zh-TW" altLang="en-US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主體</a:t>
            </a:r>
            <a:endParaRPr lang="en-US" altLang="zh-TW" sz="12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由力晶科技控股 </a:t>
            </a:r>
            <a:r>
              <a:rPr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en-US" sz="12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7380288" y="4710695"/>
            <a:ext cx="685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zh-TW" sz="10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62" name="圓角矩形 61"/>
          <p:cNvSpPr/>
          <p:nvPr/>
        </p:nvSpPr>
        <p:spPr bwMode="auto">
          <a:xfrm>
            <a:off x="7451725" y="5243777"/>
            <a:ext cx="1549400" cy="1295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10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3" name="矩形 112"/>
          <p:cNvSpPr>
            <a:spLocks noChangeArrowheads="1"/>
          </p:cNvSpPr>
          <p:nvPr/>
        </p:nvSpPr>
        <p:spPr bwMode="auto">
          <a:xfrm>
            <a:off x="7416800" y="5845996"/>
            <a:ext cx="1727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87313" indent="-87313">
              <a:buFont typeface="Arial" charset="0"/>
              <a:buChar char="•"/>
            </a:pPr>
            <a:r>
              <a:rPr kumimoji="0" lang="zh-TW" altLang="en-US" sz="1200" dirty="0">
                <a:ea typeface="微軟正黑體" panose="020B0604030504040204" pitchFamily="34" charset="-120"/>
                <a:cs typeface="Arial" panose="020B0604020202020204" pitchFamily="34" charset="0"/>
              </a:rPr>
              <a:t>鉅晶改名力晶積成電子製造</a:t>
            </a:r>
            <a:r>
              <a:rPr kumimoji="0" lang="en-US" altLang="zh-TW" sz="1200" dirty="0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1200" dirty="0">
                <a:ea typeface="微軟正黑體" panose="020B0604030504040204" pitchFamily="34" charset="-120"/>
                <a:cs typeface="Arial" panose="020B0604020202020204" pitchFamily="34" charset="0"/>
              </a:rPr>
              <a:t>股</a:t>
            </a:r>
            <a:r>
              <a:rPr kumimoji="0" lang="en-US" altLang="zh-TW" sz="12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kumimoji="0" lang="zh-TW" altLang="en-US" sz="1200" dirty="0">
                <a:ea typeface="微軟正黑體" panose="020B0604030504040204" pitchFamily="34" charset="-120"/>
                <a:cs typeface="Arial" panose="020B0604020202020204" pitchFamily="34" charset="0"/>
              </a:rPr>
              <a:t>公司</a:t>
            </a:r>
            <a:r>
              <a:rPr kumimoji="0" lang="en-US" altLang="zh-TW" sz="1200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kumimoji="0" lang="zh-TW" altLang="en-US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簡稱力積電或 </a:t>
            </a:r>
            <a:r>
              <a:rPr kumimoji="0" lang="en-US" altLang="zh-TW" sz="1200" b="1" dirty="0">
                <a:ea typeface="微軟正黑體" panose="020B0604030504040204" pitchFamily="34" charset="-120"/>
                <a:cs typeface="Arial" panose="020B0604020202020204" pitchFamily="34" charset="0"/>
              </a:rPr>
              <a:t>PSMC</a:t>
            </a:r>
            <a:r>
              <a:rPr kumimoji="0" lang="en-US" altLang="zh-TW" sz="1200" dirty="0">
                <a:ea typeface="微軟正黑體" panose="020B0604030504040204" pitchFamily="34" charset="-120"/>
                <a:cs typeface="Arial" panose="020B0604020202020204" pitchFamily="34" charset="0"/>
              </a:rPr>
              <a:t>) .</a:t>
            </a:r>
            <a:endParaRPr kumimoji="0" lang="zh-TW" altLang="en-US" sz="12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4" name="Picture 56" descr="logo_maxchi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6" b="37796"/>
          <a:stretch>
            <a:fillRect/>
          </a:stretch>
        </p:blipFill>
        <p:spPr bwMode="auto">
          <a:xfrm>
            <a:off x="7667625" y="5277115"/>
            <a:ext cx="10477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3" y="5675577"/>
            <a:ext cx="712787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Line 48"/>
          <p:cNvSpPr>
            <a:spLocks noChangeShapeType="1"/>
          </p:cNvSpPr>
          <p:nvPr/>
        </p:nvSpPr>
        <p:spPr bwMode="auto">
          <a:xfrm>
            <a:off x="8356600" y="5535877"/>
            <a:ext cx="0" cy="212725"/>
          </a:xfrm>
          <a:prstGeom prst="line">
            <a:avLst/>
          </a:prstGeom>
          <a:noFill/>
          <a:ln w="38100">
            <a:solidFill>
              <a:srgbClr val="5F5F5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0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67" name="AutoShape 61"/>
          <p:cNvCxnSpPr>
            <a:cxnSpLocks noChangeShapeType="1"/>
            <a:stCxn id="61" idx="2"/>
            <a:endCxn id="62" idx="0"/>
          </p:cNvCxnSpPr>
          <p:nvPr/>
        </p:nvCxnSpPr>
        <p:spPr bwMode="auto">
          <a:xfrm rot="16200000" flipH="1">
            <a:off x="7831376" y="4848727"/>
            <a:ext cx="286861" cy="50323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sysDot"/>
            <a:miter lim="80000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8" name="文字方塊 67"/>
          <p:cNvSpPr txBox="1"/>
          <p:nvPr/>
        </p:nvSpPr>
        <p:spPr>
          <a:xfrm>
            <a:off x="4869075" y="392705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ea typeface="微軟正黑體" panose="020B0604030504040204" pitchFamily="34" charset="-120"/>
                <a:cs typeface="Arial" panose="020B0604020202020204" pitchFamily="34" charset="0"/>
              </a:rPr>
              <a:t>改名</a:t>
            </a:r>
          </a:p>
        </p:txBody>
      </p:sp>
      <p:sp>
        <p:nvSpPr>
          <p:cNvPr id="14336" name="內容版面配置區 14335"/>
          <p:cNvSpPr>
            <a:spLocks noGrp="1"/>
          </p:cNvSpPr>
          <p:nvPr>
            <p:ph sz="half" idx="1"/>
          </p:nvPr>
        </p:nvSpPr>
        <p:spPr>
          <a:xfrm>
            <a:off x="339725" y="1246095"/>
            <a:ext cx="4603902" cy="2260640"/>
          </a:xfrm>
        </p:spPr>
        <p:txBody>
          <a:bodyPr/>
          <a:lstStyle/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成立時間：</a:t>
            </a:r>
            <a:endParaRPr lang="en-US" altLang="zh-TW" sz="200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3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力晶半導體：民國 </a:t>
            </a: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83 </a:t>
            </a: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3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力晶科技：民國 </a:t>
            </a: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99 </a:t>
            </a: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3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力積電：民國 </a:t>
            </a: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108 </a:t>
            </a:r>
            <a:r>
              <a:rPr lang="zh-TW" altLang="en-US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</a:t>
            </a:r>
          </a:p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資本額：</a:t>
            </a:r>
            <a:r>
              <a:rPr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280 </a:t>
            </a: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億</a:t>
            </a:r>
            <a:endParaRPr lang="en-US" altLang="zh-TW" sz="200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員工人數：</a:t>
            </a:r>
            <a:r>
              <a:rPr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5,000</a:t>
            </a:r>
            <a:r>
              <a:rPr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</a:t>
            </a:r>
            <a:endParaRPr lang="zh-TW" altLang="en-US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0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09102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8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5"/>
          <p:cNvSpPr>
            <a:spLocks noChangeArrowheads="1"/>
          </p:cNvSpPr>
          <p:nvPr/>
        </p:nvSpPr>
        <p:spPr bwMode="auto">
          <a:xfrm>
            <a:off x="0" y="672612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1544" y="6505513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kumimoji="1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</a:t>
            </a:r>
            <a:r>
              <a:rPr lang="zh-TW" altLang="en-US" kern="0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</a:p>
        </p:txBody>
      </p:sp>
      <p:sp>
        <p:nvSpPr>
          <p:cNvPr id="42" name="矩形 41"/>
          <p:cNvSpPr/>
          <p:nvPr/>
        </p:nvSpPr>
        <p:spPr>
          <a:xfrm>
            <a:off x="2592871" y="3139695"/>
            <a:ext cx="1801519" cy="26439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0064" y="3140871"/>
            <a:ext cx="1801519" cy="26439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763990" y="2291877"/>
            <a:ext cx="1594564" cy="525065"/>
          </a:xfrm>
          <a:prstGeom prst="round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系統應用需求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2665584" y="3243858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建立模型訓練資料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4797913" y="3243858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晶片架構分析與性能評估</a:t>
            </a:r>
          </a:p>
        </p:txBody>
      </p:sp>
      <p:sp>
        <p:nvSpPr>
          <p:cNvPr id="47" name="圓角矩形 46"/>
          <p:cNvSpPr/>
          <p:nvPr/>
        </p:nvSpPr>
        <p:spPr>
          <a:xfrm>
            <a:off x="2665584" y="4195839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深度神經網路模型開發訓練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4797913" y="4195839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晶片功能性設計與驗證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3763990" y="6099802"/>
            <a:ext cx="1594564" cy="525065"/>
          </a:xfrm>
          <a:prstGeom prst="round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演算法與硬體架構協同優化</a:t>
            </a:r>
          </a:p>
        </p:txBody>
      </p:sp>
      <p:sp>
        <p:nvSpPr>
          <p:cNvPr id="50" name="圓角矩形 49"/>
          <p:cNvSpPr/>
          <p:nvPr/>
        </p:nvSpPr>
        <p:spPr>
          <a:xfrm>
            <a:off x="2665584" y="5147821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深度神經網路模型部署執行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4797913" y="5147821"/>
            <a:ext cx="1659048" cy="525065"/>
          </a:xfrm>
          <a:prstGeom prst="roundRect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晶片電路實體設計</a:t>
            </a:r>
          </a:p>
        </p:txBody>
      </p:sp>
      <p:cxnSp>
        <p:nvCxnSpPr>
          <p:cNvPr id="52" name="肘形接點 51"/>
          <p:cNvCxnSpPr>
            <a:stCxn id="44" idx="2"/>
            <a:endCxn id="46" idx="0"/>
          </p:cNvCxnSpPr>
          <p:nvPr/>
        </p:nvCxnSpPr>
        <p:spPr>
          <a:xfrm rot="16200000" flipH="1">
            <a:off x="4880897" y="2497318"/>
            <a:ext cx="426916" cy="1066165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3" name="肘形接點 52"/>
          <p:cNvCxnSpPr>
            <a:stCxn id="44" idx="2"/>
            <a:endCxn id="45" idx="0"/>
          </p:cNvCxnSpPr>
          <p:nvPr/>
        </p:nvCxnSpPr>
        <p:spPr>
          <a:xfrm rot="5400000">
            <a:off x="3814732" y="2497318"/>
            <a:ext cx="426916" cy="106616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4" name="直線單箭頭接點 53"/>
          <p:cNvCxnSpPr>
            <a:stCxn id="46" idx="2"/>
            <a:endCxn id="48" idx="0"/>
          </p:cNvCxnSpPr>
          <p:nvPr/>
        </p:nvCxnSpPr>
        <p:spPr>
          <a:xfrm>
            <a:off x="5627437" y="3768923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5" name="直線單箭頭接點 54"/>
          <p:cNvCxnSpPr>
            <a:stCxn id="48" idx="2"/>
            <a:endCxn id="51" idx="0"/>
          </p:cNvCxnSpPr>
          <p:nvPr/>
        </p:nvCxnSpPr>
        <p:spPr>
          <a:xfrm>
            <a:off x="5627437" y="4720905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" name="直線單箭頭接點 55"/>
          <p:cNvCxnSpPr>
            <a:stCxn id="45" idx="2"/>
            <a:endCxn id="47" idx="0"/>
          </p:cNvCxnSpPr>
          <p:nvPr/>
        </p:nvCxnSpPr>
        <p:spPr>
          <a:xfrm>
            <a:off x="3495108" y="3768923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7" name="直線單箭頭接點 56"/>
          <p:cNvCxnSpPr>
            <a:stCxn id="47" idx="2"/>
            <a:endCxn id="50" idx="0"/>
          </p:cNvCxnSpPr>
          <p:nvPr/>
        </p:nvCxnSpPr>
        <p:spPr>
          <a:xfrm>
            <a:off x="3495108" y="4720905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8" name="肘形接點 57"/>
          <p:cNvCxnSpPr/>
          <p:nvPr/>
        </p:nvCxnSpPr>
        <p:spPr>
          <a:xfrm rot="16200000" flipH="1">
            <a:off x="3814732" y="5353261"/>
            <a:ext cx="426916" cy="1066165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9" name="肘形接點 58"/>
          <p:cNvCxnSpPr/>
          <p:nvPr/>
        </p:nvCxnSpPr>
        <p:spPr>
          <a:xfrm rot="5400000">
            <a:off x="4880896" y="5353260"/>
            <a:ext cx="426916" cy="106616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60" name="群組 59"/>
          <p:cNvGrpSpPr/>
          <p:nvPr/>
        </p:nvGrpSpPr>
        <p:grpSpPr>
          <a:xfrm>
            <a:off x="4052219" y="3888021"/>
            <a:ext cx="1018106" cy="200073"/>
            <a:chOff x="3508968" y="3312100"/>
            <a:chExt cx="1754928" cy="223403"/>
          </a:xfrm>
        </p:grpSpPr>
        <p:sp>
          <p:nvSpPr>
            <p:cNvPr id="61" name="五邊形 60"/>
            <p:cNvSpPr/>
            <p:nvPr/>
          </p:nvSpPr>
          <p:spPr>
            <a:xfrm rot="10800000">
              <a:off x="3508968" y="3312100"/>
              <a:ext cx="1754928" cy="222504"/>
            </a:xfrm>
            <a:prstGeom prst="homePlat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3615288" y="3312100"/>
              <a:ext cx="1648608" cy="22340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硬體架構參數</a:t>
              </a: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4052219" y="4832224"/>
            <a:ext cx="1018106" cy="200073"/>
            <a:chOff x="3508967" y="3587240"/>
            <a:chExt cx="1754928" cy="223403"/>
          </a:xfrm>
        </p:grpSpPr>
        <p:sp>
          <p:nvSpPr>
            <p:cNvPr id="64" name="五邊形 63"/>
            <p:cNvSpPr/>
            <p:nvPr/>
          </p:nvSpPr>
          <p:spPr>
            <a:xfrm>
              <a:off x="3508967" y="3587690"/>
              <a:ext cx="1754928" cy="222504"/>
            </a:xfrm>
            <a:prstGeom prst="homePlat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3508967" y="3587240"/>
              <a:ext cx="1648608" cy="22340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軟正黑體" panose="020B0604030504040204" pitchFamily="34" charset="-120"/>
                  <a:cs typeface="Arial" panose="020B0604020202020204" pitchFamily="34" charset="0"/>
                </a:rPr>
                <a:t>軟體模型參數</a:t>
              </a:r>
            </a:p>
          </p:txBody>
        </p:sp>
      </p:grpSp>
      <p:cxnSp>
        <p:nvCxnSpPr>
          <p:cNvPr id="66" name="肘形接點 65"/>
          <p:cNvCxnSpPr>
            <a:endCxn id="61" idx="1"/>
          </p:cNvCxnSpPr>
          <p:nvPr/>
        </p:nvCxnSpPr>
        <p:spPr>
          <a:xfrm rot="10800000">
            <a:off x="5070325" y="3987655"/>
            <a:ext cx="205709" cy="208185"/>
          </a:xfrm>
          <a:prstGeom prst="bentConnector3">
            <a:avLst>
              <a:gd name="adj1" fmla="val 573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7" name="肘形接點 66"/>
          <p:cNvCxnSpPr>
            <a:stCxn id="61" idx="3"/>
          </p:cNvCxnSpPr>
          <p:nvPr/>
        </p:nvCxnSpPr>
        <p:spPr>
          <a:xfrm rot="10800000" flipV="1">
            <a:off x="3871487" y="3987654"/>
            <a:ext cx="180733" cy="203981"/>
          </a:xfrm>
          <a:prstGeom prst="bentConnector3">
            <a:avLst>
              <a:gd name="adj1" fmla="val 100143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8" name="肘形接點 67"/>
          <p:cNvCxnSpPr>
            <a:endCxn id="64" idx="1"/>
          </p:cNvCxnSpPr>
          <p:nvPr/>
        </p:nvCxnSpPr>
        <p:spPr>
          <a:xfrm>
            <a:off x="3871486" y="4723618"/>
            <a:ext cx="180733" cy="208643"/>
          </a:xfrm>
          <a:prstGeom prst="bentConnector3">
            <a:avLst>
              <a:gd name="adj1" fmla="val 16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9" name="肘形接點 68"/>
          <p:cNvCxnSpPr>
            <a:endCxn id="64" idx="3"/>
          </p:cNvCxnSpPr>
          <p:nvPr/>
        </p:nvCxnSpPr>
        <p:spPr>
          <a:xfrm rot="10800000" flipV="1">
            <a:off x="5070325" y="4720905"/>
            <a:ext cx="205709" cy="211356"/>
          </a:xfrm>
          <a:prstGeom prst="bentConnector3">
            <a:avLst>
              <a:gd name="adj1" fmla="val -143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70" name="肘形接點 69"/>
          <p:cNvCxnSpPr>
            <a:stCxn id="49" idx="3"/>
            <a:endCxn id="48" idx="3"/>
          </p:cNvCxnSpPr>
          <p:nvPr/>
        </p:nvCxnSpPr>
        <p:spPr>
          <a:xfrm flipV="1">
            <a:off x="5358554" y="4458372"/>
            <a:ext cx="1098407" cy="1903962"/>
          </a:xfrm>
          <a:prstGeom prst="bentConnector3">
            <a:avLst>
              <a:gd name="adj1" fmla="val 11207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1" name="肘形接點 70"/>
          <p:cNvCxnSpPr>
            <a:stCxn id="49" idx="1"/>
            <a:endCxn id="47" idx="1"/>
          </p:cNvCxnSpPr>
          <p:nvPr/>
        </p:nvCxnSpPr>
        <p:spPr>
          <a:xfrm rot="10800000">
            <a:off x="2665584" y="4458372"/>
            <a:ext cx="1098407" cy="1903962"/>
          </a:xfrm>
          <a:prstGeom prst="bentConnector3">
            <a:avLst>
              <a:gd name="adj1" fmla="val 112074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72" name="矩形 71"/>
          <p:cNvSpPr/>
          <p:nvPr/>
        </p:nvSpPr>
        <p:spPr>
          <a:xfrm>
            <a:off x="3232229" y="1852191"/>
            <a:ext cx="2658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晶片軟硬協同設計流程</a:t>
            </a:r>
          </a:p>
        </p:txBody>
      </p:sp>
      <p:sp>
        <p:nvSpPr>
          <p:cNvPr id="73" name="圓角矩形 72"/>
          <p:cNvSpPr/>
          <p:nvPr/>
        </p:nvSpPr>
        <p:spPr>
          <a:xfrm>
            <a:off x="6846111" y="2901204"/>
            <a:ext cx="2067070" cy="1273232"/>
          </a:xfrm>
          <a:prstGeom prst="roundRect">
            <a:avLst>
              <a:gd name="adj" fmla="val 3696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C.1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Hardware Design Toolkits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9372" y="3403978"/>
            <a:ext cx="1960988" cy="9680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DNN Training Framework</a:t>
            </a:r>
            <a:endParaRPr kumimoji="1" lang="en-US" altLang="zh-TW" sz="11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7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(Open Source)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3" y="2461863"/>
            <a:ext cx="999419" cy="827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7" y="2461864"/>
            <a:ext cx="869818" cy="449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4" descr="ãpytorch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5" b="22764"/>
          <a:stretch/>
        </p:blipFill>
        <p:spPr bwMode="auto">
          <a:xfrm>
            <a:off x="1303695" y="2985349"/>
            <a:ext cx="876665" cy="3039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矩形 77"/>
          <p:cNvSpPr/>
          <p:nvPr/>
        </p:nvSpPr>
        <p:spPr>
          <a:xfrm>
            <a:off x="7451910" y="2228766"/>
            <a:ext cx="868680" cy="29115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本計畫</a:t>
            </a:r>
          </a:p>
        </p:txBody>
      </p:sp>
      <p:sp>
        <p:nvSpPr>
          <p:cNvPr id="79" name="矩形 78"/>
          <p:cNvSpPr/>
          <p:nvPr/>
        </p:nvSpPr>
        <p:spPr>
          <a:xfrm>
            <a:off x="6991544" y="3414609"/>
            <a:ext cx="1789412" cy="29115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Arch. Evaluator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991544" y="3788060"/>
            <a:ext cx="1789412" cy="29115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Function Verifier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81" name="直線單箭頭接點 80"/>
          <p:cNvCxnSpPr>
            <a:endCxn id="79" idx="1"/>
          </p:cNvCxnSpPr>
          <p:nvPr/>
        </p:nvCxnSpPr>
        <p:spPr>
          <a:xfrm>
            <a:off x="6330750" y="3603125"/>
            <a:ext cx="660794" cy="3660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82" name="直線單箭頭接點 81"/>
          <p:cNvCxnSpPr>
            <a:endCxn id="80" idx="1"/>
          </p:cNvCxnSpPr>
          <p:nvPr/>
        </p:nvCxnSpPr>
        <p:spPr>
          <a:xfrm flipV="1">
            <a:off x="6330750" y="4083132"/>
            <a:ext cx="660794" cy="32814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83" name="圓角矩形 82"/>
          <p:cNvSpPr/>
          <p:nvPr/>
        </p:nvSpPr>
        <p:spPr>
          <a:xfrm>
            <a:off x="219372" y="4790693"/>
            <a:ext cx="2067070" cy="1479759"/>
          </a:xfrm>
          <a:prstGeom prst="roundRect">
            <a:avLst>
              <a:gd name="adj" fmla="val 3300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C.2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Software Design Toolkits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64805" y="5277257"/>
            <a:ext cx="1789412" cy="44090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Quantization Tool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64805" y="5783678"/>
            <a:ext cx="1789412" cy="401597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Code Generation Tool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86" name="直線單箭頭接點 85"/>
          <p:cNvCxnSpPr/>
          <p:nvPr/>
        </p:nvCxnSpPr>
        <p:spPr>
          <a:xfrm flipH="1" flipV="1">
            <a:off x="2180360" y="3699077"/>
            <a:ext cx="554670" cy="581134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87" name="直線單箭頭接點 86"/>
          <p:cNvCxnSpPr>
            <a:endCxn id="85" idx="3"/>
          </p:cNvCxnSpPr>
          <p:nvPr/>
        </p:nvCxnSpPr>
        <p:spPr>
          <a:xfrm flipH="1">
            <a:off x="2154217" y="5575086"/>
            <a:ext cx="647421" cy="39753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88" name="圓角矩形 87"/>
          <p:cNvSpPr/>
          <p:nvPr/>
        </p:nvSpPr>
        <p:spPr>
          <a:xfrm>
            <a:off x="6848273" y="4341646"/>
            <a:ext cx="2067070" cy="661133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C.3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Segmentation Engine NN Model &amp; RTL Design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9" name="圓角矩形 88"/>
          <p:cNvSpPr/>
          <p:nvPr/>
        </p:nvSpPr>
        <p:spPr>
          <a:xfrm>
            <a:off x="6848273" y="5100989"/>
            <a:ext cx="2067070" cy="661133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C.4</a:t>
            </a:r>
            <a:r>
              <a:rPr kumimoji="1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DMS Engine NN Model &amp; RTL Design</a:t>
            </a:r>
            <a:endParaRPr kumimoji="1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0" name="圓角矩形 89"/>
          <p:cNvSpPr/>
          <p:nvPr/>
        </p:nvSpPr>
        <p:spPr>
          <a:xfrm>
            <a:off x="6852715" y="5844379"/>
            <a:ext cx="2067070" cy="661133"/>
          </a:xfrm>
          <a:prstGeom prst="roundRect">
            <a:avLst>
              <a:gd name="adj" fmla="val 6865"/>
            </a:avLst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C.5 AIM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Chip Design &amp; Implementation</a:t>
            </a:r>
          </a:p>
        </p:txBody>
      </p:sp>
      <p:cxnSp>
        <p:nvCxnSpPr>
          <p:cNvPr id="91" name="直線單箭頭接點 90"/>
          <p:cNvCxnSpPr>
            <a:endCxn id="88" idx="1"/>
          </p:cNvCxnSpPr>
          <p:nvPr/>
        </p:nvCxnSpPr>
        <p:spPr>
          <a:xfrm>
            <a:off x="6289389" y="4533439"/>
            <a:ext cx="558884" cy="23726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92" name="直線單箭頭接點 91"/>
          <p:cNvCxnSpPr>
            <a:endCxn id="89" idx="1"/>
          </p:cNvCxnSpPr>
          <p:nvPr/>
        </p:nvCxnSpPr>
        <p:spPr>
          <a:xfrm>
            <a:off x="6236129" y="4627498"/>
            <a:ext cx="612144" cy="80841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93" name="直線單箭頭接點 92"/>
          <p:cNvCxnSpPr>
            <a:endCxn id="90" idx="1"/>
          </p:cNvCxnSpPr>
          <p:nvPr/>
        </p:nvCxnSpPr>
        <p:spPr>
          <a:xfrm>
            <a:off x="6330750" y="5535608"/>
            <a:ext cx="521965" cy="567749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94" name="直線單箭頭接點 93"/>
          <p:cNvCxnSpPr/>
          <p:nvPr/>
        </p:nvCxnSpPr>
        <p:spPr>
          <a:xfrm flipH="1">
            <a:off x="2174186" y="3384572"/>
            <a:ext cx="575220" cy="229769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95" name="直線單箭頭接點 94"/>
          <p:cNvCxnSpPr/>
          <p:nvPr/>
        </p:nvCxnSpPr>
        <p:spPr>
          <a:xfrm flipH="1">
            <a:off x="2164699" y="5452770"/>
            <a:ext cx="612146" cy="13269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none"/>
          </a:ln>
          <a:effectLst/>
        </p:spPr>
      </p:cxnSp>
      <p:cxnSp>
        <p:nvCxnSpPr>
          <p:cNvPr id="96" name="弧形接點 95"/>
          <p:cNvCxnSpPr>
            <a:stCxn id="84" idx="3"/>
            <a:endCxn id="74" idx="3"/>
          </p:cNvCxnSpPr>
          <p:nvPr/>
        </p:nvCxnSpPr>
        <p:spPr>
          <a:xfrm flipV="1">
            <a:off x="2154217" y="3888021"/>
            <a:ext cx="26143" cy="1641194"/>
          </a:xfrm>
          <a:prstGeom prst="curvedConnector3">
            <a:avLst>
              <a:gd name="adj1" fmla="val 974421"/>
            </a:avLst>
          </a:prstGeom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97" name="矩形 96"/>
          <p:cNvSpPr/>
          <p:nvPr/>
        </p:nvSpPr>
        <p:spPr>
          <a:xfrm>
            <a:off x="5394277" y="2308247"/>
            <a:ext cx="1857000" cy="461665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ADAS, Driver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Monitoring System (DMS)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247571" y="2314432"/>
            <a:ext cx="1516420" cy="461665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Surveillance Camera,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Smart Robot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65584" y="1034966"/>
            <a:ext cx="8415372" cy="830997"/>
          </a:xfrm>
          <a:prstGeom prst="rect">
            <a:avLst/>
          </a:prstGeom>
          <a:ln>
            <a:noFill/>
          </a:ln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建立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設計自動化工具，發展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軟硬協同設計優化流程，實現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晶片快速開發</a:t>
            </a:r>
          </a:p>
        </p:txBody>
      </p:sp>
    </p:spTree>
    <p:extLst>
      <p:ext uri="{BB962C8B-B14F-4D97-AF65-F5344CB8AC3E}">
        <p14:creationId xmlns:p14="http://schemas.microsoft.com/office/powerpoint/2010/main" val="2391228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5504465" y="2377440"/>
            <a:ext cx="3639535" cy="403380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0" tIns="0" rIns="7200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Function Verifier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399" y="6506519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C.1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Hardware Design Toolkits</a:t>
            </a:r>
          </a:p>
        </p:txBody>
      </p:sp>
      <p:sp>
        <p:nvSpPr>
          <p:cNvPr id="99" name="矩形 98"/>
          <p:cNvSpPr/>
          <p:nvPr/>
        </p:nvSpPr>
        <p:spPr>
          <a:xfrm>
            <a:off x="365584" y="1034966"/>
            <a:ext cx="8415372" cy="830997"/>
          </a:xfrm>
          <a:prstGeom prst="rect">
            <a:avLst/>
          </a:prstGeom>
          <a:ln>
            <a:noFill/>
          </a:ln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晶片架構設計自動化與全系統軟硬整合驗證軟體平台，快速找出最妥適之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AI-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Comput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-In-DRAM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晶片硬體組態</a:t>
            </a:r>
          </a:p>
        </p:txBody>
      </p:sp>
      <p:sp>
        <p:nvSpPr>
          <p:cNvPr id="101" name="矩形 100"/>
          <p:cNvSpPr/>
          <p:nvPr/>
        </p:nvSpPr>
        <p:spPr bwMode="auto">
          <a:xfrm>
            <a:off x="1522268" y="2377440"/>
            <a:ext cx="1314971" cy="403380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72000" tIns="0" rIns="7200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Architecture Evaluator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2" name="圓角矩形 101"/>
          <p:cNvSpPr/>
          <p:nvPr/>
        </p:nvSpPr>
        <p:spPr bwMode="auto">
          <a:xfrm>
            <a:off x="1777245" y="4100378"/>
            <a:ext cx="949569" cy="411925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Performance model</a:t>
            </a:r>
            <a:endParaRPr kumimoji="1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3" name="圓角矩形 102"/>
          <p:cNvSpPr/>
          <p:nvPr/>
        </p:nvSpPr>
        <p:spPr bwMode="auto">
          <a:xfrm>
            <a:off x="1777245" y="4571488"/>
            <a:ext cx="949569" cy="411925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Energy model</a:t>
            </a:r>
            <a:endParaRPr kumimoji="1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4" name="圓角矩形 103"/>
          <p:cNvSpPr/>
          <p:nvPr/>
        </p:nvSpPr>
        <p:spPr bwMode="auto">
          <a:xfrm>
            <a:off x="1777245" y="5042598"/>
            <a:ext cx="949569" cy="406251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Area model</a:t>
            </a:r>
            <a:endParaRPr kumimoji="1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1546149" y="3097788"/>
            <a:ext cx="1268230" cy="703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NN parameter, hardware </a:t>
            </a:r>
            <a:r>
              <a:rPr kumimoji="1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config</a:t>
            </a: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Dataflow,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User preference…</a:t>
            </a:r>
            <a:endParaRPr kumimoji="1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6" name="向下箭號 105"/>
          <p:cNvSpPr/>
          <p:nvPr/>
        </p:nvSpPr>
        <p:spPr bwMode="auto">
          <a:xfrm>
            <a:off x="2027254" y="3846326"/>
            <a:ext cx="199678" cy="228023"/>
          </a:xfrm>
          <a:prstGeom prst="downArrow">
            <a:avLst>
              <a:gd name="adj1" fmla="val 42367"/>
              <a:gd name="adj2" fmla="val 30919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7" name="迴轉箭號 106"/>
          <p:cNvSpPr/>
          <p:nvPr/>
        </p:nvSpPr>
        <p:spPr bwMode="auto">
          <a:xfrm>
            <a:off x="1623520" y="3831078"/>
            <a:ext cx="251487" cy="1211520"/>
          </a:xfrm>
          <a:prstGeom prst="uturnArrow">
            <a:avLst>
              <a:gd name="adj1" fmla="val 17000"/>
              <a:gd name="adj2" fmla="val 25000"/>
              <a:gd name="adj3" fmla="val 25000"/>
              <a:gd name="adj4" fmla="val 43032"/>
              <a:gd name="adj5" fmla="val 5026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1777244" y="5573975"/>
            <a:ext cx="949569" cy="311327"/>
          </a:xfrm>
          <a:prstGeom prst="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Metrics</a:t>
            </a:r>
          </a:p>
        </p:txBody>
      </p:sp>
      <p:sp>
        <p:nvSpPr>
          <p:cNvPr id="109" name="迴轉箭號 108"/>
          <p:cNvSpPr/>
          <p:nvPr/>
        </p:nvSpPr>
        <p:spPr bwMode="auto">
          <a:xfrm flipH="1" flipV="1">
            <a:off x="1586389" y="4466431"/>
            <a:ext cx="251487" cy="1211520"/>
          </a:xfrm>
          <a:prstGeom prst="uturnArrow">
            <a:avLst>
              <a:gd name="adj1" fmla="val 17000"/>
              <a:gd name="adj2" fmla="val 25000"/>
              <a:gd name="adj3" fmla="val 25000"/>
              <a:gd name="adj4" fmla="val 43032"/>
              <a:gd name="adj5" fmla="val 5026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10" name="直線單箭頭接點 109"/>
          <p:cNvCxnSpPr/>
          <p:nvPr/>
        </p:nvCxnSpPr>
        <p:spPr bwMode="auto">
          <a:xfrm>
            <a:off x="1187835" y="2994159"/>
            <a:ext cx="334433" cy="286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線單箭頭接點 110"/>
          <p:cNvCxnSpPr/>
          <p:nvPr/>
        </p:nvCxnSpPr>
        <p:spPr bwMode="auto">
          <a:xfrm flipV="1">
            <a:off x="1187834" y="3846326"/>
            <a:ext cx="334434" cy="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直線單箭頭接點 111"/>
          <p:cNvCxnSpPr/>
          <p:nvPr/>
        </p:nvCxnSpPr>
        <p:spPr bwMode="auto">
          <a:xfrm flipV="1">
            <a:off x="1187834" y="4761969"/>
            <a:ext cx="334434" cy="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直線單箭頭接點 113"/>
          <p:cNvCxnSpPr/>
          <p:nvPr/>
        </p:nvCxnSpPr>
        <p:spPr bwMode="auto">
          <a:xfrm flipV="1">
            <a:off x="1187834" y="5984745"/>
            <a:ext cx="334434" cy="202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線單箭頭接點 114"/>
          <p:cNvCxnSpPr/>
          <p:nvPr/>
        </p:nvCxnSpPr>
        <p:spPr bwMode="auto">
          <a:xfrm flipV="1">
            <a:off x="2842987" y="3124238"/>
            <a:ext cx="371826" cy="235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直線單箭頭接點 115"/>
          <p:cNvCxnSpPr/>
          <p:nvPr/>
        </p:nvCxnSpPr>
        <p:spPr bwMode="auto">
          <a:xfrm>
            <a:off x="2841235" y="4716268"/>
            <a:ext cx="373578" cy="1288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直線單箭頭接點 116"/>
          <p:cNvCxnSpPr/>
          <p:nvPr/>
        </p:nvCxnSpPr>
        <p:spPr bwMode="auto">
          <a:xfrm>
            <a:off x="2827936" y="5274266"/>
            <a:ext cx="386877" cy="299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0" name="Picture 2" descr="ãalexnet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4" y="2577694"/>
            <a:ext cx="1053110" cy="5351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矩形 120"/>
          <p:cNvSpPr/>
          <p:nvPr/>
        </p:nvSpPr>
        <p:spPr bwMode="auto">
          <a:xfrm>
            <a:off x="71995" y="2348928"/>
            <a:ext cx="1069750" cy="2381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NN Algorithm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" y="3369976"/>
            <a:ext cx="1050419" cy="760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2" name="矩形 121"/>
          <p:cNvSpPr/>
          <p:nvPr/>
        </p:nvSpPr>
        <p:spPr bwMode="auto">
          <a:xfrm>
            <a:off x="-70922" y="3204741"/>
            <a:ext cx="1482766" cy="1500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 Configuration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3" name="內容版面配置區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4" y="4469256"/>
            <a:ext cx="1053110" cy="733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4" name="矩形 123"/>
          <p:cNvSpPr/>
          <p:nvPr/>
        </p:nvSpPr>
        <p:spPr bwMode="auto">
          <a:xfrm>
            <a:off x="7268" y="4252001"/>
            <a:ext cx="1326385" cy="218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Data Flow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159085" y="5561171"/>
            <a:ext cx="924868" cy="153888"/>
          </a:xfrm>
          <a:prstGeom prst="rect">
            <a:avLst/>
          </a:prstGeom>
          <a:solidFill>
            <a:srgbClr val="FFCC99"/>
          </a:solidFill>
        </p:spPr>
        <p:txBody>
          <a:bodyPr wrap="square" t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Chip Area </a:t>
            </a:r>
          </a:p>
        </p:txBody>
      </p:sp>
      <p:sp>
        <p:nvSpPr>
          <p:cNvPr id="133" name="文字方塊 132"/>
          <p:cNvSpPr txBox="1"/>
          <p:nvPr/>
        </p:nvSpPr>
        <p:spPr>
          <a:xfrm>
            <a:off x="159085" y="5775721"/>
            <a:ext cx="924868" cy="153888"/>
          </a:xfrm>
          <a:prstGeom prst="rect">
            <a:avLst/>
          </a:prstGeom>
          <a:solidFill>
            <a:srgbClr val="FFCC99"/>
          </a:solidFill>
        </p:spPr>
        <p:txBody>
          <a:bodyPr wrap="square" t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矩形 3"/>
          <p:cNvSpPr/>
          <p:nvPr/>
        </p:nvSpPr>
        <p:spPr>
          <a:xfrm>
            <a:off x="100845" y="5529742"/>
            <a:ext cx="1040900" cy="854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4" name="文字方塊 133"/>
          <p:cNvSpPr txBox="1"/>
          <p:nvPr/>
        </p:nvSpPr>
        <p:spPr>
          <a:xfrm>
            <a:off x="168659" y="5985039"/>
            <a:ext cx="924868" cy="153888"/>
          </a:xfrm>
          <a:prstGeom prst="rect">
            <a:avLst/>
          </a:prstGeom>
          <a:solidFill>
            <a:srgbClr val="FFCC99"/>
          </a:solidFill>
        </p:spPr>
        <p:txBody>
          <a:bodyPr wrap="square" t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35" name="文字方塊 134"/>
          <p:cNvSpPr txBox="1"/>
          <p:nvPr/>
        </p:nvSpPr>
        <p:spPr>
          <a:xfrm>
            <a:off x="168659" y="6199589"/>
            <a:ext cx="924868" cy="153888"/>
          </a:xfrm>
          <a:prstGeom prst="rect">
            <a:avLst/>
          </a:prstGeom>
          <a:solidFill>
            <a:srgbClr val="FFCC99"/>
          </a:solidFill>
        </p:spPr>
        <p:txBody>
          <a:bodyPr wrap="square" t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Memory BW</a:t>
            </a:r>
          </a:p>
        </p:txBody>
      </p:sp>
      <p:sp>
        <p:nvSpPr>
          <p:cNvPr id="136" name="矩形 135"/>
          <p:cNvSpPr/>
          <p:nvPr/>
        </p:nvSpPr>
        <p:spPr bwMode="auto">
          <a:xfrm>
            <a:off x="-15240" y="5320196"/>
            <a:ext cx="1326385" cy="2182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User Preference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37" name="直線單箭頭接點 136"/>
          <p:cNvCxnSpPr/>
          <p:nvPr/>
        </p:nvCxnSpPr>
        <p:spPr bwMode="auto">
          <a:xfrm flipV="1">
            <a:off x="2837239" y="3917075"/>
            <a:ext cx="377574" cy="100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8" name="圖片 137"/>
          <p:cNvPicPr>
            <a:picLocks noChangeAspect="1"/>
          </p:cNvPicPr>
          <p:nvPr/>
        </p:nvPicPr>
        <p:blipFill rotWithShape="1">
          <a:blip r:embed="rId5"/>
          <a:srcRect t="25126"/>
          <a:stretch/>
        </p:blipFill>
        <p:spPr>
          <a:xfrm>
            <a:off x="3265698" y="2525120"/>
            <a:ext cx="2035112" cy="8229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9" name="矩形 138"/>
          <p:cNvSpPr/>
          <p:nvPr/>
        </p:nvSpPr>
        <p:spPr>
          <a:xfrm>
            <a:off x="3055193" y="2290385"/>
            <a:ext cx="24561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DRAM Bandwidth vs. Performance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45" name="圖片 144"/>
          <p:cNvPicPr>
            <a:picLocks noChangeAspect="1"/>
          </p:cNvPicPr>
          <p:nvPr/>
        </p:nvPicPr>
        <p:blipFill rotWithShape="1">
          <a:blip r:embed="rId6"/>
          <a:srcRect l="2376" t="30236" r="2376" b="4342"/>
          <a:stretch/>
        </p:blipFill>
        <p:spPr>
          <a:xfrm>
            <a:off x="3272286" y="3593546"/>
            <a:ext cx="2028524" cy="76923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6" name="矩形 145"/>
          <p:cNvSpPr/>
          <p:nvPr/>
        </p:nvSpPr>
        <p:spPr>
          <a:xfrm>
            <a:off x="3582796" y="3362495"/>
            <a:ext cx="14269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Sensitivity Analysis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0"/>
          <a:stretch/>
        </p:blipFill>
        <p:spPr>
          <a:xfrm>
            <a:off x="3272286" y="5472354"/>
            <a:ext cx="2028524" cy="95989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148" name="矩形 147"/>
          <p:cNvSpPr/>
          <p:nvPr/>
        </p:nvSpPr>
        <p:spPr>
          <a:xfrm>
            <a:off x="3688568" y="5239125"/>
            <a:ext cx="11512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MAC Utilization</a:t>
            </a:r>
            <a:endParaRPr kumimoji="1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C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2286" y="4470277"/>
            <a:ext cx="2028524" cy="72312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Optimal Hardware Configurations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340448" y="4845152"/>
            <a:ext cx="263769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/>
          <a:srcRect t="1328"/>
          <a:stretch/>
        </p:blipFill>
        <p:spPr>
          <a:xfrm>
            <a:off x="5519705" y="2621280"/>
            <a:ext cx="3572493" cy="3774721"/>
          </a:xfrm>
          <a:prstGeom prst="rect">
            <a:avLst/>
          </a:prstGeom>
        </p:spPr>
      </p:pic>
      <p:sp>
        <p:nvSpPr>
          <p:cNvPr id="153" name="矩形 152"/>
          <p:cNvSpPr/>
          <p:nvPr/>
        </p:nvSpPr>
        <p:spPr>
          <a:xfrm>
            <a:off x="132956" y="1954691"/>
            <a:ext cx="4096144" cy="29888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Analytical-based AIM</a:t>
            </a: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晶片架構快速分析與自動化探索技術</a:t>
            </a:r>
          </a:p>
        </p:txBody>
      </p:sp>
      <p:sp>
        <p:nvSpPr>
          <p:cNvPr id="154" name="矩形 153"/>
          <p:cNvSpPr/>
          <p:nvPr/>
        </p:nvSpPr>
        <p:spPr>
          <a:xfrm>
            <a:off x="5300810" y="1954691"/>
            <a:ext cx="3843189" cy="298882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C-based AIM</a:t>
            </a: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晶片高階行為模型設計與軟硬協同驗證技術</a:t>
            </a:r>
          </a:p>
        </p:txBody>
      </p:sp>
    </p:spTree>
    <p:extLst>
      <p:ext uri="{BB962C8B-B14F-4D97-AF65-F5344CB8AC3E}">
        <p14:creationId xmlns:p14="http://schemas.microsoft.com/office/powerpoint/2010/main" val="2120695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30408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C.2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Software Design Toolkits</a:t>
            </a:r>
          </a:p>
        </p:txBody>
      </p:sp>
      <p:sp>
        <p:nvSpPr>
          <p:cNvPr id="99" name="矩形 98"/>
          <p:cNvSpPr/>
          <p:nvPr/>
        </p:nvSpPr>
        <p:spPr>
          <a:xfrm>
            <a:off x="365584" y="1034966"/>
            <a:ext cx="8415372" cy="830997"/>
          </a:xfrm>
          <a:prstGeom prst="rect">
            <a:avLst/>
          </a:prstGeom>
          <a:ln>
            <a:noFill/>
          </a:ln>
        </p:spPr>
        <p:txBody>
          <a:bodyPr wrap="square" lIns="0" r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晶片軟體使用者開發工具，建立多位元高精確度之模型量化部署技術與軟體工具鏈</a:t>
            </a:r>
          </a:p>
        </p:txBody>
      </p:sp>
      <p:sp>
        <p:nvSpPr>
          <p:cNvPr id="153" name="矩形 152"/>
          <p:cNvSpPr/>
          <p:nvPr/>
        </p:nvSpPr>
        <p:spPr>
          <a:xfrm>
            <a:off x="132956" y="1865963"/>
            <a:ext cx="3738004" cy="387610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Hardware-aware Quantization Re-Training Technology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5478780" y="1885537"/>
            <a:ext cx="3665219" cy="368036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Multi-level NN Graph Lowering Technology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" y="2480583"/>
            <a:ext cx="4613718" cy="409280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2367952"/>
            <a:ext cx="3857666" cy="4205433"/>
          </a:xfrm>
          <a:prstGeom prst="rect">
            <a:avLst/>
          </a:prstGeom>
        </p:spPr>
      </p:pic>
      <p:sp>
        <p:nvSpPr>
          <p:cNvPr id="49" name="圓角矩形 48"/>
          <p:cNvSpPr/>
          <p:nvPr/>
        </p:nvSpPr>
        <p:spPr>
          <a:xfrm>
            <a:off x="3970611" y="2066437"/>
            <a:ext cx="1202777" cy="563881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Hardware-aware Quantization Re-Training Tool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50" name="弧形接點 49"/>
          <p:cNvCxnSpPr>
            <a:stCxn id="49" idx="1"/>
          </p:cNvCxnSpPr>
          <p:nvPr/>
        </p:nvCxnSpPr>
        <p:spPr>
          <a:xfrm rot="10800000" flipV="1">
            <a:off x="3368633" y="2348378"/>
            <a:ext cx="601979" cy="198120"/>
          </a:xfrm>
          <a:prstGeom prst="curved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57" name="弧形接點 56"/>
          <p:cNvCxnSpPr>
            <a:stCxn id="49" idx="3"/>
          </p:cNvCxnSpPr>
          <p:nvPr/>
        </p:nvCxnSpPr>
        <p:spPr>
          <a:xfrm>
            <a:off x="5173388" y="2348378"/>
            <a:ext cx="305392" cy="77872"/>
          </a:xfrm>
          <a:prstGeom prst="curved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4578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91938" y="6533297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0" y="562783"/>
            <a:ext cx="9144000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C.3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DMS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Engine NN Model &amp; RTL Design</a:t>
            </a:r>
          </a:p>
        </p:txBody>
      </p:sp>
      <p:sp>
        <p:nvSpPr>
          <p:cNvPr id="5" name="向右箭號 4"/>
          <p:cNvSpPr/>
          <p:nvPr/>
        </p:nvSpPr>
        <p:spPr bwMode="auto">
          <a:xfrm rot="16200000">
            <a:off x="5194455" y="5139532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" name="向右箭號 5"/>
          <p:cNvSpPr/>
          <p:nvPr/>
        </p:nvSpPr>
        <p:spPr bwMode="auto">
          <a:xfrm rot="16200000">
            <a:off x="4819358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" name="向右箭號 6"/>
          <p:cNvSpPr/>
          <p:nvPr/>
        </p:nvSpPr>
        <p:spPr bwMode="auto">
          <a:xfrm rot="16200000">
            <a:off x="4444764" y="5138560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" name="向右箭號 7"/>
          <p:cNvSpPr/>
          <p:nvPr/>
        </p:nvSpPr>
        <p:spPr bwMode="auto">
          <a:xfrm rot="16200000">
            <a:off x="4052460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" name="向右箭號 8"/>
          <p:cNvSpPr/>
          <p:nvPr/>
        </p:nvSpPr>
        <p:spPr bwMode="auto">
          <a:xfrm rot="16200000">
            <a:off x="3692446" y="5129952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" name="向右箭號 9"/>
          <p:cNvSpPr/>
          <p:nvPr/>
        </p:nvSpPr>
        <p:spPr bwMode="auto">
          <a:xfrm rot="16200000">
            <a:off x="3310974" y="513575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1" name="向右箭號 10"/>
          <p:cNvSpPr/>
          <p:nvPr/>
        </p:nvSpPr>
        <p:spPr bwMode="auto">
          <a:xfrm rot="16200000">
            <a:off x="5593592" y="5134187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2" name="向右箭號 11"/>
          <p:cNvSpPr/>
          <p:nvPr/>
        </p:nvSpPr>
        <p:spPr bwMode="auto">
          <a:xfrm rot="16200000">
            <a:off x="5960065" y="5137080"/>
            <a:ext cx="167799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508880" y="1968280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grpSp>
        <p:nvGrpSpPr>
          <p:cNvPr id="14" name="群組 13"/>
          <p:cNvGrpSpPr/>
          <p:nvPr/>
        </p:nvGrpSpPr>
        <p:grpSpPr>
          <a:xfrm rot="5400000">
            <a:off x="5133092" y="3721740"/>
            <a:ext cx="526089" cy="2977358"/>
            <a:chOff x="3433916" y="1765690"/>
            <a:chExt cx="526096" cy="2977358"/>
          </a:xfrm>
          <a:solidFill>
            <a:srgbClr val="FFCC00">
              <a:alpha val="80000"/>
            </a:srgbClr>
          </a:solidFill>
        </p:grpSpPr>
        <p:sp>
          <p:nvSpPr>
            <p:cNvPr id="15" name="矩形 14"/>
            <p:cNvSpPr/>
            <p:nvPr/>
          </p:nvSpPr>
          <p:spPr bwMode="auto">
            <a:xfrm>
              <a:off x="3433916" y="1765690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433916" y="2145877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3433916" y="2527453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Psum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433916" y="2904261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&amp;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433916" y="3282133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Ofmap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433916" y="3654808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3433916" y="4027483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3433916" y="4400158"/>
              <a:ext cx="526096" cy="342890"/>
            </a:xfrm>
            <a:prstGeom prst="rect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 rot="5400000">
            <a:off x="5055251" y="6179683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Bias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336491" y="4995544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AIM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DRAM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28" name="向右箭號 27"/>
          <p:cNvSpPr/>
          <p:nvPr/>
        </p:nvSpPr>
        <p:spPr bwMode="auto">
          <a:xfrm>
            <a:off x="3075569" y="2050326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29" name="向右箭號 28"/>
          <p:cNvSpPr/>
          <p:nvPr/>
        </p:nvSpPr>
        <p:spPr bwMode="auto">
          <a:xfrm rot="16200000">
            <a:off x="3814650" y="455110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493729" y="1534987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AIM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DRAM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31" name="直線單箭頭接點 30"/>
          <p:cNvCxnSpPr/>
          <p:nvPr/>
        </p:nvCxnSpPr>
        <p:spPr bwMode="auto">
          <a:xfrm rot="16200000">
            <a:off x="4260682" y="5575858"/>
            <a:ext cx="204788" cy="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線單箭頭接點 31"/>
          <p:cNvCxnSpPr/>
          <p:nvPr/>
        </p:nvCxnSpPr>
        <p:spPr bwMode="auto">
          <a:xfrm rot="16200000">
            <a:off x="3764793" y="4820811"/>
            <a:ext cx="204788" cy="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3" name="文字方塊 32"/>
          <p:cNvSpPr txBox="1"/>
          <p:nvPr/>
        </p:nvSpPr>
        <p:spPr>
          <a:xfrm>
            <a:off x="3472922" y="4357362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Psum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32 bit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4" name="向右箭號 33"/>
          <p:cNvSpPr/>
          <p:nvPr/>
        </p:nvSpPr>
        <p:spPr bwMode="auto">
          <a:xfrm>
            <a:off x="3069160" y="4017050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5" name="向右箭號 34"/>
          <p:cNvSpPr/>
          <p:nvPr/>
        </p:nvSpPr>
        <p:spPr bwMode="auto">
          <a:xfrm>
            <a:off x="3067414" y="3644667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6" name="向右箭號 35"/>
          <p:cNvSpPr/>
          <p:nvPr/>
        </p:nvSpPr>
        <p:spPr bwMode="auto">
          <a:xfrm>
            <a:off x="3067414" y="3243695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7" name="向右箭號 36"/>
          <p:cNvSpPr/>
          <p:nvPr/>
        </p:nvSpPr>
        <p:spPr bwMode="auto">
          <a:xfrm>
            <a:off x="3068542" y="2851331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8" name="向右箭號 37"/>
          <p:cNvSpPr/>
          <p:nvPr/>
        </p:nvSpPr>
        <p:spPr bwMode="auto">
          <a:xfrm>
            <a:off x="3067414" y="2443025"/>
            <a:ext cx="57505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4" name="向右箭號 43"/>
          <p:cNvSpPr/>
          <p:nvPr/>
        </p:nvSpPr>
        <p:spPr bwMode="auto">
          <a:xfrm>
            <a:off x="2005420" y="4797671"/>
            <a:ext cx="454219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66CC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429861" y="5514539"/>
            <a:ext cx="511679" cy="40011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Psum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8 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46" name="向右箭號 45"/>
          <p:cNvSpPr/>
          <p:nvPr/>
        </p:nvSpPr>
        <p:spPr bwMode="auto">
          <a:xfrm>
            <a:off x="2015633" y="4447211"/>
            <a:ext cx="451318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732985" y="4491335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x8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48" name="圓角矩形 47"/>
          <p:cNvSpPr/>
          <p:nvPr/>
        </p:nvSpPr>
        <p:spPr bwMode="auto">
          <a:xfrm>
            <a:off x="7189584" y="5505523"/>
            <a:ext cx="602434" cy="393762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Ifmap</a:t>
            </a: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seq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9" name="圓角矩形 48"/>
          <p:cNvSpPr/>
          <p:nvPr/>
        </p:nvSpPr>
        <p:spPr bwMode="auto">
          <a:xfrm>
            <a:off x="7828718" y="5505903"/>
            <a:ext cx="602434" cy="393762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Filter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seq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0" name="向右箭號 49"/>
          <p:cNvSpPr/>
          <p:nvPr/>
        </p:nvSpPr>
        <p:spPr bwMode="auto">
          <a:xfrm rot="16200000">
            <a:off x="4180646" y="4547825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1" name="向右箭號 50"/>
          <p:cNvSpPr/>
          <p:nvPr/>
        </p:nvSpPr>
        <p:spPr bwMode="auto">
          <a:xfrm rot="16200000">
            <a:off x="4560000" y="4557947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2" name="向右箭號 51"/>
          <p:cNvSpPr/>
          <p:nvPr/>
        </p:nvSpPr>
        <p:spPr bwMode="auto">
          <a:xfrm rot="16200000">
            <a:off x="4922954" y="4557946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3" name="向右箭號 52"/>
          <p:cNvSpPr/>
          <p:nvPr/>
        </p:nvSpPr>
        <p:spPr bwMode="auto">
          <a:xfrm rot="16200000">
            <a:off x="5304079" y="455521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4" name="向右箭號 53"/>
          <p:cNvSpPr/>
          <p:nvPr/>
        </p:nvSpPr>
        <p:spPr bwMode="auto">
          <a:xfrm rot="16200000">
            <a:off x="5687355" y="4555958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5" name="向右箭號 54"/>
          <p:cNvSpPr/>
          <p:nvPr/>
        </p:nvSpPr>
        <p:spPr bwMode="auto">
          <a:xfrm rot="16200000">
            <a:off x="6049998" y="4556045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6" name="向右箭號 55"/>
          <p:cNvSpPr/>
          <p:nvPr/>
        </p:nvSpPr>
        <p:spPr bwMode="auto">
          <a:xfrm rot="16200000">
            <a:off x="6427419" y="4555210"/>
            <a:ext cx="528506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7" name="圓角矩形 56"/>
          <p:cNvSpPr/>
          <p:nvPr/>
        </p:nvSpPr>
        <p:spPr bwMode="auto">
          <a:xfrm>
            <a:off x="3226310" y="2063544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8" name="圓角矩形 57"/>
          <p:cNvSpPr/>
          <p:nvPr/>
        </p:nvSpPr>
        <p:spPr bwMode="auto">
          <a:xfrm>
            <a:off x="3373873" y="2061678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59" name="圓角矩形 58"/>
          <p:cNvSpPr/>
          <p:nvPr/>
        </p:nvSpPr>
        <p:spPr bwMode="auto">
          <a:xfrm>
            <a:off x="8473183" y="5508440"/>
            <a:ext cx="602434" cy="393762"/>
          </a:xfrm>
          <a:prstGeom prst="roundRect">
            <a:avLst/>
          </a:prstGeom>
          <a:solidFill>
            <a:srgbClr val="FFCC66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Psum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seq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0" name="圓角矩形 59"/>
          <p:cNvSpPr/>
          <p:nvPr/>
        </p:nvSpPr>
        <p:spPr bwMode="auto">
          <a:xfrm rot="5400000">
            <a:off x="4003225" y="4497148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1" name="圓角矩形 60"/>
          <p:cNvSpPr/>
          <p:nvPr/>
        </p:nvSpPr>
        <p:spPr bwMode="auto">
          <a:xfrm rot="5400000">
            <a:off x="6626865" y="4502029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2" name="圓角矩形 61"/>
          <p:cNvSpPr/>
          <p:nvPr/>
        </p:nvSpPr>
        <p:spPr bwMode="auto">
          <a:xfrm>
            <a:off x="7433687" y="5280420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3" name="圓角矩形 62"/>
          <p:cNvSpPr/>
          <p:nvPr/>
        </p:nvSpPr>
        <p:spPr bwMode="auto">
          <a:xfrm>
            <a:off x="8073435" y="5281364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4" name="圓角矩形 63"/>
          <p:cNvSpPr/>
          <p:nvPr/>
        </p:nvSpPr>
        <p:spPr bwMode="auto">
          <a:xfrm rot="10800000">
            <a:off x="8705364" y="5280420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2506106" y="2367795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Ifmap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2505823" y="2762071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&amp;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2509734" y="3152568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Filter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508880" y="3550874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505823" y="3948527"/>
            <a:ext cx="526096" cy="358171"/>
          </a:xfrm>
          <a:prstGeom prst="rect">
            <a:avLst/>
          </a:prstGeom>
          <a:solidFill>
            <a:srgbClr val="FF99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graphicFrame>
        <p:nvGraphicFramePr>
          <p:cNvPr id="70" name="表格 69"/>
          <p:cNvGraphicFramePr>
            <a:graphicFrameLocks noGrp="1"/>
          </p:cNvGraphicFramePr>
          <p:nvPr/>
        </p:nvGraphicFramePr>
        <p:xfrm>
          <a:off x="3794625" y="1932242"/>
          <a:ext cx="3168000" cy="2376000"/>
        </p:xfrm>
        <a:graphic>
          <a:graphicData uri="http://schemas.openxmlformats.org/drawingml/2006/table">
            <a:tbl>
              <a:tblPr firstRow="1" bandRow="1"/>
              <a:tblGrid>
                <a:gridCol w="3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600" dirty="0">
                          <a:solidFill>
                            <a:schemeClr val="tx1"/>
                          </a:solidFill>
                        </a:rPr>
                        <a:t>PE Block</a:t>
                      </a:r>
                      <a:endParaRPr lang="zh-TW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軟正黑體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" name="文字方塊 70"/>
          <p:cNvSpPr txBox="1"/>
          <p:nvPr/>
        </p:nvSpPr>
        <p:spPr>
          <a:xfrm>
            <a:off x="1369312" y="1427908"/>
            <a:ext cx="470001" cy="40011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Filter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8 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129320" y="6148850"/>
            <a:ext cx="495649" cy="40011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Bias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32 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73" name="圓角矩形 72"/>
          <p:cNvSpPr/>
          <p:nvPr/>
        </p:nvSpPr>
        <p:spPr bwMode="auto">
          <a:xfrm rot="5400000">
            <a:off x="4377776" y="4483017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4" name="圓角矩形 73"/>
          <p:cNvSpPr/>
          <p:nvPr/>
        </p:nvSpPr>
        <p:spPr bwMode="auto">
          <a:xfrm rot="5400000">
            <a:off x="4752719" y="4497149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5" name="圓角矩形 74"/>
          <p:cNvSpPr/>
          <p:nvPr/>
        </p:nvSpPr>
        <p:spPr bwMode="auto">
          <a:xfrm rot="5400000">
            <a:off x="5120390" y="4497149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6" name="圓角矩形 75"/>
          <p:cNvSpPr/>
          <p:nvPr/>
        </p:nvSpPr>
        <p:spPr bwMode="auto">
          <a:xfrm rot="5400000">
            <a:off x="5495287" y="4497149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7" name="圓角矩形 76"/>
          <p:cNvSpPr/>
          <p:nvPr/>
        </p:nvSpPr>
        <p:spPr bwMode="auto">
          <a:xfrm rot="5400000">
            <a:off x="5883675" y="4500166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8" name="圓角矩形 77"/>
          <p:cNvSpPr/>
          <p:nvPr/>
        </p:nvSpPr>
        <p:spPr bwMode="auto">
          <a:xfrm rot="5400000">
            <a:off x="6241700" y="4505452"/>
            <a:ext cx="147601" cy="189496"/>
          </a:xfrm>
          <a:prstGeom prst="roundRect">
            <a:avLst/>
          </a:prstGeom>
          <a:solidFill>
            <a:srgbClr val="FFCC66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9" name="圓角矩形 78"/>
          <p:cNvSpPr/>
          <p:nvPr/>
        </p:nvSpPr>
        <p:spPr bwMode="auto">
          <a:xfrm>
            <a:off x="3225002" y="2446422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0" name="圓角矩形 79"/>
          <p:cNvSpPr/>
          <p:nvPr/>
        </p:nvSpPr>
        <p:spPr bwMode="auto">
          <a:xfrm>
            <a:off x="3372565" y="2444556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1" name="圓角矩形 80"/>
          <p:cNvSpPr/>
          <p:nvPr/>
        </p:nvSpPr>
        <p:spPr bwMode="auto">
          <a:xfrm>
            <a:off x="3225002" y="2862851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2" name="圓角矩形 81"/>
          <p:cNvSpPr/>
          <p:nvPr/>
        </p:nvSpPr>
        <p:spPr bwMode="auto">
          <a:xfrm>
            <a:off x="3372565" y="2860985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3" name="圓角矩形 82"/>
          <p:cNvSpPr/>
          <p:nvPr/>
        </p:nvSpPr>
        <p:spPr bwMode="auto">
          <a:xfrm>
            <a:off x="3224329" y="3254032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4" name="圓角矩形 83"/>
          <p:cNvSpPr/>
          <p:nvPr/>
        </p:nvSpPr>
        <p:spPr bwMode="auto">
          <a:xfrm>
            <a:off x="3371892" y="3252166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5" name="圓角矩形 84"/>
          <p:cNvSpPr/>
          <p:nvPr/>
        </p:nvSpPr>
        <p:spPr bwMode="auto">
          <a:xfrm>
            <a:off x="3224329" y="3653867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6" name="圓角矩形 85"/>
          <p:cNvSpPr/>
          <p:nvPr/>
        </p:nvSpPr>
        <p:spPr bwMode="auto">
          <a:xfrm>
            <a:off x="3371892" y="3652001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7" name="圓角矩形 86"/>
          <p:cNvSpPr/>
          <p:nvPr/>
        </p:nvSpPr>
        <p:spPr bwMode="auto">
          <a:xfrm>
            <a:off x="3224348" y="4017901"/>
            <a:ext cx="147601" cy="189496"/>
          </a:xfrm>
          <a:prstGeom prst="roundRect">
            <a:avLst/>
          </a:prstGeom>
          <a:solidFill>
            <a:srgbClr val="FFCCFF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8" name="圓角矩形 87"/>
          <p:cNvSpPr/>
          <p:nvPr/>
        </p:nvSpPr>
        <p:spPr bwMode="auto">
          <a:xfrm>
            <a:off x="3371911" y="4024273"/>
            <a:ext cx="137922" cy="189760"/>
          </a:xfrm>
          <a:prstGeom prst="roundRect">
            <a:avLst/>
          </a:prstGeom>
          <a:solidFill>
            <a:srgbClr val="99FF99">
              <a:alpha val="50196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9" name="向右箭號 88"/>
          <p:cNvSpPr/>
          <p:nvPr/>
        </p:nvSpPr>
        <p:spPr bwMode="auto">
          <a:xfrm>
            <a:off x="2017459" y="2047235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0" name="向右箭號 89"/>
          <p:cNvSpPr/>
          <p:nvPr/>
        </p:nvSpPr>
        <p:spPr bwMode="auto">
          <a:xfrm>
            <a:off x="2012735" y="2440135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1" name="向右箭號 90"/>
          <p:cNvSpPr/>
          <p:nvPr/>
        </p:nvSpPr>
        <p:spPr bwMode="auto">
          <a:xfrm>
            <a:off x="2007371" y="2839492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2" name="向右箭號 91"/>
          <p:cNvSpPr/>
          <p:nvPr/>
        </p:nvSpPr>
        <p:spPr bwMode="auto">
          <a:xfrm>
            <a:off x="2012636" y="3239039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3" name="向右箭號 92"/>
          <p:cNvSpPr/>
          <p:nvPr/>
        </p:nvSpPr>
        <p:spPr bwMode="auto">
          <a:xfrm>
            <a:off x="2008711" y="3631749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4" name="向右箭號 93"/>
          <p:cNvSpPr/>
          <p:nvPr/>
        </p:nvSpPr>
        <p:spPr bwMode="auto">
          <a:xfrm>
            <a:off x="2005420" y="4023870"/>
            <a:ext cx="447003" cy="207484"/>
          </a:xfrm>
          <a:prstGeom prst="rightArrow">
            <a:avLst>
              <a:gd name="adj1" fmla="val 64690"/>
              <a:gd name="adj2" fmla="val 50000"/>
            </a:avLst>
          </a:prstGeom>
          <a:solidFill>
            <a:srgbClr val="FF99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64</a:t>
            </a:r>
            <a:r>
              <a: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bit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947391" y="1427908"/>
            <a:ext cx="503664" cy="400110"/>
          </a:xfrm>
          <a:prstGeom prst="rect">
            <a:avLst/>
          </a:prstGeom>
          <a:solidFill>
            <a:srgbClr val="FFFFFF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Ifmap</a:t>
            </a:r>
            <a:endParaRPr kumimoji="0" lang="en-US" altLang="zh-TW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8 bit</a:t>
            </a: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96" name="肘形接點 95"/>
          <p:cNvCxnSpPr>
            <a:stCxn id="95" idx="2"/>
          </p:cNvCxnSpPr>
          <p:nvPr/>
        </p:nvCxnSpPr>
        <p:spPr bwMode="auto">
          <a:xfrm rot="16200000" flipH="1">
            <a:off x="2256587" y="1770654"/>
            <a:ext cx="191873" cy="306600"/>
          </a:xfrm>
          <a:prstGeom prst="bentConnector2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肘形接點 96"/>
          <p:cNvCxnSpPr>
            <a:stCxn id="71" idx="2"/>
          </p:cNvCxnSpPr>
          <p:nvPr/>
        </p:nvCxnSpPr>
        <p:spPr bwMode="auto">
          <a:xfrm rot="16200000" flipH="1">
            <a:off x="1836134" y="1596197"/>
            <a:ext cx="445157" cy="908798"/>
          </a:xfrm>
          <a:prstGeom prst="bentConnector2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矩形 97"/>
          <p:cNvSpPr/>
          <p:nvPr/>
        </p:nvSpPr>
        <p:spPr bwMode="auto">
          <a:xfrm rot="5400000">
            <a:off x="5433123" y="6179682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9" name="矩形 98"/>
          <p:cNvSpPr/>
          <p:nvPr/>
        </p:nvSpPr>
        <p:spPr bwMode="auto">
          <a:xfrm rot="5400000">
            <a:off x="5809931" y="6179681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 bwMode="auto">
          <a:xfrm rot="5400000">
            <a:off x="6186040" y="6178951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 bwMode="auto">
          <a:xfrm rot="5400000">
            <a:off x="6562150" y="6178951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 bwMode="auto">
          <a:xfrm rot="5400000">
            <a:off x="3927455" y="6178190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3" name="矩形 102"/>
          <p:cNvSpPr/>
          <p:nvPr/>
        </p:nvSpPr>
        <p:spPr bwMode="auto">
          <a:xfrm rot="5400000">
            <a:off x="4303564" y="6177460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 bwMode="auto">
          <a:xfrm rot="5400000">
            <a:off x="4679674" y="6177460"/>
            <a:ext cx="464587" cy="342891"/>
          </a:xfrm>
          <a:prstGeom prst="rect">
            <a:avLst/>
          </a:prstGeom>
          <a:solidFill>
            <a:srgbClr val="66CCFF">
              <a:alpha val="49804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736089" y="483455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x8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grpSp>
        <p:nvGrpSpPr>
          <p:cNvPr id="107" name="群組 106"/>
          <p:cNvGrpSpPr/>
          <p:nvPr/>
        </p:nvGrpSpPr>
        <p:grpSpPr>
          <a:xfrm>
            <a:off x="3937938" y="1334032"/>
            <a:ext cx="2820253" cy="538628"/>
            <a:chOff x="5441122" y="4044057"/>
            <a:chExt cx="2820253" cy="538628"/>
          </a:xfrm>
        </p:grpSpPr>
        <p:sp>
          <p:nvSpPr>
            <p:cNvPr id="108" name="向右箭號 107"/>
            <p:cNvSpPr/>
            <p:nvPr/>
          </p:nvSpPr>
          <p:spPr bwMode="auto">
            <a:xfrm rot="16200000">
              <a:off x="5280611" y="420784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09" name="向右箭號 108"/>
            <p:cNvSpPr/>
            <p:nvPr/>
          </p:nvSpPr>
          <p:spPr bwMode="auto">
            <a:xfrm rot="16200000">
              <a:off x="5646607" y="4204568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0" name="向右箭號 109"/>
            <p:cNvSpPr/>
            <p:nvPr/>
          </p:nvSpPr>
          <p:spPr bwMode="auto">
            <a:xfrm rot="16200000">
              <a:off x="6025961" y="4214690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1" name="向右箭號 110"/>
            <p:cNvSpPr/>
            <p:nvPr/>
          </p:nvSpPr>
          <p:spPr bwMode="auto">
            <a:xfrm rot="16200000">
              <a:off x="6388915" y="4214689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2" name="向右箭號 111"/>
            <p:cNvSpPr/>
            <p:nvPr/>
          </p:nvSpPr>
          <p:spPr bwMode="auto">
            <a:xfrm rot="16200000">
              <a:off x="6770040" y="421195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3" name="向右箭號 112"/>
            <p:cNvSpPr/>
            <p:nvPr/>
          </p:nvSpPr>
          <p:spPr bwMode="auto">
            <a:xfrm rot="16200000">
              <a:off x="7153316" y="4212701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4" name="向右箭號 113"/>
            <p:cNvSpPr/>
            <p:nvPr/>
          </p:nvSpPr>
          <p:spPr bwMode="auto">
            <a:xfrm rot="16200000">
              <a:off x="7515959" y="4212788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5" name="向右箭號 114"/>
            <p:cNvSpPr/>
            <p:nvPr/>
          </p:nvSpPr>
          <p:spPr bwMode="auto">
            <a:xfrm rot="16200000">
              <a:off x="7893380" y="4211953"/>
              <a:ext cx="528506" cy="207484"/>
            </a:xfrm>
            <a:prstGeom prst="rightArrow">
              <a:avLst>
                <a:gd name="adj1" fmla="val 64690"/>
                <a:gd name="adj2" fmla="val 50000"/>
              </a:avLst>
            </a:prstGeom>
            <a:solidFill>
              <a:srgbClr val="FF99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64</a:t>
              </a:r>
              <a:r>
                <a:rPr kumimoji="0" lang="zh-TW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 </a:t>
              </a:r>
              <a:r>
                <a:rPr kumimoji="0" lang="en-US" altLang="zh-TW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新細明體" pitchFamily="18" charset="-120"/>
                  <a:cs typeface="+mn-cs"/>
                </a:rPr>
                <a:t>bit</a:t>
              </a:r>
              <a:endParaRPr kumimoji="0" lang="zh-TW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6" name="圓角矩形 115"/>
            <p:cNvSpPr/>
            <p:nvPr/>
          </p:nvSpPr>
          <p:spPr bwMode="auto">
            <a:xfrm rot="5400000">
              <a:off x="5469186" y="4153891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7" name="圓角矩形 116"/>
            <p:cNvSpPr/>
            <p:nvPr/>
          </p:nvSpPr>
          <p:spPr bwMode="auto">
            <a:xfrm rot="5400000">
              <a:off x="8092826" y="4158772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8" name="圓角矩形 117"/>
            <p:cNvSpPr/>
            <p:nvPr/>
          </p:nvSpPr>
          <p:spPr bwMode="auto">
            <a:xfrm rot="5400000">
              <a:off x="5843737" y="4139760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19" name="圓角矩形 118"/>
            <p:cNvSpPr/>
            <p:nvPr/>
          </p:nvSpPr>
          <p:spPr bwMode="auto">
            <a:xfrm rot="5400000">
              <a:off x="6218680" y="4153892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20" name="圓角矩形 119"/>
            <p:cNvSpPr/>
            <p:nvPr/>
          </p:nvSpPr>
          <p:spPr bwMode="auto">
            <a:xfrm rot="5400000">
              <a:off x="6586351" y="4153892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21" name="圓角矩形 120"/>
            <p:cNvSpPr/>
            <p:nvPr/>
          </p:nvSpPr>
          <p:spPr bwMode="auto">
            <a:xfrm rot="5400000">
              <a:off x="6961248" y="4153892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22" name="圓角矩形 121"/>
            <p:cNvSpPr/>
            <p:nvPr/>
          </p:nvSpPr>
          <p:spPr bwMode="auto">
            <a:xfrm rot="5400000">
              <a:off x="7349636" y="4156909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  <p:sp>
          <p:nvSpPr>
            <p:cNvPr id="123" name="圓角矩形 122"/>
            <p:cNvSpPr/>
            <p:nvPr/>
          </p:nvSpPr>
          <p:spPr bwMode="auto">
            <a:xfrm rot="5400000">
              <a:off x="7707661" y="4162195"/>
              <a:ext cx="147601" cy="189496"/>
            </a:xfrm>
            <a:prstGeom prst="roundRect">
              <a:avLst/>
            </a:prstGeom>
            <a:solidFill>
              <a:srgbClr val="FFCC66">
                <a:alpha val="50196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endParaRPr>
            </a:p>
          </p:txBody>
        </p:sp>
      </p:grpSp>
      <p:cxnSp>
        <p:nvCxnSpPr>
          <p:cNvPr id="124" name="弧形接點 123"/>
          <p:cNvCxnSpPr>
            <a:stCxn id="46" idx="3"/>
            <a:endCxn id="22" idx="3"/>
          </p:cNvCxnSpPr>
          <p:nvPr/>
        </p:nvCxnSpPr>
        <p:spPr bwMode="auto">
          <a:xfrm>
            <a:off x="2466951" y="4550953"/>
            <a:ext cx="1611952" cy="922511"/>
          </a:xfrm>
          <a:prstGeom prst="curvedConnector4">
            <a:avLst>
              <a:gd name="adj1" fmla="val 46440"/>
              <a:gd name="adj2" fmla="val 124780"/>
            </a:avLst>
          </a:prstGeom>
          <a:solidFill>
            <a:srgbClr val="BBE0E3"/>
          </a:solidFill>
          <a:ln w="9525" cap="flat" cmpd="sng" algn="ctr">
            <a:solidFill>
              <a:srgbClr val="FFFFFF">
                <a:lumMod val="65000"/>
              </a:srgb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25" name="弧形接點 124"/>
          <p:cNvCxnSpPr>
            <a:stCxn id="44" idx="3"/>
            <a:endCxn id="102" idx="3"/>
          </p:cNvCxnSpPr>
          <p:nvPr/>
        </p:nvCxnSpPr>
        <p:spPr bwMode="auto">
          <a:xfrm>
            <a:off x="2459639" y="4901413"/>
            <a:ext cx="1700109" cy="1680516"/>
          </a:xfrm>
          <a:prstGeom prst="curvedConnector4">
            <a:avLst>
              <a:gd name="adj1" fmla="val 36384"/>
              <a:gd name="adj2" fmla="val 109681"/>
            </a:avLst>
          </a:prstGeom>
          <a:solidFill>
            <a:srgbClr val="BBE0E3"/>
          </a:solidFill>
          <a:ln w="9525" cap="flat" cmpd="sng" algn="ctr">
            <a:solidFill>
              <a:srgbClr val="FFFFFF">
                <a:lumMod val="65000"/>
              </a:srgbClr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126" name="圖片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022" y="2471703"/>
            <a:ext cx="1963690" cy="1845158"/>
          </a:xfrm>
          <a:prstGeom prst="rect">
            <a:avLst/>
          </a:prstGeom>
          <a:ln w="19050">
            <a:solidFill>
              <a:srgbClr val="0000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27" name="直線接點 126"/>
          <p:cNvCxnSpPr/>
          <p:nvPr/>
        </p:nvCxnSpPr>
        <p:spPr bwMode="auto">
          <a:xfrm>
            <a:off x="6568694" y="2326451"/>
            <a:ext cx="484328" cy="2014568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直線接點 127"/>
          <p:cNvCxnSpPr/>
          <p:nvPr/>
        </p:nvCxnSpPr>
        <p:spPr bwMode="auto">
          <a:xfrm>
            <a:off x="6962625" y="1931407"/>
            <a:ext cx="2062325" cy="533093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文字方塊 128"/>
          <p:cNvSpPr txBox="1"/>
          <p:nvPr/>
        </p:nvSpPr>
        <p:spPr>
          <a:xfrm>
            <a:off x="8034867" y="2459547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PE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3x7 PE Array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30" name="圓角矩形 129"/>
          <p:cNvSpPr/>
          <p:nvPr/>
        </p:nvSpPr>
        <p:spPr bwMode="auto">
          <a:xfrm>
            <a:off x="7698658" y="3120565"/>
            <a:ext cx="1087395" cy="892262"/>
          </a:xfrm>
          <a:prstGeom prst="roundRect">
            <a:avLst>
              <a:gd name="adj" fmla="val 10204"/>
            </a:avLst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31" name="圓角矩形 130"/>
          <p:cNvSpPr/>
          <p:nvPr/>
        </p:nvSpPr>
        <p:spPr bwMode="auto">
          <a:xfrm>
            <a:off x="7702064" y="3124788"/>
            <a:ext cx="151745" cy="89226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7179140" y="4387313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Ifmap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spad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(fused)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7957247" y="4391995"/>
            <a:ext cx="78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Filter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spad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(fused)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134" name="弧形接點 133"/>
          <p:cNvCxnSpPr>
            <a:stCxn id="132" idx="0"/>
            <a:endCxn id="131" idx="2"/>
          </p:cNvCxnSpPr>
          <p:nvPr/>
        </p:nvCxnSpPr>
        <p:spPr bwMode="auto">
          <a:xfrm rot="5400000" flipH="1" flipV="1">
            <a:off x="7497069" y="4106446"/>
            <a:ext cx="370263" cy="191473"/>
          </a:xfrm>
          <a:prstGeom prst="curvedConnector3">
            <a:avLst/>
          </a:prstGeom>
          <a:solidFill>
            <a:srgbClr val="BBE0E3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弧形接點 134"/>
          <p:cNvCxnSpPr>
            <a:stCxn id="133" idx="0"/>
            <a:endCxn id="130" idx="2"/>
          </p:cNvCxnSpPr>
          <p:nvPr/>
        </p:nvCxnSpPr>
        <p:spPr bwMode="auto">
          <a:xfrm rot="16200000" flipV="1">
            <a:off x="8105464" y="4149719"/>
            <a:ext cx="379168" cy="105383"/>
          </a:xfrm>
          <a:prstGeom prst="curvedConnector3">
            <a:avLst/>
          </a:prstGeom>
          <a:solidFill>
            <a:srgbClr val="BBE0E3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" name="直線接點 2"/>
          <p:cNvCxnSpPr/>
          <p:nvPr/>
        </p:nvCxnSpPr>
        <p:spPr>
          <a:xfrm>
            <a:off x="1295400" y="1427908"/>
            <a:ext cx="0" cy="5155514"/>
          </a:xfrm>
          <a:prstGeom prst="line">
            <a:avLst/>
          </a:prstGeom>
          <a:ln w="12700">
            <a:solidFill>
              <a:schemeClr val="tx1"/>
            </a:solidFill>
            <a:prstDash val="lgDash"/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29361" y="2336649"/>
            <a:ext cx="930772" cy="111281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Face Detection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129361" y="3885145"/>
            <a:ext cx="930772" cy="111281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Face Recognition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cxnSp>
        <p:nvCxnSpPr>
          <p:cNvPr id="138" name="直線單箭頭接點 137"/>
          <p:cNvCxnSpPr/>
          <p:nvPr/>
        </p:nvCxnSpPr>
        <p:spPr>
          <a:xfrm>
            <a:off x="584268" y="4995544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1" name="文字方塊 140"/>
          <p:cNvSpPr txBox="1"/>
          <p:nvPr/>
        </p:nvSpPr>
        <p:spPr>
          <a:xfrm>
            <a:off x="229560" y="5499555"/>
            <a:ext cx="691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Driver ID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>
            <a:off x="584268" y="3461113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3" name="直線單箭頭接點 142"/>
          <p:cNvCxnSpPr/>
          <p:nvPr/>
        </p:nvCxnSpPr>
        <p:spPr>
          <a:xfrm rot="-5400000">
            <a:off x="803866" y="3435395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4" name="文字方塊 143"/>
          <p:cNvSpPr txBox="1"/>
          <p:nvPr/>
        </p:nvSpPr>
        <p:spPr>
          <a:xfrm>
            <a:off x="945352" y="352574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ROI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197512" y="1098791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NN Model</a:t>
            </a:r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2104647" y="1051597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DMS Engine</a:t>
            </a:r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>
            <a:off x="575168" y="1909733"/>
            <a:ext cx="0" cy="4269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48" name="文字方塊 147"/>
          <p:cNvSpPr txBox="1"/>
          <p:nvPr/>
        </p:nvSpPr>
        <p:spPr>
          <a:xfrm>
            <a:off x="114821" y="1642708"/>
            <a:ext cx="9156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/>
                <a:cs typeface="+mn-cs"/>
              </a:rPr>
              <a:t>Video Frame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139" name="圓角矩形 138"/>
          <p:cNvSpPr/>
          <p:nvPr/>
        </p:nvSpPr>
        <p:spPr>
          <a:xfrm>
            <a:off x="6959600" y="1063065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ITRI</a:t>
            </a:r>
            <a:r>
              <a:rPr lang="zh-TW" altLang="en-US" b="1" dirty="0">
                <a:solidFill>
                  <a:srgbClr val="FF0000"/>
                </a:solidFill>
              </a:rPr>
              <a:t>改</a:t>
            </a:r>
          </a:p>
        </p:txBody>
      </p:sp>
    </p:spTree>
    <p:extLst>
      <p:ext uri="{BB962C8B-B14F-4D97-AF65-F5344CB8AC3E}">
        <p14:creationId xmlns:p14="http://schemas.microsoft.com/office/powerpoint/2010/main" val="2518172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標題 1">
            <a:extLst>
              <a:ext uri="{FF2B5EF4-FFF2-40B4-BE49-F238E27FC236}">
                <a16:creationId xmlns:a16="http://schemas.microsoft.com/office/drawing/2014/main" id="{9FF36C18-3591-4D22-B7CA-F1B3FAECA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lvl="0">
              <a:defRPr/>
            </a:pP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C.4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：視訊即時語意分割加速器架構</a:t>
            </a:r>
            <a:endParaRPr kumimoji="1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02048A3C-B761-4737-A42B-C7B14BEA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針對高解析視訊即時語意分割應用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設計硬體加速器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架構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善用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平台高頻寬特色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，針對</a:t>
            </a:r>
            <a:r>
              <a:rPr kumimoji="0"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DRAM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存取特性，優化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加速器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資料流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架構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，以使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加速器</a:t>
            </a:r>
            <a:r>
              <a:rPr kumimoji="0"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達成最高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使用效率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(utilization rate</a:t>
            </a:r>
            <a:r>
              <a:rPr lang="en-US" altLang="zh-TW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en-US" altLang="zh-TW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9992" y="6503140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54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83BCA87-4D71-4D46-8447-187235233024}"/>
              </a:ext>
            </a:extLst>
          </p:cNvPr>
          <p:cNvGrpSpPr>
            <a:grpSpLocks noChangeAspect="1"/>
          </p:cNvGrpSpPr>
          <p:nvPr/>
        </p:nvGrpSpPr>
        <p:grpSpPr>
          <a:xfrm>
            <a:off x="918231" y="2332646"/>
            <a:ext cx="7553222" cy="4224796"/>
            <a:chOff x="404436" y="1518911"/>
            <a:chExt cx="8469652" cy="4737389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B5132E48-9E9E-4113-9785-78CBD0BFECD8}"/>
                </a:ext>
              </a:extLst>
            </p:cNvPr>
            <p:cNvGrpSpPr/>
            <p:nvPr/>
          </p:nvGrpSpPr>
          <p:grpSpPr>
            <a:xfrm>
              <a:off x="404436" y="1777579"/>
              <a:ext cx="1726521" cy="4101513"/>
              <a:chOff x="404436" y="1777579"/>
              <a:chExt cx="1726521" cy="4101513"/>
            </a:xfrm>
          </p:grpSpPr>
          <p:sp>
            <p:nvSpPr>
              <p:cNvPr id="243" name="手繪多邊形 242"/>
              <p:cNvSpPr/>
              <p:nvPr/>
            </p:nvSpPr>
            <p:spPr>
              <a:xfrm>
                <a:off x="404436" y="1805987"/>
                <a:ext cx="660315" cy="88334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29" h="2541">
                    <a:moveTo>
                      <a:pt x="0" y="2541"/>
                    </a:moveTo>
                    <a:lnTo>
                      <a:pt x="2329" y="2541"/>
                    </a:lnTo>
                    <a:lnTo>
                      <a:pt x="232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 cap="none" dirty="0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rPr>
                  <a:t>AIM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DRAM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200" b="0" i="0" u="none" strike="noStrike" kern="1200" cap="none" dirty="0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45" name="手繪多邊形 244"/>
              <p:cNvSpPr/>
              <p:nvPr/>
            </p:nvSpPr>
            <p:spPr>
              <a:xfrm>
                <a:off x="404436" y="2861475"/>
                <a:ext cx="660315" cy="88334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29" h="2541">
                    <a:moveTo>
                      <a:pt x="0" y="2541"/>
                    </a:moveTo>
                    <a:lnTo>
                      <a:pt x="2329" y="2541"/>
                    </a:lnTo>
                    <a:lnTo>
                      <a:pt x="232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AIM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DRAM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48" name="手繪多邊形 247"/>
              <p:cNvSpPr/>
              <p:nvPr/>
            </p:nvSpPr>
            <p:spPr>
              <a:xfrm>
                <a:off x="404436" y="3915573"/>
                <a:ext cx="660315" cy="88334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29" h="2541">
                    <a:moveTo>
                      <a:pt x="0" y="2541"/>
                    </a:moveTo>
                    <a:lnTo>
                      <a:pt x="2329" y="2541"/>
                    </a:lnTo>
                    <a:lnTo>
                      <a:pt x="232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AIM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DRAM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51" name="手繪多邊形 250"/>
              <p:cNvSpPr/>
              <p:nvPr/>
            </p:nvSpPr>
            <p:spPr>
              <a:xfrm>
                <a:off x="404436" y="4971408"/>
                <a:ext cx="660315" cy="88334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29" h="2541">
                    <a:moveTo>
                      <a:pt x="0" y="2541"/>
                    </a:moveTo>
                    <a:lnTo>
                      <a:pt x="2329" y="2541"/>
                    </a:lnTo>
                    <a:lnTo>
                      <a:pt x="232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AIM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DRAM</a:t>
                </a:r>
              </a:p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zh-TW" sz="12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4" name="手繪多邊形 253"/>
              <p:cNvSpPr/>
              <p:nvPr/>
            </p:nvSpPr>
            <p:spPr>
              <a:xfrm>
                <a:off x="1064751" y="2001087"/>
                <a:ext cx="300092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59" h="242">
                    <a:moveTo>
                      <a:pt x="0" y="81"/>
                    </a:moveTo>
                    <a:lnTo>
                      <a:pt x="858" y="81"/>
                    </a:lnTo>
                    <a:lnTo>
                      <a:pt x="858" y="162"/>
                    </a:lnTo>
                    <a:lnTo>
                      <a:pt x="0" y="162"/>
                    </a:lnTo>
                    <a:close/>
                    <a:moveTo>
                      <a:pt x="818" y="0"/>
                    </a:moveTo>
                    <a:lnTo>
                      <a:pt x="1059" y="121"/>
                    </a:lnTo>
                    <a:lnTo>
                      <a:pt x="818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55" name="手繪多邊形 254"/>
              <p:cNvSpPr/>
              <p:nvPr/>
            </p:nvSpPr>
            <p:spPr>
              <a:xfrm>
                <a:off x="1059930" y="2369031"/>
                <a:ext cx="605006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34" h="242">
                    <a:moveTo>
                      <a:pt x="201" y="81"/>
                    </a:moveTo>
                    <a:lnTo>
                      <a:pt x="2134" y="81"/>
                    </a:lnTo>
                    <a:lnTo>
                      <a:pt x="2134" y="161"/>
                    </a:lnTo>
                    <a:lnTo>
                      <a:pt x="201" y="161"/>
                    </a:lnTo>
                    <a:close/>
                    <a:moveTo>
                      <a:pt x="241" y="242"/>
                    </a:moveTo>
                    <a:lnTo>
                      <a:pt x="0" y="12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手繪多邊形 255"/>
              <p:cNvSpPr/>
              <p:nvPr/>
            </p:nvSpPr>
            <p:spPr>
              <a:xfrm>
                <a:off x="1064751" y="3105264"/>
                <a:ext cx="300092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59" h="242">
                    <a:moveTo>
                      <a:pt x="0" y="80"/>
                    </a:moveTo>
                    <a:lnTo>
                      <a:pt x="858" y="80"/>
                    </a:lnTo>
                    <a:lnTo>
                      <a:pt x="858" y="161"/>
                    </a:lnTo>
                    <a:lnTo>
                      <a:pt x="0" y="161"/>
                    </a:lnTo>
                    <a:close/>
                    <a:moveTo>
                      <a:pt x="818" y="0"/>
                    </a:moveTo>
                    <a:lnTo>
                      <a:pt x="1059" y="120"/>
                    </a:lnTo>
                    <a:lnTo>
                      <a:pt x="818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手繪多邊形 256"/>
              <p:cNvSpPr/>
              <p:nvPr/>
            </p:nvSpPr>
            <p:spPr>
              <a:xfrm>
                <a:off x="1059930" y="3473206"/>
                <a:ext cx="605006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34" h="242">
                    <a:moveTo>
                      <a:pt x="201" y="81"/>
                    </a:moveTo>
                    <a:lnTo>
                      <a:pt x="2134" y="81"/>
                    </a:lnTo>
                    <a:lnTo>
                      <a:pt x="2134" y="162"/>
                    </a:lnTo>
                    <a:lnTo>
                      <a:pt x="201" y="162"/>
                    </a:lnTo>
                    <a:close/>
                    <a:moveTo>
                      <a:pt x="241" y="242"/>
                    </a:moveTo>
                    <a:lnTo>
                      <a:pt x="0" y="12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手繪多邊形 257"/>
              <p:cNvSpPr/>
              <p:nvPr/>
            </p:nvSpPr>
            <p:spPr>
              <a:xfrm>
                <a:off x="1064751" y="4135712"/>
                <a:ext cx="300092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59" h="242">
                    <a:moveTo>
                      <a:pt x="0" y="81"/>
                    </a:moveTo>
                    <a:lnTo>
                      <a:pt x="858" y="81"/>
                    </a:lnTo>
                    <a:lnTo>
                      <a:pt x="858" y="161"/>
                    </a:lnTo>
                    <a:lnTo>
                      <a:pt x="0" y="161"/>
                    </a:lnTo>
                    <a:close/>
                    <a:moveTo>
                      <a:pt x="818" y="0"/>
                    </a:moveTo>
                    <a:lnTo>
                      <a:pt x="1059" y="121"/>
                    </a:lnTo>
                    <a:lnTo>
                      <a:pt x="818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手繪多邊形 258"/>
              <p:cNvSpPr/>
              <p:nvPr/>
            </p:nvSpPr>
            <p:spPr>
              <a:xfrm>
                <a:off x="1059930" y="4503655"/>
                <a:ext cx="605006" cy="841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34" h="243">
                    <a:moveTo>
                      <a:pt x="201" y="82"/>
                    </a:moveTo>
                    <a:lnTo>
                      <a:pt x="2134" y="82"/>
                    </a:lnTo>
                    <a:lnTo>
                      <a:pt x="2134" y="162"/>
                    </a:lnTo>
                    <a:lnTo>
                      <a:pt x="201" y="162"/>
                    </a:lnTo>
                    <a:close/>
                    <a:moveTo>
                      <a:pt x="241" y="243"/>
                    </a:moveTo>
                    <a:lnTo>
                      <a:pt x="0" y="12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手繪多邊形 259"/>
              <p:cNvSpPr/>
              <p:nvPr/>
            </p:nvSpPr>
            <p:spPr>
              <a:xfrm>
                <a:off x="1064751" y="5251712"/>
                <a:ext cx="300092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59" h="242">
                    <a:moveTo>
                      <a:pt x="0" y="80"/>
                    </a:moveTo>
                    <a:lnTo>
                      <a:pt x="858" y="80"/>
                    </a:lnTo>
                    <a:lnTo>
                      <a:pt x="858" y="162"/>
                    </a:lnTo>
                    <a:lnTo>
                      <a:pt x="0" y="162"/>
                    </a:lnTo>
                    <a:close/>
                    <a:moveTo>
                      <a:pt x="818" y="0"/>
                    </a:moveTo>
                    <a:lnTo>
                      <a:pt x="1059" y="122"/>
                    </a:lnTo>
                    <a:lnTo>
                      <a:pt x="818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手繪多邊形 260"/>
              <p:cNvSpPr/>
              <p:nvPr/>
            </p:nvSpPr>
            <p:spPr>
              <a:xfrm>
                <a:off x="1059930" y="5619655"/>
                <a:ext cx="605006" cy="841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34" h="243">
                    <a:moveTo>
                      <a:pt x="201" y="81"/>
                    </a:moveTo>
                    <a:lnTo>
                      <a:pt x="2134" y="81"/>
                    </a:lnTo>
                    <a:lnTo>
                      <a:pt x="2134" y="161"/>
                    </a:lnTo>
                    <a:lnTo>
                      <a:pt x="201" y="161"/>
                    </a:lnTo>
                    <a:close/>
                    <a:moveTo>
                      <a:pt x="241" y="243"/>
                    </a:moveTo>
                    <a:lnTo>
                      <a:pt x="0" y="121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直線接點 261"/>
              <p:cNvSpPr/>
              <p:nvPr/>
            </p:nvSpPr>
            <p:spPr>
              <a:xfrm>
                <a:off x="1360022" y="1805987"/>
                <a:ext cx="0" cy="4073105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直線接點 262"/>
              <p:cNvSpPr/>
              <p:nvPr/>
            </p:nvSpPr>
            <p:spPr>
              <a:xfrm>
                <a:off x="1665218" y="1805987"/>
                <a:ext cx="0" cy="4073105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手繪多邊形 263"/>
              <p:cNvSpPr/>
              <p:nvPr/>
            </p:nvSpPr>
            <p:spPr>
              <a:xfrm>
                <a:off x="1634586" y="2369031"/>
                <a:ext cx="59848" cy="7372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" h="213">
                    <a:moveTo>
                      <a:pt x="0" y="107"/>
                    </a:moveTo>
                    <a:cubicBezTo>
                      <a:pt x="0" y="47"/>
                      <a:pt x="47" y="0"/>
                      <a:pt x="105" y="0"/>
                    </a:cubicBezTo>
                    <a:cubicBezTo>
                      <a:pt x="165" y="0"/>
                      <a:pt x="212" y="47"/>
                      <a:pt x="212" y="107"/>
                    </a:cubicBezTo>
                    <a:cubicBezTo>
                      <a:pt x="212" y="166"/>
                      <a:pt x="165" y="213"/>
                      <a:pt x="105" y="213"/>
                    </a:cubicBezTo>
                    <a:cubicBezTo>
                      <a:pt x="47" y="213"/>
                      <a:pt x="0" y="166"/>
                      <a:pt x="0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88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5760" tIns="5760" rIns="5760" bIns="576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手繪多邊形 264"/>
              <p:cNvSpPr/>
              <p:nvPr/>
            </p:nvSpPr>
            <p:spPr>
              <a:xfrm>
                <a:off x="1634586" y="3471815"/>
                <a:ext cx="59848" cy="7372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" h="213">
                    <a:moveTo>
                      <a:pt x="0" y="107"/>
                    </a:moveTo>
                    <a:cubicBezTo>
                      <a:pt x="0" y="48"/>
                      <a:pt x="47" y="0"/>
                      <a:pt x="105" y="0"/>
                    </a:cubicBezTo>
                    <a:cubicBezTo>
                      <a:pt x="165" y="0"/>
                      <a:pt x="212" y="48"/>
                      <a:pt x="212" y="107"/>
                    </a:cubicBezTo>
                    <a:cubicBezTo>
                      <a:pt x="212" y="165"/>
                      <a:pt x="165" y="213"/>
                      <a:pt x="105" y="213"/>
                    </a:cubicBezTo>
                    <a:cubicBezTo>
                      <a:pt x="47" y="213"/>
                      <a:pt x="0" y="165"/>
                      <a:pt x="0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88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5760" tIns="5760" rIns="5760" bIns="576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手繪多邊形 265"/>
              <p:cNvSpPr/>
              <p:nvPr/>
            </p:nvSpPr>
            <p:spPr>
              <a:xfrm>
                <a:off x="1634586" y="4508175"/>
                <a:ext cx="59848" cy="7372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" h="213">
                    <a:moveTo>
                      <a:pt x="0" y="107"/>
                    </a:moveTo>
                    <a:cubicBezTo>
                      <a:pt x="0" y="48"/>
                      <a:pt x="47" y="0"/>
                      <a:pt x="105" y="0"/>
                    </a:cubicBezTo>
                    <a:cubicBezTo>
                      <a:pt x="165" y="0"/>
                      <a:pt x="212" y="48"/>
                      <a:pt x="212" y="107"/>
                    </a:cubicBezTo>
                    <a:cubicBezTo>
                      <a:pt x="212" y="166"/>
                      <a:pt x="165" y="213"/>
                      <a:pt x="105" y="213"/>
                    </a:cubicBezTo>
                    <a:cubicBezTo>
                      <a:pt x="47" y="213"/>
                      <a:pt x="0" y="166"/>
                      <a:pt x="0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88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5760" tIns="5760" rIns="5760" bIns="576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手繪多邊形 266"/>
              <p:cNvSpPr/>
              <p:nvPr/>
            </p:nvSpPr>
            <p:spPr>
              <a:xfrm>
                <a:off x="1634586" y="5622786"/>
                <a:ext cx="59848" cy="733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2" h="212">
                    <a:moveTo>
                      <a:pt x="0" y="106"/>
                    </a:moveTo>
                    <a:cubicBezTo>
                      <a:pt x="0" y="47"/>
                      <a:pt x="47" y="0"/>
                      <a:pt x="105" y="0"/>
                    </a:cubicBezTo>
                    <a:cubicBezTo>
                      <a:pt x="165" y="0"/>
                      <a:pt x="212" y="47"/>
                      <a:pt x="212" y="106"/>
                    </a:cubicBezTo>
                    <a:cubicBezTo>
                      <a:pt x="212" y="164"/>
                      <a:pt x="165" y="212"/>
                      <a:pt x="105" y="212"/>
                    </a:cubicBezTo>
                    <a:cubicBezTo>
                      <a:pt x="47" y="212"/>
                      <a:pt x="0" y="164"/>
                      <a:pt x="0" y="1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88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5760" tIns="5760" rIns="5760" bIns="576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直線接點 267"/>
              <p:cNvSpPr/>
              <p:nvPr/>
            </p:nvSpPr>
            <p:spPr>
              <a:xfrm flipH="1">
                <a:off x="1177640" y="1978135"/>
                <a:ext cx="60416" cy="131457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直線接點 268"/>
              <p:cNvSpPr/>
              <p:nvPr/>
            </p:nvSpPr>
            <p:spPr>
              <a:xfrm flipH="1">
                <a:off x="1176505" y="2349208"/>
                <a:ext cx="60133" cy="131109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直線接點 269"/>
              <p:cNvSpPr/>
              <p:nvPr/>
            </p:nvSpPr>
            <p:spPr>
              <a:xfrm flipH="1">
                <a:off x="1184731" y="3073616"/>
                <a:ext cx="60416" cy="131110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直線接點 270"/>
              <p:cNvSpPr/>
              <p:nvPr/>
            </p:nvSpPr>
            <p:spPr>
              <a:xfrm flipH="1">
                <a:off x="1184731" y="3448863"/>
                <a:ext cx="60416" cy="131457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直線接點 271"/>
              <p:cNvSpPr/>
              <p:nvPr/>
            </p:nvSpPr>
            <p:spPr>
              <a:xfrm flipH="1">
                <a:off x="1193240" y="4107194"/>
                <a:ext cx="60416" cy="131111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3" name="直線接點 272"/>
              <p:cNvSpPr/>
              <p:nvPr/>
            </p:nvSpPr>
            <p:spPr>
              <a:xfrm flipH="1">
                <a:off x="1193240" y="4482440"/>
                <a:ext cx="60416" cy="131110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4" name="直線接點 273"/>
              <p:cNvSpPr/>
              <p:nvPr/>
            </p:nvSpPr>
            <p:spPr>
              <a:xfrm flipH="1">
                <a:off x="1177640" y="5228760"/>
                <a:ext cx="60416" cy="131457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5" name="直線接點 274"/>
              <p:cNvSpPr/>
              <p:nvPr/>
            </p:nvSpPr>
            <p:spPr>
              <a:xfrm flipH="1">
                <a:off x="1177640" y="5604353"/>
                <a:ext cx="60416" cy="131110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文字方塊 276"/>
              <p:cNvSpPr txBox="1"/>
              <p:nvPr/>
            </p:nvSpPr>
            <p:spPr>
              <a:xfrm>
                <a:off x="1089456" y="1777579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78" name="文字方塊 277"/>
              <p:cNvSpPr txBox="1"/>
              <p:nvPr/>
            </p:nvSpPr>
            <p:spPr>
              <a:xfrm>
                <a:off x="1089456" y="2145872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79" name="文字方塊 278"/>
              <p:cNvSpPr txBox="1"/>
              <p:nvPr/>
            </p:nvSpPr>
            <p:spPr>
              <a:xfrm>
                <a:off x="1089456" y="2873061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0" name="文字方塊 279"/>
              <p:cNvSpPr txBox="1"/>
              <p:nvPr/>
            </p:nvSpPr>
            <p:spPr>
              <a:xfrm>
                <a:off x="1089456" y="3250394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1" name="文字方塊 280"/>
              <p:cNvSpPr txBox="1"/>
              <p:nvPr/>
            </p:nvSpPr>
            <p:spPr>
              <a:xfrm>
                <a:off x="1089456" y="3910812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2" name="文字方塊 281"/>
              <p:cNvSpPr txBox="1"/>
              <p:nvPr/>
            </p:nvSpPr>
            <p:spPr>
              <a:xfrm>
                <a:off x="1089456" y="4271453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3" name="文字方塊 282"/>
              <p:cNvSpPr txBox="1"/>
              <p:nvPr/>
            </p:nvSpPr>
            <p:spPr>
              <a:xfrm>
                <a:off x="1081229" y="5015684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5" name="文字方塊 284"/>
              <p:cNvSpPr txBox="1"/>
              <p:nvPr/>
            </p:nvSpPr>
            <p:spPr>
              <a:xfrm>
                <a:off x="1089456" y="5414231"/>
                <a:ext cx="264016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512</a:t>
                </a:r>
              </a:p>
            </p:txBody>
          </p:sp>
          <p:sp>
            <p:nvSpPr>
              <p:cNvPr id="287" name="手繪多邊形 286"/>
              <p:cNvSpPr/>
              <p:nvPr/>
            </p:nvSpPr>
            <p:spPr>
              <a:xfrm>
                <a:off x="1360022" y="2647248"/>
                <a:ext cx="770935" cy="8416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719" h="243">
                    <a:moveTo>
                      <a:pt x="0" y="81"/>
                    </a:moveTo>
                    <a:lnTo>
                      <a:pt x="2518" y="81"/>
                    </a:lnTo>
                    <a:lnTo>
                      <a:pt x="2518" y="162"/>
                    </a:lnTo>
                    <a:lnTo>
                      <a:pt x="0" y="162"/>
                    </a:lnTo>
                    <a:close/>
                    <a:moveTo>
                      <a:pt x="2477" y="0"/>
                    </a:moveTo>
                    <a:lnTo>
                      <a:pt x="2719" y="122"/>
                    </a:lnTo>
                    <a:lnTo>
                      <a:pt x="2477" y="2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88" name="手繪多邊形 287"/>
              <p:cNvSpPr/>
              <p:nvPr/>
            </p:nvSpPr>
            <p:spPr>
              <a:xfrm>
                <a:off x="1658978" y="3074312"/>
                <a:ext cx="466022" cy="8381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44" h="242">
                    <a:moveTo>
                      <a:pt x="1644" y="80"/>
                    </a:moveTo>
                    <a:lnTo>
                      <a:pt x="202" y="80"/>
                    </a:lnTo>
                    <a:lnTo>
                      <a:pt x="202" y="162"/>
                    </a:lnTo>
                    <a:lnTo>
                      <a:pt x="1644" y="162"/>
                    </a:lnTo>
                    <a:close/>
                    <a:moveTo>
                      <a:pt x="242" y="0"/>
                    </a:moveTo>
                    <a:lnTo>
                      <a:pt x="0" y="122"/>
                    </a:lnTo>
                    <a:lnTo>
                      <a:pt x="242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89" name="手繪多邊形 288"/>
              <p:cNvSpPr/>
              <p:nvPr/>
            </p:nvSpPr>
            <p:spPr>
              <a:xfrm>
                <a:off x="1327118" y="2653160"/>
                <a:ext cx="60132" cy="7372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3" h="213">
                    <a:moveTo>
                      <a:pt x="0" y="107"/>
                    </a:moveTo>
                    <a:cubicBezTo>
                      <a:pt x="0" y="47"/>
                      <a:pt x="47" y="0"/>
                      <a:pt x="106" y="0"/>
                    </a:cubicBezTo>
                    <a:cubicBezTo>
                      <a:pt x="164" y="0"/>
                      <a:pt x="213" y="47"/>
                      <a:pt x="213" y="107"/>
                    </a:cubicBezTo>
                    <a:cubicBezTo>
                      <a:pt x="213" y="166"/>
                      <a:pt x="164" y="213"/>
                      <a:pt x="106" y="213"/>
                    </a:cubicBezTo>
                    <a:cubicBezTo>
                      <a:pt x="47" y="213"/>
                      <a:pt x="0" y="166"/>
                      <a:pt x="0" y="1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88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5760" tIns="5760" rIns="5760" bIns="576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90" name="直線接點 289"/>
              <p:cNvSpPr/>
              <p:nvPr/>
            </p:nvSpPr>
            <p:spPr>
              <a:xfrm flipH="1">
                <a:off x="1905179" y="2624643"/>
                <a:ext cx="60415" cy="131111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91" name="直線接點 290"/>
              <p:cNvSpPr/>
              <p:nvPr/>
            </p:nvSpPr>
            <p:spPr>
              <a:xfrm flipH="1">
                <a:off x="1900357" y="3047185"/>
                <a:ext cx="60415" cy="131111"/>
              </a:xfrm>
              <a:prstGeom prst="line">
                <a:avLst/>
              </a:prstGeom>
              <a:noFill/>
              <a:ln w="28800">
                <a:solidFill>
                  <a:srgbClr val="000000"/>
                </a:solidFill>
                <a:prstDash val="solid"/>
                <a:round/>
              </a:ln>
            </p:spPr>
            <p:txBody>
              <a:bodyPr wrap="none" lIns="14400" tIns="14400" rIns="14400" bIns="14400" anchor="ctr" anchorCtr="0" compatLnSpc="0"/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200" b="0" i="0" u="none" strike="noStrike" kern="1200" cap="none">
                  <a:ln>
                    <a:noFill/>
                  </a:ln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93" name="文字方塊 292"/>
              <p:cNvSpPr txBox="1"/>
              <p:nvPr/>
            </p:nvSpPr>
            <p:spPr>
              <a:xfrm>
                <a:off x="1755971" y="2390353"/>
                <a:ext cx="352021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2048</a:t>
                </a:r>
              </a:p>
            </p:txBody>
          </p:sp>
          <p:sp>
            <p:nvSpPr>
              <p:cNvPr id="294" name="文字方塊 293"/>
              <p:cNvSpPr txBox="1"/>
              <p:nvPr/>
            </p:nvSpPr>
            <p:spPr>
              <a:xfrm>
                <a:off x="1763913" y="2845587"/>
                <a:ext cx="352021" cy="18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100" b="0" i="0" u="none" strike="noStrike" kern="1200" cap="none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2048</a:t>
                </a: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B2046A6A-4CC4-4EB0-AAC3-8BB0781E1883}"/>
                </a:ext>
              </a:extLst>
            </p:cNvPr>
            <p:cNvGrpSpPr/>
            <p:nvPr/>
          </p:nvGrpSpPr>
          <p:grpSpPr>
            <a:xfrm>
              <a:off x="2125000" y="1518911"/>
              <a:ext cx="6749088" cy="4737389"/>
              <a:chOff x="2125000" y="1518911"/>
              <a:chExt cx="6749088" cy="4737389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E9E82195-D6A2-4EAC-8277-E7DCE95919B2}"/>
                  </a:ext>
                </a:extLst>
              </p:cNvPr>
              <p:cNvGrpSpPr/>
              <p:nvPr/>
            </p:nvGrpSpPr>
            <p:grpSpPr>
              <a:xfrm>
                <a:off x="2125000" y="1518911"/>
                <a:ext cx="6749088" cy="4737389"/>
                <a:chOff x="2125000" y="1518911"/>
                <a:chExt cx="6749088" cy="4737389"/>
              </a:xfrm>
            </p:grpSpPr>
            <p:sp>
              <p:nvSpPr>
                <p:cNvPr id="284" name="手繪多邊形 283"/>
                <p:cNvSpPr/>
                <p:nvPr/>
              </p:nvSpPr>
              <p:spPr>
                <a:xfrm>
                  <a:off x="2125000" y="1518911"/>
                  <a:ext cx="6749088" cy="473738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2425" h="12701">
                      <a:moveTo>
                        <a:pt x="0" y="12701"/>
                      </a:moveTo>
                      <a:lnTo>
                        <a:pt x="22425" y="12701"/>
                      </a:lnTo>
                      <a:lnTo>
                        <a:pt x="2242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19800">
                  <a:solidFill>
                    <a:srgbClr val="000000"/>
                  </a:solidFill>
                  <a:custDash>
                    <a:ds d="100000" sp="100000"/>
                  </a:custDash>
                  <a:round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6" name="文字方塊 285"/>
                <p:cNvSpPr txBox="1"/>
                <p:nvPr/>
              </p:nvSpPr>
              <p:spPr>
                <a:xfrm>
                  <a:off x="2420808" y="5419765"/>
                  <a:ext cx="782053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IFM SRAM</a:t>
                  </a:r>
                </a:p>
              </p:txBody>
            </p:sp>
            <p:sp>
              <p:nvSpPr>
                <p:cNvPr id="292" name="文字方塊 291"/>
                <p:cNvSpPr txBox="1"/>
                <p:nvPr/>
              </p:nvSpPr>
              <p:spPr>
                <a:xfrm>
                  <a:off x="2462788" y="5655553"/>
                  <a:ext cx="699226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(64+8) Kb</a:t>
                  </a:r>
                </a:p>
              </p:txBody>
            </p:sp>
            <p:sp>
              <p:nvSpPr>
                <p:cNvPr id="295" name="文字方塊 294"/>
                <p:cNvSpPr txBox="1"/>
                <p:nvPr/>
              </p:nvSpPr>
              <p:spPr>
                <a:xfrm>
                  <a:off x="3791269" y="5404462"/>
                  <a:ext cx="61517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IFM Reg</a:t>
                  </a:r>
                </a:p>
              </p:txBody>
            </p:sp>
            <p:sp>
              <p:nvSpPr>
                <p:cNvPr id="296" name="文字方塊 295"/>
                <p:cNvSpPr txBox="1"/>
                <p:nvPr/>
              </p:nvSpPr>
              <p:spPr>
                <a:xfrm>
                  <a:off x="3500260" y="5639905"/>
                  <a:ext cx="1196054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 * 18 * 6 * 16-bit</a:t>
                  </a:r>
                </a:p>
              </p:txBody>
            </p:sp>
            <p:sp>
              <p:nvSpPr>
                <p:cNvPr id="297" name="文字方塊 296"/>
                <p:cNvSpPr txBox="1"/>
                <p:nvPr/>
              </p:nvSpPr>
              <p:spPr>
                <a:xfrm>
                  <a:off x="3534460" y="1758647"/>
                  <a:ext cx="1036867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Weight SRAM</a:t>
                  </a:r>
                </a:p>
              </p:txBody>
            </p:sp>
            <p:sp>
              <p:nvSpPr>
                <p:cNvPr id="298" name="文字方塊 297"/>
                <p:cNvSpPr txBox="1"/>
                <p:nvPr/>
              </p:nvSpPr>
              <p:spPr>
                <a:xfrm>
                  <a:off x="3846038" y="1994089"/>
                  <a:ext cx="413424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18 Kb</a:t>
                  </a:r>
                </a:p>
              </p:txBody>
            </p:sp>
            <p:sp>
              <p:nvSpPr>
                <p:cNvPr id="299" name="文字方塊 298"/>
                <p:cNvSpPr txBox="1"/>
                <p:nvPr/>
              </p:nvSpPr>
              <p:spPr>
                <a:xfrm>
                  <a:off x="5634017" y="1741606"/>
                  <a:ext cx="869987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Weight Reg</a:t>
                  </a:r>
                </a:p>
              </p:txBody>
            </p:sp>
            <p:sp>
              <p:nvSpPr>
                <p:cNvPr id="300" name="手繪多邊形 299"/>
                <p:cNvSpPr/>
                <p:nvPr/>
              </p:nvSpPr>
              <p:spPr>
                <a:xfrm>
                  <a:off x="4689680" y="4668683"/>
                  <a:ext cx="305765" cy="8381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079" h="242">
                      <a:moveTo>
                        <a:pt x="0" y="82"/>
                      </a:moveTo>
                      <a:lnTo>
                        <a:pt x="878" y="82"/>
                      </a:lnTo>
                      <a:lnTo>
                        <a:pt x="878" y="162"/>
                      </a:lnTo>
                      <a:lnTo>
                        <a:pt x="0" y="162"/>
                      </a:lnTo>
                      <a:close/>
                      <a:moveTo>
                        <a:pt x="838" y="0"/>
                      </a:moveTo>
                      <a:lnTo>
                        <a:pt x="1079" y="122"/>
                      </a:lnTo>
                      <a:lnTo>
                        <a:pt x="838" y="2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1" name="文字方塊 300"/>
                <p:cNvSpPr txBox="1"/>
                <p:nvPr/>
              </p:nvSpPr>
              <p:spPr>
                <a:xfrm>
                  <a:off x="5384462" y="1977047"/>
                  <a:ext cx="1362860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8 * (4 * 3 * 3 * 8-bit)</a:t>
                  </a:r>
                </a:p>
              </p:txBody>
            </p:sp>
            <p:sp>
              <p:nvSpPr>
                <p:cNvPr id="302" name="文字方塊 301"/>
                <p:cNvSpPr txBox="1"/>
                <p:nvPr/>
              </p:nvSpPr>
              <p:spPr>
                <a:xfrm>
                  <a:off x="7599402" y="2263949"/>
                  <a:ext cx="861144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OFM SRAM</a:t>
                  </a:r>
                </a:p>
              </p:txBody>
            </p:sp>
            <p:sp>
              <p:nvSpPr>
                <p:cNvPr id="303" name="文字方塊 302"/>
                <p:cNvSpPr txBox="1"/>
                <p:nvPr/>
              </p:nvSpPr>
              <p:spPr>
                <a:xfrm>
                  <a:off x="7853398" y="2499390"/>
                  <a:ext cx="351734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8 Mb</a:t>
                  </a:r>
                </a:p>
              </p:txBody>
            </p:sp>
            <p:sp>
              <p:nvSpPr>
                <p:cNvPr id="304" name="文字方塊 303"/>
                <p:cNvSpPr txBox="1"/>
                <p:nvPr/>
              </p:nvSpPr>
              <p:spPr>
                <a:xfrm>
                  <a:off x="7700569" y="4146438"/>
                  <a:ext cx="69426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OFM Reg</a:t>
                  </a:r>
                </a:p>
              </p:txBody>
            </p:sp>
            <p:sp>
              <p:nvSpPr>
                <p:cNvPr id="305" name="文字方塊 304"/>
                <p:cNvSpPr txBox="1"/>
                <p:nvPr/>
              </p:nvSpPr>
              <p:spPr>
                <a:xfrm>
                  <a:off x="7448116" y="4381879"/>
                  <a:ext cx="1196054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 * 16 * 4 * 32-bit</a:t>
                  </a:r>
                </a:p>
              </p:txBody>
            </p:sp>
            <p:sp>
              <p:nvSpPr>
                <p:cNvPr id="306" name="手繪多邊形 305"/>
                <p:cNvSpPr/>
                <p:nvPr/>
              </p:nvSpPr>
              <p:spPr>
                <a:xfrm>
                  <a:off x="3762741" y="4627646"/>
                  <a:ext cx="58146" cy="44653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6" h="1285">
                      <a:moveTo>
                        <a:pt x="0" y="1285"/>
                      </a:moveTo>
                      <a:lnTo>
                        <a:pt x="206" y="1285"/>
                      </a:lnTo>
                      <a:lnTo>
                        <a:pt x="2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7" name="手繪多邊形 306"/>
                <p:cNvSpPr/>
                <p:nvPr/>
              </p:nvSpPr>
              <p:spPr>
                <a:xfrm>
                  <a:off x="3820888" y="4495840"/>
                  <a:ext cx="107500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80" h="1664">
                      <a:moveTo>
                        <a:pt x="0" y="380"/>
                      </a:moveTo>
                      <a:lnTo>
                        <a:pt x="380" y="0"/>
                      </a:lnTo>
                      <a:lnTo>
                        <a:pt x="380" y="1285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8" name="手繪多邊形 307"/>
                <p:cNvSpPr/>
                <p:nvPr/>
              </p:nvSpPr>
              <p:spPr>
                <a:xfrm>
                  <a:off x="3762741" y="4495840"/>
                  <a:ext cx="165646" cy="131806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380">
                      <a:moveTo>
                        <a:pt x="0" y="380"/>
                      </a:moveTo>
                      <a:lnTo>
                        <a:pt x="381" y="0"/>
                      </a:lnTo>
                      <a:lnTo>
                        <a:pt x="585" y="0"/>
                      </a:lnTo>
                      <a:lnTo>
                        <a:pt x="206" y="3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手繪多邊形 308"/>
                <p:cNvSpPr/>
                <p:nvPr/>
              </p:nvSpPr>
              <p:spPr>
                <a:xfrm>
                  <a:off x="3762741" y="4495840"/>
                  <a:ext cx="165646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1664">
                      <a:moveTo>
                        <a:pt x="0" y="380"/>
                      </a:moveTo>
                      <a:lnTo>
                        <a:pt x="381" y="0"/>
                      </a:lnTo>
                      <a:lnTo>
                        <a:pt x="585" y="0"/>
                      </a:lnTo>
                      <a:lnTo>
                        <a:pt x="585" y="1285"/>
                      </a:lnTo>
                      <a:lnTo>
                        <a:pt x="206" y="1664"/>
                      </a:lnTo>
                      <a:lnTo>
                        <a:pt x="0" y="1664"/>
                      </a:lnTo>
                      <a:close/>
                      <a:moveTo>
                        <a:pt x="0" y="380"/>
                      </a:moveTo>
                      <a:lnTo>
                        <a:pt x="206" y="380"/>
                      </a:lnTo>
                      <a:lnTo>
                        <a:pt x="585" y="0"/>
                      </a:lnTo>
                      <a:moveTo>
                        <a:pt x="206" y="380"/>
                      </a:moveTo>
                      <a:lnTo>
                        <a:pt x="206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0" name="手繪多邊形 309"/>
                <p:cNvSpPr/>
                <p:nvPr/>
              </p:nvSpPr>
              <p:spPr>
                <a:xfrm>
                  <a:off x="3885274" y="4625211"/>
                  <a:ext cx="57579" cy="44758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8">
                      <a:moveTo>
                        <a:pt x="0" y="1288"/>
                      </a:moveTo>
                      <a:lnTo>
                        <a:pt x="204" y="1288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1" name="手繪多邊形 310"/>
                <p:cNvSpPr/>
                <p:nvPr/>
              </p:nvSpPr>
              <p:spPr>
                <a:xfrm>
                  <a:off x="3942853" y="4494449"/>
                  <a:ext cx="106933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4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7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2" name="手繪多邊形 311"/>
                <p:cNvSpPr/>
                <p:nvPr/>
              </p:nvSpPr>
              <p:spPr>
                <a:xfrm>
                  <a:off x="3885274" y="4494449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204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3" name="手繪多邊形 312"/>
                <p:cNvSpPr/>
                <p:nvPr/>
              </p:nvSpPr>
              <p:spPr>
                <a:xfrm>
                  <a:off x="3885274" y="4494449"/>
                  <a:ext cx="164512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4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581" y="1287"/>
                      </a:lnTo>
                      <a:lnTo>
                        <a:pt x="204" y="1664"/>
                      </a:lnTo>
                      <a:lnTo>
                        <a:pt x="0" y="1664"/>
                      </a:lnTo>
                      <a:close/>
                      <a:moveTo>
                        <a:pt x="0" y="378"/>
                      </a:moveTo>
                      <a:lnTo>
                        <a:pt x="204" y="378"/>
                      </a:lnTo>
                      <a:lnTo>
                        <a:pt x="581" y="0"/>
                      </a:lnTo>
                      <a:moveTo>
                        <a:pt x="204" y="378"/>
                      </a:moveTo>
                      <a:lnTo>
                        <a:pt x="204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4" name="手繪多邊形 313"/>
                <p:cNvSpPr/>
                <p:nvPr/>
              </p:nvSpPr>
              <p:spPr>
                <a:xfrm>
                  <a:off x="4016033" y="4625211"/>
                  <a:ext cx="57579" cy="44758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8">
                      <a:moveTo>
                        <a:pt x="0" y="1288"/>
                      </a:moveTo>
                      <a:lnTo>
                        <a:pt x="204" y="1288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5" name="手繪多邊形 314"/>
                <p:cNvSpPr/>
                <p:nvPr/>
              </p:nvSpPr>
              <p:spPr>
                <a:xfrm>
                  <a:off x="4073611" y="4494449"/>
                  <a:ext cx="106933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4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7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" name="手繪多邊形 315"/>
                <p:cNvSpPr/>
                <p:nvPr/>
              </p:nvSpPr>
              <p:spPr>
                <a:xfrm>
                  <a:off x="4016033" y="4494449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9" y="0"/>
                      </a:lnTo>
                      <a:lnTo>
                        <a:pt x="581" y="0"/>
                      </a:lnTo>
                      <a:lnTo>
                        <a:pt x="203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手繪多邊形 316"/>
                <p:cNvSpPr/>
                <p:nvPr/>
              </p:nvSpPr>
              <p:spPr>
                <a:xfrm>
                  <a:off x="4016033" y="4494449"/>
                  <a:ext cx="164512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4">
                      <a:moveTo>
                        <a:pt x="0" y="378"/>
                      </a:moveTo>
                      <a:lnTo>
                        <a:pt x="379" y="0"/>
                      </a:lnTo>
                      <a:lnTo>
                        <a:pt x="581" y="0"/>
                      </a:lnTo>
                      <a:lnTo>
                        <a:pt x="581" y="1287"/>
                      </a:lnTo>
                      <a:lnTo>
                        <a:pt x="203" y="1664"/>
                      </a:lnTo>
                      <a:lnTo>
                        <a:pt x="0" y="1664"/>
                      </a:lnTo>
                      <a:close/>
                      <a:moveTo>
                        <a:pt x="0" y="378"/>
                      </a:moveTo>
                      <a:lnTo>
                        <a:pt x="203" y="378"/>
                      </a:lnTo>
                      <a:lnTo>
                        <a:pt x="581" y="0"/>
                      </a:lnTo>
                      <a:moveTo>
                        <a:pt x="203" y="378"/>
                      </a:moveTo>
                      <a:lnTo>
                        <a:pt x="203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8" name="手繪多邊形 317"/>
                <p:cNvSpPr/>
                <p:nvPr/>
              </p:nvSpPr>
              <p:spPr>
                <a:xfrm>
                  <a:off x="4136297" y="4626255"/>
                  <a:ext cx="57863" cy="44653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5" h="1285">
                      <a:moveTo>
                        <a:pt x="0" y="1285"/>
                      </a:moveTo>
                      <a:lnTo>
                        <a:pt x="205" y="1285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9" name="手繪多邊形 318"/>
                <p:cNvSpPr/>
                <p:nvPr/>
              </p:nvSpPr>
              <p:spPr>
                <a:xfrm>
                  <a:off x="4194159" y="4494449"/>
                  <a:ext cx="107783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81" h="1664">
                      <a:moveTo>
                        <a:pt x="0" y="380"/>
                      </a:moveTo>
                      <a:lnTo>
                        <a:pt x="381" y="0"/>
                      </a:lnTo>
                      <a:lnTo>
                        <a:pt x="381" y="1285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0" name="手繪多邊形 319"/>
                <p:cNvSpPr/>
                <p:nvPr/>
              </p:nvSpPr>
              <p:spPr>
                <a:xfrm>
                  <a:off x="4136297" y="4494449"/>
                  <a:ext cx="165646" cy="131806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380">
                      <a:moveTo>
                        <a:pt x="0" y="380"/>
                      </a:moveTo>
                      <a:lnTo>
                        <a:pt x="379" y="0"/>
                      </a:lnTo>
                      <a:lnTo>
                        <a:pt x="585" y="0"/>
                      </a:lnTo>
                      <a:lnTo>
                        <a:pt x="204" y="3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1" name="手繪多邊形 320"/>
                <p:cNvSpPr/>
                <p:nvPr/>
              </p:nvSpPr>
              <p:spPr>
                <a:xfrm>
                  <a:off x="4136297" y="4494449"/>
                  <a:ext cx="165646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1664">
                      <a:moveTo>
                        <a:pt x="0" y="380"/>
                      </a:moveTo>
                      <a:lnTo>
                        <a:pt x="379" y="0"/>
                      </a:lnTo>
                      <a:lnTo>
                        <a:pt x="585" y="0"/>
                      </a:lnTo>
                      <a:lnTo>
                        <a:pt x="585" y="1285"/>
                      </a:lnTo>
                      <a:lnTo>
                        <a:pt x="204" y="1664"/>
                      </a:lnTo>
                      <a:lnTo>
                        <a:pt x="0" y="1664"/>
                      </a:lnTo>
                      <a:close/>
                      <a:moveTo>
                        <a:pt x="0" y="380"/>
                      </a:moveTo>
                      <a:lnTo>
                        <a:pt x="204" y="380"/>
                      </a:lnTo>
                      <a:lnTo>
                        <a:pt x="585" y="0"/>
                      </a:lnTo>
                      <a:moveTo>
                        <a:pt x="204" y="380"/>
                      </a:moveTo>
                      <a:lnTo>
                        <a:pt x="204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2" name="手繪多邊形 321"/>
                <p:cNvSpPr/>
                <p:nvPr/>
              </p:nvSpPr>
              <p:spPr>
                <a:xfrm>
                  <a:off x="4257411" y="4622428"/>
                  <a:ext cx="57579" cy="44758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8">
                      <a:moveTo>
                        <a:pt x="0" y="1288"/>
                      </a:moveTo>
                      <a:lnTo>
                        <a:pt x="204" y="1288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3" name="手繪多邊形 322"/>
                <p:cNvSpPr/>
                <p:nvPr/>
              </p:nvSpPr>
              <p:spPr>
                <a:xfrm>
                  <a:off x="4314990" y="4491318"/>
                  <a:ext cx="106933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5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8"/>
                      </a:lnTo>
                      <a:lnTo>
                        <a:pt x="0" y="1665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4" name="手繪多邊形 323"/>
                <p:cNvSpPr/>
                <p:nvPr/>
              </p:nvSpPr>
              <p:spPr>
                <a:xfrm>
                  <a:off x="4257411" y="4491318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7" y="0"/>
                      </a:lnTo>
                      <a:lnTo>
                        <a:pt x="581" y="0"/>
                      </a:lnTo>
                      <a:lnTo>
                        <a:pt x="203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5" name="手繪多邊形 324"/>
                <p:cNvSpPr/>
                <p:nvPr/>
              </p:nvSpPr>
              <p:spPr>
                <a:xfrm>
                  <a:off x="4257411" y="4491318"/>
                  <a:ext cx="164512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5">
                      <a:moveTo>
                        <a:pt x="0" y="378"/>
                      </a:moveTo>
                      <a:lnTo>
                        <a:pt x="377" y="0"/>
                      </a:lnTo>
                      <a:lnTo>
                        <a:pt x="581" y="0"/>
                      </a:lnTo>
                      <a:lnTo>
                        <a:pt x="581" y="1288"/>
                      </a:lnTo>
                      <a:lnTo>
                        <a:pt x="203" y="1665"/>
                      </a:lnTo>
                      <a:lnTo>
                        <a:pt x="0" y="1665"/>
                      </a:lnTo>
                      <a:close/>
                      <a:moveTo>
                        <a:pt x="0" y="378"/>
                      </a:moveTo>
                      <a:lnTo>
                        <a:pt x="203" y="378"/>
                      </a:lnTo>
                      <a:lnTo>
                        <a:pt x="581" y="0"/>
                      </a:lnTo>
                      <a:moveTo>
                        <a:pt x="203" y="378"/>
                      </a:moveTo>
                      <a:lnTo>
                        <a:pt x="203" y="1665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6" name="手繪多邊形 325"/>
                <p:cNvSpPr/>
                <p:nvPr/>
              </p:nvSpPr>
              <p:spPr>
                <a:xfrm>
                  <a:off x="4388453" y="4622428"/>
                  <a:ext cx="57579" cy="44758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8">
                      <a:moveTo>
                        <a:pt x="0" y="1288"/>
                      </a:moveTo>
                      <a:lnTo>
                        <a:pt x="204" y="1288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7" name="手繪多邊形 326"/>
                <p:cNvSpPr/>
                <p:nvPr/>
              </p:nvSpPr>
              <p:spPr>
                <a:xfrm>
                  <a:off x="4446032" y="4491318"/>
                  <a:ext cx="106933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5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8"/>
                      </a:lnTo>
                      <a:lnTo>
                        <a:pt x="0" y="1665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8" name="手繪多邊形 327"/>
                <p:cNvSpPr/>
                <p:nvPr/>
              </p:nvSpPr>
              <p:spPr>
                <a:xfrm>
                  <a:off x="4388453" y="4491318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204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9" name="手繪多邊形 328"/>
                <p:cNvSpPr/>
                <p:nvPr/>
              </p:nvSpPr>
              <p:spPr>
                <a:xfrm>
                  <a:off x="4388453" y="4491318"/>
                  <a:ext cx="164512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5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581" y="1288"/>
                      </a:lnTo>
                      <a:lnTo>
                        <a:pt x="204" y="1665"/>
                      </a:lnTo>
                      <a:lnTo>
                        <a:pt x="0" y="1665"/>
                      </a:lnTo>
                      <a:close/>
                      <a:moveTo>
                        <a:pt x="0" y="378"/>
                      </a:moveTo>
                      <a:lnTo>
                        <a:pt x="204" y="378"/>
                      </a:lnTo>
                      <a:lnTo>
                        <a:pt x="581" y="0"/>
                      </a:lnTo>
                      <a:moveTo>
                        <a:pt x="204" y="378"/>
                      </a:moveTo>
                      <a:lnTo>
                        <a:pt x="204" y="1665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0" name="文字方塊 329"/>
                <p:cNvSpPr txBox="1"/>
                <p:nvPr/>
              </p:nvSpPr>
              <p:spPr>
                <a:xfrm>
                  <a:off x="7423960" y="4617321"/>
                  <a:ext cx="1244369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+ 4 * 8 * 2 * 16-bit</a:t>
                  </a:r>
                </a:p>
              </p:txBody>
            </p:sp>
            <p:sp>
              <p:nvSpPr>
                <p:cNvPr id="331" name="文字方塊 330"/>
                <p:cNvSpPr txBox="1"/>
                <p:nvPr/>
              </p:nvSpPr>
              <p:spPr>
                <a:xfrm>
                  <a:off x="3720155" y="4391269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32" name="手繪多邊形 331"/>
                <p:cNvSpPr/>
                <p:nvPr/>
              </p:nvSpPr>
              <p:spPr>
                <a:xfrm>
                  <a:off x="7418730" y="5184428"/>
                  <a:ext cx="58146" cy="44793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6" h="1289">
                      <a:moveTo>
                        <a:pt x="0" y="1289"/>
                      </a:moveTo>
                      <a:lnTo>
                        <a:pt x="206" y="1289"/>
                      </a:lnTo>
                      <a:lnTo>
                        <a:pt x="2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3" name="手繪多邊形 332"/>
                <p:cNvSpPr/>
                <p:nvPr/>
              </p:nvSpPr>
              <p:spPr>
                <a:xfrm>
                  <a:off x="7476876" y="5052275"/>
                  <a:ext cx="107500" cy="58008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80" h="1669">
                      <a:moveTo>
                        <a:pt x="0" y="381"/>
                      </a:moveTo>
                      <a:lnTo>
                        <a:pt x="380" y="0"/>
                      </a:lnTo>
                      <a:lnTo>
                        <a:pt x="380" y="1289"/>
                      </a:lnTo>
                      <a:lnTo>
                        <a:pt x="0" y="1669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4" name="手繪多邊形 333"/>
                <p:cNvSpPr/>
                <p:nvPr/>
              </p:nvSpPr>
              <p:spPr>
                <a:xfrm>
                  <a:off x="7418730" y="5052275"/>
                  <a:ext cx="165646" cy="13215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381">
                      <a:moveTo>
                        <a:pt x="0" y="381"/>
                      </a:moveTo>
                      <a:lnTo>
                        <a:pt x="381" y="0"/>
                      </a:lnTo>
                      <a:lnTo>
                        <a:pt x="585" y="0"/>
                      </a:lnTo>
                      <a:lnTo>
                        <a:pt x="205" y="3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5" name="手繪多邊形 334"/>
                <p:cNvSpPr/>
                <p:nvPr/>
              </p:nvSpPr>
              <p:spPr>
                <a:xfrm>
                  <a:off x="7418730" y="5052275"/>
                  <a:ext cx="165646" cy="58008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1669">
                      <a:moveTo>
                        <a:pt x="0" y="381"/>
                      </a:moveTo>
                      <a:lnTo>
                        <a:pt x="381" y="0"/>
                      </a:lnTo>
                      <a:lnTo>
                        <a:pt x="585" y="0"/>
                      </a:lnTo>
                      <a:lnTo>
                        <a:pt x="585" y="1289"/>
                      </a:lnTo>
                      <a:lnTo>
                        <a:pt x="205" y="1669"/>
                      </a:lnTo>
                      <a:lnTo>
                        <a:pt x="0" y="1669"/>
                      </a:lnTo>
                      <a:close/>
                      <a:moveTo>
                        <a:pt x="0" y="381"/>
                      </a:moveTo>
                      <a:lnTo>
                        <a:pt x="205" y="381"/>
                      </a:lnTo>
                      <a:lnTo>
                        <a:pt x="585" y="0"/>
                      </a:lnTo>
                      <a:moveTo>
                        <a:pt x="205" y="381"/>
                      </a:moveTo>
                      <a:lnTo>
                        <a:pt x="205" y="1669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手繪多邊形 335"/>
                <p:cNvSpPr/>
                <p:nvPr/>
              </p:nvSpPr>
              <p:spPr>
                <a:xfrm>
                  <a:off x="7541262" y="5183384"/>
                  <a:ext cx="57579" cy="44758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8">
                      <a:moveTo>
                        <a:pt x="0" y="1288"/>
                      </a:moveTo>
                      <a:lnTo>
                        <a:pt x="204" y="1288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7" name="手繪多邊形 336"/>
                <p:cNvSpPr/>
                <p:nvPr/>
              </p:nvSpPr>
              <p:spPr>
                <a:xfrm>
                  <a:off x="7598841" y="5052275"/>
                  <a:ext cx="106933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5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8"/>
                      </a:lnTo>
                      <a:lnTo>
                        <a:pt x="0" y="1665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8" name="手繪多邊形 337"/>
                <p:cNvSpPr/>
                <p:nvPr/>
              </p:nvSpPr>
              <p:spPr>
                <a:xfrm>
                  <a:off x="7541262" y="5052275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204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9" name="手繪多邊形 338"/>
                <p:cNvSpPr/>
                <p:nvPr/>
              </p:nvSpPr>
              <p:spPr>
                <a:xfrm>
                  <a:off x="7541262" y="5052275"/>
                  <a:ext cx="164512" cy="57869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5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581" y="1288"/>
                      </a:lnTo>
                      <a:lnTo>
                        <a:pt x="204" y="1665"/>
                      </a:lnTo>
                      <a:lnTo>
                        <a:pt x="0" y="1665"/>
                      </a:lnTo>
                      <a:close/>
                      <a:moveTo>
                        <a:pt x="0" y="378"/>
                      </a:moveTo>
                      <a:lnTo>
                        <a:pt x="204" y="378"/>
                      </a:lnTo>
                      <a:lnTo>
                        <a:pt x="581" y="0"/>
                      </a:lnTo>
                      <a:moveTo>
                        <a:pt x="204" y="378"/>
                      </a:moveTo>
                      <a:lnTo>
                        <a:pt x="204" y="1665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0" name="手繪多邊形 339"/>
                <p:cNvSpPr/>
                <p:nvPr/>
              </p:nvSpPr>
              <p:spPr>
                <a:xfrm>
                  <a:off x="7672020" y="5181993"/>
                  <a:ext cx="57579" cy="44723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1287">
                      <a:moveTo>
                        <a:pt x="0" y="1287"/>
                      </a:moveTo>
                      <a:lnTo>
                        <a:pt x="204" y="1287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1" name="手繪多邊形 340"/>
                <p:cNvSpPr/>
                <p:nvPr/>
              </p:nvSpPr>
              <p:spPr>
                <a:xfrm>
                  <a:off x="7729599" y="5050884"/>
                  <a:ext cx="106933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664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378" y="1287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" name="手繪多邊形 341"/>
                <p:cNvSpPr/>
                <p:nvPr/>
              </p:nvSpPr>
              <p:spPr>
                <a:xfrm>
                  <a:off x="7672020" y="5050884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9" y="0"/>
                      </a:lnTo>
                      <a:lnTo>
                        <a:pt x="581" y="0"/>
                      </a:lnTo>
                      <a:lnTo>
                        <a:pt x="203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3" name="手繪多邊形 342"/>
                <p:cNvSpPr/>
                <p:nvPr/>
              </p:nvSpPr>
              <p:spPr>
                <a:xfrm>
                  <a:off x="7672020" y="5050884"/>
                  <a:ext cx="164512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664">
                      <a:moveTo>
                        <a:pt x="0" y="378"/>
                      </a:moveTo>
                      <a:lnTo>
                        <a:pt x="379" y="0"/>
                      </a:lnTo>
                      <a:lnTo>
                        <a:pt x="581" y="0"/>
                      </a:lnTo>
                      <a:lnTo>
                        <a:pt x="581" y="1287"/>
                      </a:lnTo>
                      <a:lnTo>
                        <a:pt x="203" y="1664"/>
                      </a:lnTo>
                      <a:lnTo>
                        <a:pt x="0" y="1664"/>
                      </a:lnTo>
                      <a:close/>
                      <a:moveTo>
                        <a:pt x="0" y="378"/>
                      </a:moveTo>
                      <a:lnTo>
                        <a:pt x="203" y="378"/>
                      </a:lnTo>
                      <a:lnTo>
                        <a:pt x="581" y="0"/>
                      </a:lnTo>
                      <a:moveTo>
                        <a:pt x="203" y="378"/>
                      </a:moveTo>
                      <a:lnTo>
                        <a:pt x="203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4" name="手繪多邊形 343"/>
                <p:cNvSpPr/>
                <p:nvPr/>
              </p:nvSpPr>
              <p:spPr>
                <a:xfrm>
                  <a:off x="7792284" y="5182690"/>
                  <a:ext cx="57863" cy="44653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5" h="1285">
                      <a:moveTo>
                        <a:pt x="0" y="1285"/>
                      </a:moveTo>
                      <a:lnTo>
                        <a:pt x="205" y="1285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5" name="手繪多邊形 344"/>
                <p:cNvSpPr/>
                <p:nvPr/>
              </p:nvSpPr>
              <p:spPr>
                <a:xfrm>
                  <a:off x="7850147" y="5050884"/>
                  <a:ext cx="107783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81" h="1664">
                      <a:moveTo>
                        <a:pt x="0" y="380"/>
                      </a:moveTo>
                      <a:lnTo>
                        <a:pt x="381" y="0"/>
                      </a:lnTo>
                      <a:lnTo>
                        <a:pt x="381" y="1285"/>
                      </a:lnTo>
                      <a:lnTo>
                        <a:pt x="0" y="16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6" name="手繪多邊形 345"/>
                <p:cNvSpPr/>
                <p:nvPr/>
              </p:nvSpPr>
              <p:spPr>
                <a:xfrm>
                  <a:off x="7792284" y="5050884"/>
                  <a:ext cx="165646" cy="131806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380">
                      <a:moveTo>
                        <a:pt x="0" y="380"/>
                      </a:moveTo>
                      <a:lnTo>
                        <a:pt x="380" y="0"/>
                      </a:lnTo>
                      <a:lnTo>
                        <a:pt x="585" y="0"/>
                      </a:lnTo>
                      <a:lnTo>
                        <a:pt x="205" y="3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7" name="手繪多邊形 346"/>
                <p:cNvSpPr/>
                <p:nvPr/>
              </p:nvSpPr>
              <p:spPr>
                <a:xfrm>
                  <a:off x="7792284" y="5050884"/>
                  <a:ext cx="165646" cy="57834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5" h="1664">
                      <a:moveTo>
                        <a:pt x="0" y="380"/>
                      </a:moveTo>
                      <a:lnTo>
                        <a:pt x="380" y="0"/>
                      </a:lnTo>
                      <a:lnTo>
                        <a:pt x="585" y="0"/>
                      </a:lnTo>
                      <a:lnTo>
                        <a:pt x="585" y="1285"/>
                      </a:lnTo>
                      <a:lnTo>
                        <a:pt x="205" y="1664"/>
                      </a:lnTo>
                      <a:lnTo>
                        <a:pt x="0" y="1664"/>
                      </a:lnTo>
                      <a:close/>
                      <a:moveTo>
                        <a:pt x="0" y="380"/>
                      </a:moveTo>
                      <a:lnTo>
                        <a:pt x="205" y="380"/>
                      </a:lnTo>
                      <a:lnTo>
                        <a:pt x="585" y="0"/>
                      </a:lnTo>
                      <a:moveTo>
                        <a:pt x="205" y="380"/>
                      </a:moveTo>
                      <a:lnTo>
                        <a:pt x="205" y="16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8" name="文字方塊 347"/>
                <p:cNvSpPr txBox="1"/>
                <p:nvPr/>
              </p:nvSpPr>
              <p:spPr>
                <a:xfrm>
                  <a:off x="3540715" y="4764428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18</a:t>
                  </a:r>
                </a:p>
              </p:txBody>
            </p:sp>
            <p:sp>
              <p:nvSpPr>
                <p:cNvPr id="349" name="文字方塊 348"/>
                <p:cNvSpPr txBox="1"/>
                <p:nvPr/>
              </p:nvSpPr>
              <p:spPr>
                <a:xfrm>
                  <a:off x="6962036" y="5707587"/>
                  <a:ext cx="1732210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Max Pooling / </a:t>
                  </a:r>
                  <a:r>
                    <a:rPr lang="en-US" sz="1100" b="0" i="0" u="none" strike="noStrike" kern="1200" cap="none" dirty="0" err="1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Relu</a:t>
                  </a: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/ Clip</a:t>
                  </a:r>
                </a:p>
              </p:txBody>
            </p:sp>
            <p:sp>
              <p:nvSpPr>
                <p:cNvPr id="350" name="文字方塊 349"/>
                <p:cNvSpPr txBox="1"/>
                <p:nvPr/>
              </p:nvSpPr>
              <p:spPr>
                <a:xfrm>
                  <a:off x="7393729" y="4909449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51" name="手繪多邊形 350"/>
                <p:cNvSpPr/>
                <p:nvPr/>
              </p:nvSpPr>
              <p:spPr>
                <a:xfrm>
                  <a:off x="8292909" y="5320406"/>
                  <a:ext cx="57579" cy="27647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796">
                      <a:moveTo>
                        <a:pt x="0" y="796"/>
                      </a:moveTo>
                      <a:lnTo>
                        <a:pt x="204" y="796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2" name="手繪多邊形 351"/>
                <p:cNvSpPr/>
                <p:nvPr/>
              </p:nvSpPr>
              <p:spPr>
                <a:xfrm>
                  <a:off x="8350489" y="5189297"/>
                  <a:ext cx="106933" cy="40758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173">
                      <a:moveTo>
                        <a:pt x="0" y="377"/>
                      </a:moveTo>
                      <a:lnTo>
                        <a:pt x="378" y="0"/>
                      </a:lnTo>
                      <a:lnTo>
                        <a:pt x="378" y="795"/>
                      </a:lnTo>
                      <a:lnTo>
                        <a:pt x="0" y="117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手繪多邊形 352"/>
                <p:cNvSpPr/>
                <p:nvPr/>
              </p:nvSpPr>
              <p:spPr>
                <a:xfrm>
                  <a:off x="8292909" y="5189297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7" y="0"/>
                      </a:lnTo>
                      <a:lnTo>
                        <a:pt x="581" y="0"/>
                      </a:lnTo>
                      <a:lnTo>
                        <a:pt x="203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4" name="手繪多邊形 353"/>
                <p:cNvSpPr/>
                <p:nvPr/>
              </p:nvSpPr>
              <p:spPr>
                <a:xfrm>
                  <a:off x="8292909" y="5189297"/>
                  <a:ext cx="164512" cy="40758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173">
                      <a:moveTo>
                        <a:pt x="0" y="377"/>
                      </a:moveTo>
                      <a:lnTo>
                        <a:pt x="377" y="0"/>
                      </a:lnTo>
                      <a:lnTo>
                        <a:pt x="581" y="0"/>
                      </a:lnTo>
                      <a:lnTo>
                        <a:pt x="581" y="795"/>
                      </a:lnTo>
                      <a:lnTo>
                        <a:pt x="203" y="1173"/>
                      </a:lnTo>
                      <a:lnTo>
                        <a:pt x="0" y="1173"/>
                      </a:lnTo>
                      <a:close/>
                      <a:moveTo>
                        <a:pt x="0" y="377"/>
                      </a:moveTo>
                      <a:lnTo>
                        <a:pt x="203" y="377"/>
                      </a:lnTo>
                      <a:lnTo>
                        <a:pt x="581" y="0"/>
                      </a:lnTo>
                      <a:moveTo>
                        <a:pt x="203" y="377"/>
                      </a:moveTo>
                      <a:lnTo>
                        <a:pt x="203" y="1173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文字方塊 354"/>
                <p:cNvSpPr txBox="1"/>
                <p:nvPr/>
              </p:nvSpPr>
              <p:spPr>
                <a:xfrm>
                  <a:off x="7178551" y="5314604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16</a:t>
                  </a:r>
                </a:p>
              </p:txBody>
            </p:sp>
            <p:sp>
              <p:nvSpPr>
                <p:cNvPr id="356" name="文字方塊 355"/>
                <p:cNvSpPr txBox="1"/>
                <p:nvPr/>
              </p:nvSpPr>
              <p:spPr>
                <a:xfrm>
                  <a:off x="8325349" y="5010303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57" name="手繪多邊形 356"/>
                <p:cNvSpPr/>
                <p:nvPr/>
              </p:nvSpPr>
              <p:spPr>
                <a:xfrm>
                  <a:off x="2486358" y="4361948"/>
                  <a:ext cx="786536" cy="78457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774" h="2257">
                      <a:moveTo>
                        <a:pt x="0" y="708"/>
                      </a:moveTo>
                      <a:lnTo>
                        <a:pt x="710" y="0"/>
                      </a:lnTo>
                      <a:lnTo>
                        <a:pt x="2774" y="0"/>
                      </a:lnTo>
                      <a:lnTo>
                        <a:pt x="2774" y="1548"/>
                      </a:lnTo>
                      <a:lnTo>
                        <a:pt x="2065" y="2257"/>
                      </a:lnTo>
                      <a:lnTo>
                        <a:pt x="0" y="2257"/>
                      </a:lnTo>
                      <a:close/>
                      <a:moveTo>
                        <a:pt x="0" y="708"/>
                      </a:moveTo>
                      <a:lnTo>
                        <a:pt x="2065" y="708"/>
                      </a:lnTo>
                      <a:lnTo>
                        <a:pt x="2774" y="0"/>
                      </a:lnTo>
                      <a:moveTo>
                        <a:pt x="2065" y="708"/>
                      </a:moveTo>
                      <a:lnTo>
                        <a:pt x="2065" y="2257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8" name="文字方塊 357"/>
                <p:cNvSpPr txBox="1"/>
                <p:nvPr/>
              </p:nvSpPr>
              <p:spPr>
                <a:xfrm>
                  <a:off x="8200403" y="5354596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59" name="文字方塊 358"/>
                <p:cNvSpPr txBox="1"/>
                <p:nvPr/>
              </p:nvSpPr>
              <p:spPr>
                <a:xfrm>
                  <a:off x="2522626" y="4289024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60" name="文字方塊 359"/>
                <p:cNvSpPr txBox="1"/>
                <p:nvPr/>
              </p:nvSpPr>
              <p:spPr>
                <a:xfrm>
                  <a:off x="2256674" y="4774167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18</a:t>
                  </a:r>
                </a:p>
              </p:txBody>
            </p:sp>
            <p:sp>
              <p:nvSpPr>
                <p:cNvPr id="361" name="文字方塊 360"/>
                <p:cNvSpPr txBox="1"/>
                <p:nvPr/>
              </p:nvSpPr>
              <p:spPr>
                <a:xfrm>
                  <a:off x="2703411" y="5222097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64</a:t>
                  </a:r>
                </a:p>
              </p:txBody>
            </p:sp>
            <p:sp>
              <p:nvSpPr>
                <p:cNvPr id="362" name="手繪多邊形 361"/>
                <p:cNvSpPr/>
                <p:nvPr/>
              </p:nvSpPr>
              <p:spPr>
                <a:xfrm>
                  <a:off x="3795630" y="2353537"/>
                  <a:ext cx="513957" cy="53730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813" h="1546">
                      <a:moveTo>
                        <a:pt x="0" y="522"/>
                      </a:moveTo>
                      <a:lnTo>
                        <a:pt x="522" y="0"/>
                      </a:lnTo>
                      <a:lnTo>
                        <a:pt x="1813" y="0"/>
                      </a:lnTo>
                      <a:lnTo>
                        <a:pt x="1813" y="1025"/>
                      </a:lnTo>
                      <a:lnTo>
                        <a:pt x="1292" y="1546"/>
                      </a:lnTo>
                      <a:lnTo>
                        <a:pt x="0" y="1546"/>
                      </a:lnTo>
                      <a:close/>
                      <a:moveTo>
                        <a:pt x="0" y="522"/>
                      </a:moveTo>
                      <a:lnTo>
                        <a:pt x="1292" y="522"/>
                      </a:lnTo>
                      <a:lnTo>
                        <a:pt x="1813" y="0"/>
                      </a:lnTo>
                      <a:moveTo>
                        <a:pt x="1292" y="522"/>
                      </a:moveTo>
                      <a:lnTo>
                        <a:pt x="1292" y="1546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文字方塊 362"/>
                <p:cNvSpPr txBox="1"/>
                <p:nvPr/>
              </p:nvSpPr>
              <p:spPr>
                <a:xfrm>
                  <a:off x="3750491" y="2288961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64" name="文字方塊 363"/>
                <p:cNvSpPr txBox="1"/>
                <p:nvPr/>
              </p:nvSpPr>
              <p:spPr>
                <a:xfrm>
                  <a:off x="3685963" y="2610302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397" name="文字方塊 396"/>
                <p:cNvSpPr txBox="1"/>
                <p:nvPr/>
              </p:nvSpPr>
              <p:spPr>
                <a:xfrm>
                  <a:off x="3863770" y="2904865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36</a:t>
                  </a:r>
                </a:p>
              </p:txBody>
            </p:sp>
            <p:sp>
              <p:nvSpPr>
                <p:cNvPr id="398" name="文字方塊 397"/>
                <p:cNvSpPr txBox="1"/>
                <p:nvPr/>
              </p:nvSpPr>
              <p:spPr>
                <a:xfrm>
                  <a:off x="5546301" y="2466100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399" name="文字方塊 398"/>
                <p:cNvSpPr txBox="1"/>
                <p:nvPr/>
              </p:nvSpPr>
              <p:spPr>
                <a:xfrm>
                  <a:off x="5490271" y="2645629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400" name="手繪多邊形 399"/>
                <p:cNvSpPr/>
                <p:nvPr/>
              </p:nvSpPr>
              <p:spPr>
                <a:xfrm>
                  <a:off x="3306647" y="4668683"/>
                  <a:ext cx="305480" cy="8381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078" h="242">
                      <a:moveTo>
                        <a:pt x="0" y="82"/>
                      </a:moveTo>
                      <a:lnTo>
                        <a:pt x="877" y="82"/>
                      </a:lnTo>
                      <a:lnTo>
                        <a:pt x="877" y="162"/>
                      </a:lnTo>
                      <a:lnTo>
                        <a:pt x="0" y="162"/>
                      </a:lnTo>
                      <a:close/>
                      <a:moveTo>
                        <a:pt x="836" y="0"/>
                      </a:moveTo>
                      <a:lnTo>
                        <a:pt x="1078" y="122"/>
                      </a:lnTo>
                      <a:lnTo>
                        <a:pt x="836" y="2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1" name="手繪多邊形 400"/>
                <p:cNvSpPr/>
                <p:nvPr/>
              </p:nvSpPr>
              <p:spPr>
                <a:xfrm>
                  <a:off x="4656673" y="2569157"/>
                  <a:ext cx="305765" cy="8381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079" h="242">
                      <a:moveTo>
                        <a:pt x="0" y="80"/>
                      </a:moveTo>
                      <a:lnTo>
                        <a:pt x="877" y="80"/>
                      </a:lnTo>
                      <a:lnTo>
                        <a:pt x="877" y="161"/>
                      </a:lnTo>
                      <a:lnTo>
                        <a:pt x="0" y="161"/>
                      </a:lnTo>
                      <a:close/>
                      <a:moveTo>
                        <a:pt x="837" y="0"/>
                      </a:moveTo>
                      <a:lnTo>
                        <a:pt x="1079" y="121"/>
                      </a:lnTo>
                      <a:lnTo>
                        <a:pt x="837" y="2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2" name="手繪多邊形 401"/>
                <p:cNvSpPr/>
                <p:nvPr/>
              </p:nvSpPr>
              <p:spPr>
                <a:xfrm>
                  <a:off x="5997959" y="2903613"/>
                  <a:ext cx="68641" cy="37385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43" h="1076">
                      <a:moveTo>
                        <a:pt x="162" y="0"/>
                      </a:moveTo>
                      <a:lnTo>
                        <a:pt x="162" y="873"/>
                      </a:lnTo>
                      <a:lnTo>
                        <a:pt x="82" y="873"/>
                      </a:lnTo>
                      <a:lnTo>
                        <a:pt x="82" y="0"/>
                      </a:lnTo>
                      <a:close/>
                      <a:moveTo>
                        <a:pt x="243" y="833"/>
                      </a:moveTo>
                      <a:lnTo>
                        <a:pt x="122" y="1076"/>
                      </a:lnTo>
                      <a:lnTo>
                        <a:pt x="0" y="8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3" name="手繪多邊形 402"/>
                <p:cNvSpPr/>
                <p:nvPr/>
              </p:nvSpPr>
              <p:spPr>
                <a:xfrm>
                  <a:off x="6951104" y="4115030"/>
                  <a:ext cx="340085" cy="84161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00" h="243">
                      <a:moveTo>
                        <a:pt x="0" y="81"/>
                      </a:moveTo>
                      <a:lnTo>
                        <a:pt x="998" y="81"/>
                      </a:lnTo>
                      <a:lnTo>
                        <a:pt x="998" y="161"/>
                      </a:lnTo>
                      <a:lnTo>
                        <a:pt x="0" y="161"/>
                      </a:lnTo>
                      <a:close/>
                      <a:moveTo>
                        <a:pt x="958" y="0"/>
                      </a:moveTo>
                      <a:lnTo>
                        <a:pt x="1200" y="121"/>
                      </a:lnTo>
                      <a:lnTo>
                        <a:pt x="958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4" name="手繪多邊形 403"/>
                <p:cNvSpPr/>
                <p:nvPr/>
              </p:nvSpPr>
              <p:spPr>
                <a:xfrm>
                  <a:off x="7637417" y="2883568"/>
                  <a:ext cx="820004" cy="752231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892" h="2164">
                      <a:moveTo>
                        <a:pt x="0" y="793"/>
                      </a:moveTo>
                      <a:lnTo>
                        <a:pt x="791" y="0"/>
                      </a:lnTo>
                      <a:lnTo>
                        <a:pt x="2892" y="0"/>
                      </a:lnTo>
                      <a:lnTo>
                        <a:pt x="2892" y="1373"/>
                      </a:lnTo>
                      <a:lnTo>
                        <a:pt x="2100" y="2164"/>
                      </a:lnTo>
                      <a:lnTo>
                        <a:pt x="0" y="2164"/>
                      </a:lnTo>
                      <a:close/>
                      <a:moveTo>
                        <a:pt x="0" y="793"/>
                      </a:moveTo>
                      <a:lnTo>
                        <a:pt x="2100" y="793"/>
                      </a:lnTo>
                      <a:lnTo>
                        <a:pt x="2892" y="0"/>
                      </a:lnTo>
                      <a:moveTo>
                        <a:pt x="2100" y="793"/>
                      </a:moveTo>
                      <a:lnTo>
                        <a:pt x="2100" y="216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5" name="文字方塊 404"/>
                <p:cNvSpPr txBox="1"/>
                <p:nvPr/>
              </p:nvSpPr>
              <p:spPr>
                <a:xfrm>
                  <a:off x="5645899" y="2805959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406" name="文字方塊 405"/>
                <p:cNvSpPr txBox="1"/>
                <p:nvPr/>
              </p:nvSpPr>
              <p:spPr>
                <a:xfrm>
                  <a:off x="7515800" y="2820383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16</a:t>
                  </a:r>
                </a:p>
              </p:txBody>
            </p:sp>
            <p:sp>
              <p:nvSpPr>
                <p:cNvPr id="407" name="文字方塊 406"/>
                <p:cNvSpPr txBox="1"/>
                <p:nvPr/>
              </p:nvSpPr>
              <p:spPr>
                <a:xfrm>
                  <a:off x="7411987" y="3301700"/>
                  <a:ext cx="17601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16</a:t>
                  </a:r>
                </a:p>
              </p:txBody>
            </p:sp>
            <p:sp>
              <p:nvSpPr>
                <p:cNvPr id="408" name="手繪多邊形 407"/>
                <p:cNvSpPr/>
                <p:nvPr/>
              </p:nvSpPr>
              <p:spPr>
                <a:xfrm>
                  <a:off x="8402112" y="5315885"/>
                  <a:ext cx="57579" cy="276826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04" h="797">
                      <a:moveTo>
                        <a:pt x="0" y="797"/>
                      </a:moveTo>
                      <a:lnTo>
                        <a:pt x="204" y="797"/>
                      </a:lnTo>
                      <a:lnTo>
                        <a:pt x="20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9" name="手繪多邊形 408"/>
                <p:cNvSpPr/>
                <p:nvPr/>
              </p:nvSpPr>
              <p:spPr>
                <a:xfrm>
                  <a:off x="8459690" y="5184775"/>
                  <a:ext cx="106933" cy="40793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8" h="1174">
                      <a:moveTo>
                        <a:pt x="0" y="377"/>
                      </a:moveTo>
                      <a:lnTo>
                        <a:pt x="378" y="0"/>
                      </a:lnTo>
                      <a:lnTo>
                        <a:pt x="378" y="796"/>
                      </a:lnTo>
                      <a:lnTo>
                        <a:pt x="0" y="117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0" name="手繪多邊形 409"/>
                <p:cNvSpPr/>
                <p:nvPr/>
              </p:nvSpPr>
              <p:spPr>
                <a:xfrm>
                  <a:off x="8402112" y="5184775"/>
                  <a:ext cx="164512" cy="13111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378">
                      <a:moveTo>
                        <a:pt x="0" y="378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204" y="3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  <a:prstDash val="solid"/>
                </a:ln>
              </p:spPr>
              <p:txBody>
                <a:bodyPr wrap="none" lIns="90000" tIns="45000" rIns="90000" bIns="4500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1" name="手繪多邊形 410"/>
                <p:cNvSpPr/>
                <p:nvPr/>
              </p:nvSpPr>
              <p:spPr>
                <a:xfrm>
                  <a:off x="8402112" y="5184775"/>
                  <a:ext cx="164512" cy="40793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581" h="1174">
                      <a:moveTo>
                        <a:pt x="0" y="377"/>
                      </a:moveTo>
                      <a:lnTo>
                        <a:pt x="378" y="0"/>
                      </a:lnTo>
                      <a:lnTo>
                        <a:pt x="581" y="0"/>
                      </a:lnTo>
                      <a:lnTo>
                        <a:pt x="581" y="796"/>
                      </a:lnTo>
                      <a:lnTo>
                        <a:pt x="204" y="1174"/>
                      </a:lnTo>
                      <a:lnTo>
                        <a:pt x="0" y="1174"/>
                      </a:lnTo>
                      <a:close/>
                      <a:moveTo>
                        <a:pt x="0" y="377"/>
                      </a:moveTo>
                      <a:lnTo>
                        <a:pt x="204" y="377"/>
                      </a:lnTo>
                      <a:lnTo>
                        <a:pt x="581" y="0"/>
                      </a:lnTo>
                      <a:moveTo>
                        <a:pt x="204" y="377"/>
                      </a:moveTo>
                      <a:lnTo>
                        <a:pt x="204" y="1174"/>
                      </a:lnTo>
                    </a:path>
                  </a:pathLst>
                </a:custGeom>
                <a:noFill/>
                <a:ln w="1980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wrap="none" lIns="9720" tIns="9720" rIns="9720" bIns="9720" anchor="ctr" anchorCtr="0" compatLnSpc="0"/>
                <a:lstStyle/>
                <a:p>
                  <a:pPr marL="0" marR="0" lvl="0" indent="0" algn="ctr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200" b="0" i="0" u="none" strike="noStrike" kern="1200" cap="none">
                    <a:ln>
                      <a:noFill/>
                    </a:ln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2" name="文字方塊 411"/>
                <p:cNvSpPr txBox="1"/>
                <p:nvPr/>
              </p:nvSpPr>
              <p:spPr>
                <a:xfrm>
                  <a:off x="7747740" y="3674858"/>
                  <a:ext cx="352021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1024</a:t>
                  </a:r>
                </a:p>
              </p:txBody>
            </p:sp>
            <p:grpSp>
              <p:nvGrpSpPr>
                <p:cNvPr id="413" name="群組 412"/>
                <p:cNvGrpSpPr/>
                <p:nvPr/>
              </p:nvGrpSpPr>
              <p:grpSpPr>
                <a:xfrm>
                  <a:off x="5456069" y="3318898"/>
                  <a:ext cx="1294242" cy="2124461"/>
                  <a:chOff x="5229356" y="3773577"/>
                  <a:chExt cx="1294242" cy="2124461"/>
                </a:xfrm>
              </p:grpSpPr>
              <p:grpSp>
                <p:nvGrpSpPr>
                  <p:cNvPr id="414" name="群組 413"/>
                  <p:cNvGrpSpPr/>
                  <p:nvPr/>
                </p:nvGrpSpPr>
                <p:grpSpPr>
                  <a:xfrm>
                    <a:off x="5229356" y="5565625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50" name="立方體 449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1" name="立方體 450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2" name="立方體 451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3" name="立方體 452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15" name="群組 414"/>
                  <p:cNvGrpSpPr/>
                  <p:nvPr/>
                </p:nvGrpSpPr>
                <p:grpSpPr>
                  <a:xfrm>
                    <a:off x="5418685" y="5333111"/>
                    <a:ext cx="906450" cy="304173"/>
                    <a:chOff x="5597181" y="5563619"/>
                    <a:chExt cx="906450" cy="221277"/>
                  </a:xfrm>
                </p:grpSpPr>
                <p:cxnSp>
                  <p:nvCxnSpPr>
                    <p:cNvPr id="446" name="直線接點 445"/>
                    <p:cNvCxnSpPr/>
                    <p:nvPr/>
                  </p:nvCxnSpPr>
                  <p:spPr>
                    <a:xfrm flipH="1">
                      <a:off x="5597181" y="5565085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接點 446"/>
                    <p:cNvCxnSpPr/>
                    <p:nvPr/>
                  </p:nvCxnSpPr>
                  <p:spPr>
                    <a:xfrm flipH="1">
                      <a:off x="5897811" y="5568896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線接點 447"/>
                    <p:cNvCxnSpPr/>
                    <p:nvPr/>
                  </p:nvCxnSpPr>
                  <p:spPr>
                    <a:xfrm flipH="1">
                      <a:off x="6203000" y="5563619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直線接點 448"/>
                    <p:cNvCxnSpPr/>
                    <p:nvPr/>
                  </p:nvCxnSpPr>
                  <p:spPr>
                    <a:xfrm flipH="1">
                      <a:off x="6503630" y="5567430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6" name="群組 415"/>
                  <p:cNvGrpSpPr/>
                  <p:nvPr/>
                </p:nvGrpSpPr>
                <p:grpSpPr>
                  <a:xfrm>
                    <a:off x="5229356" y="5053612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42" name="立方體 441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3" name="立方體 442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4" name="立方體 443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5" name="立方體 444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17" name="群組 416"/>
                  <p:cNvGrpSpPr/>
                  <p:nvPr/>
                </p:nvGrpSpPr>
                <p:grpSpPr>
                  <a:xfrm>
                    <a:off x="5229356" y="4797605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38" name="立方體 437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9" name="立方體 438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0" name="立方體 439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1" name="立方體 440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18" name="群組 417"/>
                  <p:cNvGrpSpPr/>
                  <p:nvPr/>
                </p:nvGrpSpPr>
                <p:grpSpPr>
                  <a:xfrm>
                    <a:off x="5229356" y="4541598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34" name="立方體 433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5" name="立方體 434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6" name="立方體 435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7" name="立方體 436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19" name="群組 418"/>
                  <p:cNvGrpSpPr/>
                  <p:nvPr/>
                </p:nvGrpSpPr>
                <p:grpSpPr>
                  <a:xfrm>
                    <a:off x="5229356" y="4285591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30" name="立方體 429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1" name="立方體 430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2" name="立方體 431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3" name="立方體 432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20" name="群組 419"/>
                  <p:cNvGrpSpPr/>
                  <p:nvPr/>
                </p:nvGrpSpPr>
                <p:grpSpPr>
                  <a:xfrm>
                    <a:off x="5229356" y="4029584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26" name="立方體 425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7" name="立方體 426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8" name="立方體 427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9" name="立方體 428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21" name="群組 420"/>
                  <p:cNvGrpSpPr/>
                  <p:nvPr/>
                </p:nvGrpSpPr>
                <p:grpSpPr>
                  <a:xfrm>
                    <a:off x="5229356" y="3773577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22" name="立方體 421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3" name="立方體 422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4" name="立方體 423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5" name="立方體 424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4" name="群組 453"/>
                <p:cNvGrpSpPr/>
                <p:nvPr/>
              </p:nvGrpSpPr>
              <p:grpSpPr>
                <a:xfrm>
                  <a:off x="5135390" y="3526935"/>
                  <a:ext cx="1294242" cy="2124461"/>
                  <a:chOff x="5229356" y="3773577"/>
                  <a:chExt cx="1294242" cy="2124461"/>
                </a:xfrm>
              </p:grpSpPr>
              <p:grpSp>
                <p:nvGrpSpPr>
                  <p:cNvPr id="455" name="群組 454"/>
                  <p:cNvGrpSpPr/>
                  <p:nvPr/>
                </p:nvGrpSpPr>
                <p:grpSpPr>
                  <a:xfrm>
                    <a:off x="5229356" y="5565625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91" name="立方體 490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2" name="立方體 491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3" name="立方體 492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4" name="立方體 493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56" name="群組 455"/>
                  <p:cNvGrpSpPr/>
                  <p:nvPr/>
                </p:nvGrpSpPr>
                <p:grpSpPr>
                  <a:xfrm>
                    <a:off x="5418685" y="5333111"/>
                    <a:ext cx="906450" cy="304173"/>
                    <a:chOff x="5597181" y="5563619"/>
                    <a:chExt cx="906450" cy="221277"/>
                  </a:xfrm>
                </p:grpSpPr>
                <p:cxnSp>
                  <p:nvCxnSpPr>
                    <p:cNvPr id="487" name="直線接點 486"/>
                    <p:cNvCxnSpPr/>
                    <p:nvPr/>
                  </p:nvCxnSpPr>
                  <p:spPr>
                    <a:xfrm flipH="1">
                      <a:off x="5597181" y="5565085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8" name="直線接點 487"/>
                    <p:cNvCxnSpPr/>
                    <p:nvPr/>
                  </p:nvCxnSpPr>
                  <p:spPr>
                    <a:xfrm flipH="1">
                      <a:off x="5897811" y="5568896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9" name="直線接點 488"/>
                    <p:cNvCxnSpPr/>
                    <p:nvPr/>
                  </p:nvCxnSpPr>
                  <p:spPr>
                    <a:xfrm flipH="1">
                      <a:off x="6203000" y="5563619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直線接點 489"/>
                    <p:cNvCxnSpPr/>
                    <p:nvPr/>
                  </p:nvCxnSpPr>
                  <p:spPr>
                    <a:xfrm flipH="1">
                      <a:off x="6503630" y="5567430"/>
                      <a:ext cx="1" cy="21600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  <a:prstDash val="sysDot"/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7" name="群組 456"/>
                  <p:cNvGrpSpPr/>
                  <p:nvPr/>
                </p:nvGrpSpPr>
                <p:grpSpPr>
                  <a:xfrm>
                    <a:off x="5229356" y="5053612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83" name="立方體 482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4" name="立方體 483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5" name="立方體 484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6" name="立方體 485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58" name="群組 457"/>
                  <p:cNvGrpSpPr/>
                  <p:nvPr/>
                </p:nvGrpSpPr>
                <p:grpSpPr>
                  <a:xfrm>
                    <a:off x="5229356" y="4797605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79" name="立方體 478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0" name="立方體 479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1" name="立方體 480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2" name="立方體 481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59" name="群組 458"/>
                  <p:cNvGrpSpPr/>
                  <p:nvPr/>
                </p:nvGrpSpPr>
                <p:grpSpPr>
                  <a:xfrm>
                    <a:off x="5229356" y="4541598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75" name="立方體 474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6" name="立方體 475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7" name="立方體 476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8" name="立方體 477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60" name="群組 459"/>
                  <p:cNvGrpSpPr/>
                  <p:nvPr/>
                </p:nvGrpSpPr>
                <p:grpSpPr>
                  <a:xfrm>
                    <a:off x="5229356" y="4285591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71" name="立方體 470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2" name="立方體 471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3" name="立方體 472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4" name="立方體 473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61" name="群組 460"/>
                  <p:cNvGrpSpPr/>
                  <p:nvPr/>
                </p:nvGrpSpPr>
                <p:grpSpPr>
                  <a:xfrm>
                    <a:off x="5229356" y="4029584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67" name="立方體 466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8" name="立方體 467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9" name="立方體 468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0" name="立方體 469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62" name="群組 461"/>
                  <p:cNvGrpSpPr/>
                  <p:nvPr/>
                </p:nvGrpSpPr>
                <p:grpSpPr>
                  <a:xfrm>
                    <a:off x="5229356" y="3773577"/>
                    <a:ext cx="1294242" cy="332413"/>
                    <a:chOff x="5271856" y="3875177"/>
                    <a:chExt cx="1294242" cy="332413"/>
                  </a:xfrm>
                </p:grpSpPr>
                <p:sp>
                  <p:nvSpPr>
                    <p:cNvPr id="463" name="立方體 462"/>
                    <p:cNvSpPr/>
                    <p:nvPr/>
                  </p:nvSpPr>
                  <p:spPr>
                    <a:xfrm>
                      <a:off x="5271856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4" name="立方體 463"/>
                    <p:cNvSpPr/>
                    <p:nvPr/>
                  </p:nvSpPr>
                  <p:spPr>
                    <a:xfrm>
                      <a:off x="5577978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5" name="立方體 464"/>
                    <p:cNvSpPr/>
                    <p:nvPr/>
                  </p:nvSpPr>
                  <p:spPr>
                    <a:xfrm>
                      <a:off x="5884100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6" name="立方體 465"/>
                    <p:cNvSpPr/>
                    <p:nvPr/>
                  </p:nvSpPr>
                  <p:spPr>
                    <a:xfrm>
                      <a:off x="6190221" y="3875177"/>
                      <a:ext cx="375877" cy="332413"/>
                    </a:xfrm>
                    <a:prstGeom prst="cube">
                      <a:avLst>
                        <a:gd name="adj" fmla="val 34742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txBody>
                    <a:bodyPr wrap="square" lIns="0" tIns="36000" rIns="0" bIns="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X</a:t>
                      </a:r>
                      <a:endParaRPr lang="zh-TW" altLang="en-US" sz="1400" dirty="0"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95" name="文字方塊 494"/>
                <p:cNvSpPr txBox="1"/>
                <p:nvPr/>
              </p:nvSpPr>
              <p:spPr>
                <a:xfrm>
                  <a:off x="5106630" y="3413382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496" name="文字方塊 495"/>
                <p:cNvSpPr txBox="1"/>
                <p:nvPr/>
              </p:nvSpPr>
              <p:spPr>
                <a:xfrm>
                  <a:off x="5010337" y="3657945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497" name="文字方塊 496"/>
                <p:cNvSpPr txBox="1"/>
                <p:nvPr/>
              </p:nvSpPr>
              <p:spPr>
                <a:xfrm>
                  <a:off x="5280714" y="3338855"/>
                  <a:ext cx="88005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498" name="文字方塊 497"/>
                <p:cNvSpPr txBox="1"/>
                <p:nvPr/>
              </p:nvSpPr>
              <p:spPr>
                <a:xfrm rot="5400000">
                  <a:off x="3275886" y="3985453"/>
                  <a:ext cx="158180" cy="18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0" i="0" u="none" strike="noStrike" kern="1200" cap="none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499" name="文字方塊 498"/>
                <p:cNvSpPr txBox="1"/>
                <p:nvPr/>
              </p:nvSpPr>
              <p:spPr>
                <a:xfrm>
                  <a:off x="3492568" y="3612424"/>
                  <a:ext cx="1237108" cy="297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b="1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MC</a:t>
                  </a:r>
                  <a:r>
                    <a:rPr lang="en-US" b="1" i="0" u="none" strike="noStrike" kern="1200" cap="none" baseline="30000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3</a:t>
                  </a:r>
                  <a:r>
                    <a:rPr lang="en-US" b="1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Array</a:t>
                  </a:r>
                </a:p>
              </p:txBody>
            </p:sp>
            <p:sp>
              <p:nvSpPr>
                <p:cNvPr id="500" name="文字方塊 499"/>
                <p:cNvSpPr txBox="1"/>
                <p:nvPr/>
              </p:nvSpPr>
              <p:spPr>
                <a:xfrm>
                  <a:off x="5049597" y="5739817"/>
                  <a:ext cx="1468481" cy="3638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i="0" u="none" strike="noStrike" kern="1200" cap="none" dirty="0">
                      <a:ln>
                        <a:noFill/>
                      </a:ln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2 * 4 * 16 * (3 * 3 * 4)</a:t>
                  </a:r>
                </a:p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100" b="1" dirty="0">
                      <a:solidFill>
                        <a:srgbClr val="000000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= 4,608</a:t>
                  </a:r>
                  <a:endParaRPr lang="en-US" sz="1100" b="1" i="0" u="none" strike="noStrike" kern="1200" cap="none" dirty="0">
                    <a:ln>
                      <a:noFill/>
                    </a:ln>
                    <a:solidFill>
                      <a:srgbClr val="000000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703A480C-19C0-4EA2-899A-19E3BF6F7992}"/>
                  </a:ext>
                </a:extLst>
              </p:cNvPr>
              <p:cNvGrpSpPr/>
              <p:nvPr/>
            </p:nvGrpSpPr>
            <p:grpSpPr>
              <a:xfrm>
                <a:off x="5604842" y="2473603"/>
                <a:ext cx="1025219" cy="328050"/>
                <a:chOff x="6360371" y="2631490"/>
                <a:chExt cx="1025219" cy="328050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6D4E2822-C85E-4777-A524-FDAF545965F0}"/>
                    </a:ext>
                  </a:extLst>
                </p:cNvPr>
                <p:cNvGrpSpPr/>
                <p:nvPr/>
              </p:nvGrpSpPr>
              <p:grpSpPr>
                <a:xfrm>
                  <a:off x="6470610" y="2631490"/>
                  <a:ext cx="914980" cy="219393"/>
                  <a:chOff x="6470610" y="2631490"/>
                  <a:chExt cx="914980" cy="219393"/>
                </a:xfrm>
              </p:grpSpPr>
              <p:sp>
                <p:nvSpPr>
                  <p:cNvPr id="502" name="立方體 501">
                    <a:extLst>
                      <a:ext uri="{FF2B5EF4-FFF2-40B4-BE49-F238E27FC236}">
                        <a16:creationId xmlns:a16="http://schemas.microsoft.com/office/drawing/2014/main" id="{F58E02D4-C967-4835-97DA-CB0DA326A9A8}"/>
                      </a:ext>
                    </a:extLst>
                  </p:cNvPr>
                  <p:cNvSpPr/>
                  <p:nvPr/>
                </p:nvSpPr>
                <p:spPr>
                  <a:xfrm>
                    <a:off x="64706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4" name="立方體 503">
                    <a:extLst>
                      <a:ext uri="{FF2B5EF4-FFF2-40B4-BE49-F238E27FC236}">
                        <a16:creationId xmlns:a16="http://schemas.microsoft.com/office/drawing/2014/main" id="{3C3A8B5E-85E1-426F-88BA-F617F2A2D4D2}"/>
                      </a:ext>
                    </a:extLst>
                  </p:cNvPr>
                  <p:cNvSpPr/>
                  <p:nvPr/>
                </p:nvSpPr>
                <p:spPr>
                  <a:xfrm>
                    <a:off x="66929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5" name="立方體 504">
                    <a:extLst>
                      <a:ext uri="{FF2B5EF4-FFF2-40B4-BE49-F238E27FC236}">
                        <a16:creationId xmlns:a16="http://schemas.microsoft.com/office/drawing/2014/main" id="{675CF199-4B69-4D59-9129-978EDEF9104D}"/>
                      </a:ext>
                    </a:extLst>
                  </p:cNvPr>
                  <p:cNvSpPr/>
                  <p:nvPr/>
                </p:nvSpPr>
                <p:spPr>
                  <a:xfrm>
                    <a:off x="69152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6" name="立方體 505">
                    <a:extLst>
                      <a:ext uri="{FF2B5EF4-FFF2-40B4-BE49-F238E27FC236}">
                        <a16:creationId xmlns:a16="http://schemas.microsoft.com/office/drawing/2014/main" id="{35EA1254-80FA-4DAE-8748-AFD1CC48E17B}"/>
                      </a:ext>
                    </a:extLst>
                  </p:cNvPr>
                  <p:cNvSpPr/>
                  <p:nvPr/>
                </p:nvSpPr>
                <p:spPr>
                  <a:xfrm>
                    <a:off x="7137511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07" name="群組 506">
                  <a:extLst>
                    <a:ext uri="{FF2B5EF4-FFF2-40B4-BE49-F238E27FC236}">
                      <a16:creationId xmlns:a16="http://schemas.microsoft.com/office/drawing/2014/main" id="{16BE7538-38F6-43F4-97F4-9854CAECB1C5}"/>
                    </a:ext>
                  </a:extLst>
                </p:cNvPr>
                <p:cNvGrpSpPr/>
                <p:nvPr/>
              </p:nvGrpSpPr>
              <p:grpSpPr>
                <a:xfrm>
                  <a:off x="6360371" y="2740147"/>
                  <a:ext cx="914980" cy="219393"/>
                  <a:chOff x="6470610" y="2631490"/>
                  <a:chExt cx="914980" cy="219393"/>
                </a:xfrm>
              </p:grpSpPr>
              <p:sp>
                <p:nvSpPr>
                  <p:cNvPr id="508" name="立方體 507">
                    <a:extLst>
                      <a:ext uri="{FF2B5EF4-FFF2-40B4-BE49-F238E27FC236}">
                        <a16:creationId xmlns:a16="http://schemas.microsoft.com/office/drawing/2014/main" id="{96631539-FFE5-441B-94F9-7EAE50109F71}"/>
                      </a:ext>
                    </a:extLst>
                  </p:cNvPr>
                  <p:cNvSpPr/>
                  <p:nvPr/>
                </p:nvSpPr>
                <p:spPr>
                  <a:xfrm>
                    <a:off x="64706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9" name="立方體 508">
                    <a:extLst>
                      <a:ext uri="{FF2B5EF4-FFF2-40B4-BE49-F238E27FC236}">
                        <a16:creationId xmlns:a16="http://schemas.microsoft.com/office/drawing/2014/main" id="{637DCA01-9947-4D59-9DB7-D05DD2616740}"/>
                      </a:ext>
                    </a:extLst>
                  </p:cNvPr>
                  <p:cNvSpPr/>
                  <p:nvPr/>
                </p:nvSpPr>
                <p:spPr>
                  <a:xfrm>
                    <a:off x="66929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0" name="立方體 509">
                    <a:extLst>
                      <a:ext uri="{FF2B5EF4-FFF2-40B4-BE49-F238E27FC236}">
                        <a16:creationId xmlns:a16="http://schemas.microsoft.com/office/drawing/2014/main" id="{97624C7A-8146-4EFE-A818-C2A35EECEE65}"/>
                      </a:ext>
                    </a:extLst>
                  </p:cNvPr>
                  <p:cNvSpPr/>
                  <p:nvPr/>
                </p:nvSpPr>
                <p:spPr>
                  <a:xfrm>
                    <a:off x="6915210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1" name="立方體 510">
                    <a:extLst>
                      <a:ext uri="{FF2B5EF4-FFF2-40B4-BE49-F238E27FC236}">
                        <a16:creationId xmlns:a16="http://schemas.microsoft.com/office/drawing/2014/main" id="{46C9BF81-E8E3-4D4E-8C6C-7F2FF7F53045}"/>
                      </a:ext>
                    </a:extLst>
                  </p:cNvPr>
                  <p:cNvSpPr/>
                  <p:nvPr/>
                </p:nvSpPr>
                <p:spPr>
                  <a:xfrm>
                    <a:off x="7137511" y="2631490"/>
                    <a:ext cx="248079" cy="219393"/>
                  </a:xfrm>
                  <a:prstGeom prst="cube">
                    <a:avLst>
                      <a:gd name="adj" fmla="val 34742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txBody>
                  <a:bodyPr wrap="square" lIns="0" tIns="36000" rIns="0" bIns="0" rtlCol="0" anchor="ctr">
                    <a:noAutofit/>
                  </a:bodyPr>
                  <a:lstStyle/>
                  <a:p>
                    <a:pPr algn="ctr"/>
                    <a:endParaRPr lang="zh-TW" altLang="en-US" sz="1400" dirty="0">
                      <a:ea typeface="微軟正黑體" panose="020B0604030504040204" pitchFamily="34" charset="-12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805302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28D872-A6A1-4C17-A8FA-43C4D3B4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C.4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：視訊即時語意分割神經網路架構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67353"/>
            <a:ext cx="4363134" cy="3184734"/>
          </a:xfrm>
          <a:prstGeom prst="rect">
            <a:avLst/>
          </a:prstGeom>
        </p:spPr>
      </p:pic>
      <p:sp>
        <p:nvSpPr>
          <p:cNvPr id="8" name="object 10"/>
          <p:cNvSpPr/>
          <p:nvPr/>
        </p:nvSpPr>
        <p:spPr>
          <a:xfrm>
            <a:off x="457200" y="3327899"/>
            <a:ext cx="3966259" cy="3184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1A4D8CB5-0BAC-401A-B3F0-23904402F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518" y="1201272"/>
            <a:ext cx="7450282" cy="2179058"/>
          </a:xfrm>
        </p:spPr>
        <p:txBody>
          <a:bodyPr>
            <a:spAutoFit/>
          </a:bodyPr>
          <a:lstStyle/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以清大</a:t>
            </a:r>
            <a:r>
              <a:rPr lang="en-US" altLang="zh-TW" sz="18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HarDNet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為基礎，針對高解析視訊即時語意分割應用，訓練所研發之網路並據以調整相關參數，設計高性能類神經網路與低耗能算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法</a:t>
            </a: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依據</a:t>
            </a:r>
            <a:r>
              <a:rPr lang="en-US" altLang="zh-TW" sz="180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HarDNet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資料需求模式，利用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存取即有特性，優化權重、特徵值等相關參數於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中排列方式，以充分發揮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平台高頻寬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特色</a:t>
            </a:r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6999992" y="6503140"/>
            <a:ext cx="2133600" cy="3397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55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09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5"/>
          <p:cNvSpPr>
            <a:spLocks noChangeArrowheads="1"/>
          </p:cNvSpPr>
          <p:nvPr/>
        </p:nvSpPr>
        <p:spPr bwMode="auto">
          <a:xfrm>
            <a:off x="-22191" y="671986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9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88209" y="6512294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標題 1"/>
          <p:cNvSpPr txBox="1">
            <a:spLocks/>
          </p:cNvSpPr>
          <p:nvPr/>
        </p:nvSpPr>
        <p:spPr>
          <a:xfrm>
            <a:off x="0" y="547491"/>
            <a:ext cx="9144000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C.5</a:t>
            </a:r>
            <a:r>
              <a:rPr kumimoji="1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kumimoji="1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Chip Design &amp; Implementation</a:t>
            </a:r>
          </a:p>
        </p:txBody>
      </p:sp>
      <p:sp>
        <p:nvSpPr>
          <p:cNvPr id="2" name="矩形 1"/>
          <p:cNvSpPr/>
          <p:nvPr/>
        </p:nvSpPr>
        <p:spPr>
          <a:xfrm>
            <a:off x="1116999" y="2103120"/>
            <a:ext cx="6865620" cy="391668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3" name="上-下雙向箭號 2"/>
          <p:cNvSpPr/>
          <p:nvPr/>
        </p:nvSpPr>
        <p:spPr>
          <a:xfrm>
            <a:off x="6312498" y="1654470"/>
            <a:ext cx="304800" cy="479926"/>
          </a:xfrm>
          <a:prstGeom prst="upDown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19697" y="1647872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Host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Interface (DDR, PCI/e…)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8" name="上-下雙向箭號 7"/>
          <p:cNvSpPr/>
          <p:nvPr/>
        </p:nvSpPr>
        <p:spPr>
          <a:xfrm>
            <a:off x="1781728" y="1580902"/>
            <a:ext cx="304800" cy="503272"/>
          </a:xfrm>
          <a:prstGeom prst="upDown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30396" y="1635172"/>
            <a:ext cx="156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Test Interface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301096" y="3981806"/>
            <a:ext cx="2175123" cy="1710333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Segmentation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 Engine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Arial" panose="020B06040202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682202" y="3981807"/>
            <a:ext cx="2175123" cy="1710333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DMS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Engine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左-右雙向箭號 4"/>
          <p:cNvSpPr/>
          <p:nvPr/>
        </p:nvSpPr>
        <p:spPr>
          <a:xfrm>
            <a:off x="1621242" y="3391196"/>
            <a:ext cx="5794017" cy="552807"/>
          </a:xfrm>
          <a:prstGeom prst="leftRight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Control fabrics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478885" y="2417939"/>
            <a:ext cx="2175123" cy="87356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Controller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kern="0" dirty="0">
                <a:solidFill>
                  <a:prstClr val="black"/>
                </a:solidFill>
                <a:latin typeface="Times New Roman"/>
                <a:ea typeface="標楷體"/>
                <a:cs typeface="Arial" panose="020B0604020202020204" pitchFamily="34" charset="0"/>
              </a:rPr>
              <a:t>(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RISC-V)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Arial" panose="020B0604020202020204" pitchFamily="34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5852160" y="2397522"/>
            <a:ext cx="1225476" cy="87356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Peripheral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1" kern="0" dirty="0">
                <a:solidFill>
                  <a:prstClr val="black"/>
                </a:solidFill>
                <a:latin typeface="Times New Roman"/>
                <a:ea typeface="標楷體"/>
                <a:cs typeface="Arial" panose="020B0604020202020204" pitchFamily="34" charset="0"/>
              </a:rPr>
              <a:t>interface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960350" y="3993822"/>
            <a:ext cx="1244110" cy="802827"/>
          </a:xfrm>
          <a:prstGeom prst="roundRect">
            <a:avLst>
              <a:gd name="adj" fmla="val 6865"/>
            </a:avLst>
          </a:prstGeom>
          <a:solidFill>
            <a:srgbClr val="FF8679"/>
          </a:solidFill>
          <a:ln w="952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DRAM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276600" y="4106899"/>
            <a:ext cx="462722" cy="1455701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AIM DRAM Controller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426583" y="4106898"/>
            <a:ext cx="425577" cy="1379502"/>
          </a:xfrm>
          <a:prstGeom prst="roundRect">
            <a:avLst>
              <a:gd name="adj" fmla="val 5529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Arial" panose="020B0604020202020204" pitchFamily="34" charset="0"/>
              </a:rPr>
              <a:t>AIM DRAM Controller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Arial" panose="020B0604020202020204" pitchFamily="34" charset="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934128" y="2397522"/>
            <a:ext cx="1322753" cy="914400"/>
          </a:xfrm>
          <a:prstGeom prst="round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dirty="0"/>
              <a:t>Host interface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3960350" y="4927600"/>
            <a:ext cx="1244110" cy="764539"/>
          </a:xfrm>
          <a:prstGeom prst="roundRect">
            <a:avLst>
              <a:gd name="adj" fmla="val 6865"/>
            </a:avLst>
          </a:prstGeom>
          <a:solidFill>
            <a:srgbClr val="FF8679"/>
          </a:solidFill>
          <a:ln w="952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DRAM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49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2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50229" name="矩形 2"/>
          <p:cNvSpPr/>
          <p:nvPr/>
        </p:nvSpPr>
        <p:spPr>
          <a:xfrm>
            <a:off x="0" y="2170549"/>
            <a:ext cx="9144000" cy="1385455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力積電  分項計畫負責人姓名</a:t>
            </a:r>
          </a:p>
        </p:txBody>
      </p:sp>
      <p:sp>
        <p:nvSpPr>
          <p:cNvPr id="1050230" name="文字方塊 1"/>
          <p:cNvSpPr txBox="1"/>
          <p:nvPr/>
        </p:nvSpPr>
        <p:spPr>
          <a:xfrm>
            <a:off x="0" y="1385459"/>
            <a:ext cx="628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 AIM</a:t>
            </a:r>
            <a:r>
              <a:rPr lang="zh-TW" altLang="en-US" sz="3600" b="1" dirty="0"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  <a:endParaRPr lang="en-US" altLang="zh-TW" sz="3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231" name="內容版面配置區 2"/>
          <p:cNvSpPr txBox="1"/>
          <p:nvPr/>
        </p:nvSpPr>
        <p:spPr>
          <a:xfrm>
            <a:off x="2918690" y="3823859"/>
            <a:ext cx="6151419" cy="22007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800" kern="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現職 </a:t>
            </a:r>
            <a:endParaRPr lang="en-US" altLang="zh-TW" sz="2800" kern="0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kern="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經歷</a:t>
            </a:r>
            <a:r>
              <a:rPr lang="en-US" altLang="zh-TW" sz="2800" kern="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endParaRPr lang="zh-TW" altLang="en-US" kern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232" name="矩形 3"/>
          <p:cNvSpPr/>
          <p:nvPr/>
        </p:nvSpPr>
        <p:spPr>
          <a:xfrm>
            <a:off x="489527" y="4017822"/>
            <a:ext cx="1874982" cy="2281382"/>
          </a:xfrm>
          <a:prstGeom prst="rect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</a:p>
        </p:txBody>
      </p:sp>
      <p:sp>
        <p:nvSpPr>
          <p:cNvPr id="1050233" name="圓角矩形 6"/>
          <p:cNvSpPr/>
          <p:nvPr/>
        </p:nvSpPr>
        <p:spPr>
          <a:xfrm>
            <a:off x="6553200" y="628073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請</a:t>
            </a:r>
            <a:r>
              <a:rPr lang="en-US" altLang="zh-TW" b="1" dirty="0" err="1">
                <a:solidFill>
                  <a:srgbClr val="FF0000"/>
                </a:solidFill>
              </a:rPr>
              <a:t>AutoSys</a:t>
            </a:r>
            <a:r>
              <a:rPr lang="zh-TW" altLang="en-US" b="1" dirty="0">
                <a:solidFill>
                  <a:srgbClr val="FF0000"/>
                </a:solidFill>
              </a:rPr>
              <a:t>補充</a:t>
            </a:r>
          </a:p>
        </p:txBody>
      </p:sp>
      <p:sp>
        <p:nvSpPr>
          <p:cNvPr id="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988209" y="6512294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57</a:t>
            </a:r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10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sp>
        <p:nvSpPr>
          <p:cNvPr id="2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105135" y="6532321"/>
            <a:ext cx="2034070" cy="323876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58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32464" y="4462442"/>
            <a:ext cx="77183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晶片目標：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主力運算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車外高速應用之道路物件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Segmentation(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包括汽車、機車、行人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與深度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距離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運算，因為車速快，因此需要快速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運算。由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晶片負責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辨識駕駛人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特性：高彈性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後運算＋影像訊號處理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負責車種分類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(AI)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與車輛動態決策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辨識注意力、抽煙、看手機等危險行為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ARM+NEON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：系統運算、輔助運算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D36BF2AD-6912-4134-A5E2-D62B083D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4" y="1183309"/>
            <a:ext cx="5403001" cy="314367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08F24468-58E1-44FA-9E84-C52181C79B73}"/>
              </a:ext>
            </a:extLst>
          </p:cNvPr>
          <p:cNvSpPr/>
          <p:nvPr/>
        </p:nvSpPr>
        <p:spPr>
          <a:xfrm>
            <a:off x="4271590" y="3481404"/>
            <a:ext cx="835266" cy="307041"/>
          </a:xfrm>
          <a:prstGeom prst="rect">
            <a:avLst/>
          </a:prstGeom>
          <a:solidFill>
            <a:srgbClr val="A0C0E5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50" b="1" dirty="0">
                <a:cs typeface="Arial" panose="020B0604020202020204" pitchFamily="34" charset="0"/>
              </a:rPr>
              <a:t>DSP</a:t>
            </a:r>
            <a:endParaRPr lang="zh-TW" altLang="en-US" sz="1050" b="1" dirty="0"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D6F0D63-B9F3-4536-85F1-5335FD20A599}"/>
              </a:ext>
            </a:extLst>
          </p:cNvPr>
          <p:cNvSpPr/>
          <p:nvPr/>
        </p:nvSpPr>
        <p:spPr>
          <a:xfrm>
            <a:off x="4271590" y="3848103"/>
            <a:ext cx="835266" cy="307041"/>
          </a:xfrm>
          <a:prstGeom prst="rect">
            <a:avLst/>
          </a:prstGeom>
          <a:solidFill>
            <a:srgbClr val="A0C0E5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000" b="1" dirty="0">
                <a:cs typeface="Arial" panose="020B0604020202020204" pitchFamily="34" charset="0"/>
              </a:rPr>
              <a:t>ARM</a:t>
            </a:r>
            <a:endParaRPr lang="zh-TW" altLang="en-US" sz="1000" b="1" dirty="0"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1801609-5B4E-4CB0-92B7-23FF872D7E34}"/>
              </a:ext>
            </a:extLst>
          </p:cNvPr>
          <p:cNvSpPr txBox="1"/>
          <p:nvPr/>
        </p:nvSpPr>
        <p:spPr>
          <a:xfrm>
            <a:off x="6314424" y="2831705"/>
            <a:ext cx="2406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AIM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主力運算</a:t>
            </a:r>
            <a:endParaRPr lang="en-US" altLang="zh-TW" sz="1600" b="1" dirty="0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DSP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AI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後運算</a:t>
            </a: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+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影像處理</a:t>
            </a:r>
            <a:endParaRPr lang="en-US" altLang="zh-TW" sz="1600" b="1" dirty="0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ARM+NEON</a:t>
            </a:r>
            <a:r>
              <a:rPr lang="zh-TW" altLang="en-US" sz="16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：輔助運算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89D75135-0A47-4918-B5A6-B5C9935D08F5}"/>
              </a:ext>
            </a:extLst>
          </p:cNvPr>
          <p:cNvCxnSpPr>
            <a:cxnSpLocks/>
          </p:cNvCxnSpPr>
          <p:nvPr/>
        </p:nvCxnSpPr>
        <p:spPr>
          <a:xfrm flipV="1">
            <a:off x="5106856" y="3008287"/>
            <a:ext cx="1261181" cy="23828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222BE1B-3C0E-47B5-B199-701B38B49350}"/>
              </a:ext>
            </a:extLst>
          </p:cNvPr>
          <p:cNvCxnSpPr>
            <a:cxnSpLocks/>
          </p:cNvCxnSpPr>
          <p:nvPr/>
        </p:nvCxnSpPr>
        <p:spPr>
          <a:xfrm flipV="1">
            <a:off x="5106856" y="3246567"/>
            <a:ext cx="1261181" cy="3780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C8626E6-A87C-4281-801E-E527EC3357F6}"/>
              </a:ext>
            </a:extLst>
          </p:cNvPr>
          <p:cNvCxnSpPr>
            <a:cxnSpLocks/>
          </p:cNvCxnSpPr>
          <p:nvPr/>
        </p:nvCxnSpPr>
        <p:spPr>
          <a:xfrm flipV="1">
            <a:off x="5128980" y="3723127"/>
            <a:ext cx="1239057" cy="2784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251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0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50241" name="標題 1"/>
          <p:cNvSpPr txBox="1"/>
          <p:nvPr/>
        </p:nvSpPr>
        <p:spPr>
          <a:xfrm>
            <a:off x="73892" y="562783"/>
            <a:ext cx="8986982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zh-TW" altLang="en-US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載具驗證之挑戰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解決方式</a:t>
            </a:r>
          </a:p>
        </p:txBody>
      </p:sp>
      <p:graphicFrame>
        <p:nvGraphicFramePr>
          <p:cNvPr id="4194318" name="表格 3"/>
          <p:cNvGraphicFramePr>
            <a:graphicFrameLocks noGrp="1"/>
          </p:cNvGraphicFramePr>
          <p:nvPr/>
        </p:nvGraphicFramePr>
        <p:xfrm>
          <a:off x="431800" y="1701557"/>
          <a:ext cx="8351982" cy="429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8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510">
                <a:tc>
                  <a:txBody>
                    <a:bodyPr/>
                    <a:lstStyle/>
                    <a:p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挑戰</a:t>
                      </a:r>
                      <a:endParaRPr lang="zh-TW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TW" altLang="en-US" sz="2400" b="1" kern="100" dirty="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解決方式</a:t>
                      </a:r>
                      <a:endParaRPr lang="en-US" altLang="zh-TW" sz="2400" b="1" kern="100" dirty="0">
                        <a:solidFill>
                          <a:prstClr val="white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345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在現有市售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SoC(NXP S32V2)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平台整合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晶片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改變原有記憶體位置對應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(Memory Map)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表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修改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DDR DRAM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匯流排使得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顆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晶片能共存並同時使用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協同設計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對應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DDR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控制器傳輸與功能控制軟體協定與之對應之硬體電路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NXP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原廠支援下之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Linux Kernel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修改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020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適合車用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SoC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之低功耗及低成本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邊緣運算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浮點運算</a:t>
                      </a:r>
                      <a:r>
                        <a:rPr kumimoji="0" lang="en-US" altLang="zh-TW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-&gt;</a:t>
                      </a: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定點運算</a:t>
                      </a:r>
                      <a:endParaRPr kumimoji="0" lang="en-US" altLang="zh-TW" sz="1800" b="1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低運算量演算法</a:t>
                      </a:r>
                      <a:endParaRPr kumimoji="0" lang="en-US" altLang="zh-TW" sz="1800" b="1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高效率軟體實現（</a:t>
                      </a:r>
                      <a:r>
                        <a:rPr kumimoji="0" lang="en-US" altLang="zh-TW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DSP</a:t>
                      </a: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＋</a:t>
                      </a:r>
                      <a:r>
                        <a:rPr kumimoji="0" lang="en-US" altLang="zh-TW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NEON</a:t>
                      </a:r>
                      <a:r>
                        <a:rPr kumimoji="0" lang="zh-TW" altLang="en-US" sz="1800" b="1" i="0" u="none" strike="noStrike" kern="1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</a:t>
                      </a:r>
                      <a:endParaRPr kumimoji="0" lang="en-US" altLang="zh-TW" sz="1800" b="1" i="0" u="none" strike="noStrike" kern="100" cap="none" spc="0" normalizeH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803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AIM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基礎電路系統之實車測試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依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AEB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與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LKA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需求之車身動態決策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實車不同重量、車速</a:t>
                      </a:r>
                      <a:r>
                        <a:rPr lang="en-US" altLang="zh-TW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…</a:t>
                      </a: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等控制之策略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kern="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影像與毫米波雷達融合技術</a:t>
                      </a:r>
                      <a:endParaRPr lang="en-US" altLang="zh-TW" sz="1800" b="1" kern="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105135" y="6532321"/>
            <a:ext cx="2034070" cy="323876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8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圖案 17"/>
          <p:cNvSpPr/>
          <p:nvPr/>
        </p:nvSpPr>
        <p:spPr>
          <a:xfrm>
            <a:off x="827088" y="3389313"/>
            <a:ext cx="3068637" cy="1873250"/>
          </a:xfrm>
          <a:custGeom>
            <a:avLst/>
            <a:gdLst>
              <a:gd name="connsiteX0" fmla="*/ 0 w 6096000"/>
              <a:gd name="connsiteY0" fmla="*/ 3809999 h 3809999"/>
              <a:gd name="connsiteX1" fmla="*/ 5143500 w 6096000"/>
              <a:gd name="connsiteY1" fmla="*/ 476250 h 3809999"/>
              <a:gd name="connsiteX2" fmla="*/ 5089840 w 6096000"/>
              <a:gd name="connsiteY2" fmla="*/ 0 h 3809999"/>
              <a:gd name="connsiteX3" fmla="*/ 6096000 w 6096000"/>
              <a:gd name="connsiteY3" fmla="*/ 398088 h 3809999"/>
              <a:gd name="connsiteX4" fmla="*/ 5222476 w 6096000"/>
              <a:gd name="connsiteY4" fmla="*/ 1177175 h 3809999"/>
              <a:gd name="connsiteX5" fmla="*/ 5168815 w 6096000"/>
              <a:gd name="connsiteY5" fmla="*/ 700926 h 3809999"/>
              <a:gd name="connsiteX6" fmla="*/ 0 w 6096000"/>
              <a:gd name="connsiteY6" fmla="*/ 3809999 h 3809999"/>
              <a:gd name="connsiteX0" fmla="*/ 0 w 6096000"/>
              <a:gd name="connsiteY0" fmla="*/ 3809999 h 3809999"/>
              <a:gd name="connsiteX1" fmla="*/ 5143500 w 6096000"/>
              <a:gd name="connsiteY1" fmla="*/ 476250 h 3809999"/>
              <a:gd name="connsiteX2" fmla="*/ 5089840 w 6096000"/>
              <a:gd name="connsiteY2" fmla="*/ 0 h 3809999"/>
              <a:gd name="connsiteX3" fmla="*/ 6096000 w 6096000"/>
              <a:gd name="connsiteY3" fmla="*/ 398088 h 3809999"/>
              <a:gd name="connsiteX4" fmla="*/ 5213146 w 6096000"/>
              <a:gd name="connsiteY4" fmla="*/ 971902 h 3809999"/>
              <a:gd name="connsiteX5" fmla="*/ 5168815 w 6096000"/>
              <a:gd name="connsiteY5" fmla="*/ 700926 h 3809999"/>
              <a:gd name="connsiteX6" fmla="*/ 0 w 6096000"/>
              <a:gd name="connsiteY6" fmla="*/ 3809999 h 3809999"/>
              <a:gd name="connsiteX0" fmla="*/ 0 w 6096000"/>
              <a:gd name="connsiteY0" fmla="*/ 3576734 h 3576734"/>
              <a:gd name="connsiteX1" fmla="*/ 5143500 w 6096000"/>
              <a:gd name="connsiteY1" fmla="*/ 242985 h 3576734"/>
              <a:gd name="connsiteX2" fmla="*/ 5136493 w 6096000"/>
              <a:gd name="connsiteY2" fmla="*/ 0 h 3576734"/>
              <a:gd name="connsiteX3" fmla="*/ 6096000 w 6096000"/>
              <a:gd name="connsiteY3" fmla="*/ 164823 h 3576734"/>
              <a:gd name="connsiteX4" fmla="*/ 5213146 w 6096000"/>
              <a:gd name="connsiteY4" fmla="*/ 738637 h 3576734"/>
              <a:gd name="connsiteX5" fmla="*/ 5168815 w 6096000"/>
              <a:gd name="connsiteY5" fmla="*/ 467661 h 3576734"/>
              <a:gd name="connsiteX6" fmla="*/ 0 w 6096000"/>
              <a:gd name="connsiteY6" fmla="*/ 3576734 h 3576734"/>
              <a:gd name="connsiteX0" fmla="*/ 0 w 5526832"/>
              <a:gd name="connsiteY0" fmla="*/ 3576734 h 3576734"/>
              <a:gd name="connsiteX1" fmla="*/ 5143500 w 5526832"/>
              <a:gd name="connsiteY1" fmla="*/ 242985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68815 w 5526832"/>
              <a:gd name="connsiteY5" fmla="*/ 467661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5146361 w 5526832"/>
              <a:gd name="connsiteY1" fmla="*/ 176414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68815 w 5526832"/>
              <a:gd name="connsiteY5" fmla="*/ 467661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5146361 w 5526832"/>
              <a:gd name="connsiteY1" fmla="*/ 176414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97407 w 5526832"/>
              <a:gd name="connsiteY5" fmla="*/ 552389 h 3576734"/>
              <a:gd name="connsiteX6" fmla="*/ 0 w 5526832"/>
              <a:gd name="connsiteY6" fmla="*/ 3576734 h 3576734"/>
              <a:gd name="connsiteX0" fmla="*/ 0 w 5526832"/>
              <a:gd name="connsiteY0" fmla="*/ 3576734 h 3576734"/>
              <a:gd name="connsiteX1" fmla="*/ 4997683 w 5526832"/>
              <a:gd name="connsiteY1" fmla="*/ 215751 h 3576734"/>
              <a:gd name="connsiteX2" fmla="*/ 5136493 w 5526832"/>
              <a:gd name="connsiteY2" fmla="*/ 0 h 3576734"/>
              <a:gd name="connsiteX3" fmla="*/ 5526832 w 5526832"/>
              <a:gd name="connsiteY3" fmla="*/ 332774 h 3576734"/>
              <a:gd name="connsiteX4" fmla="*/ 5213146 w 5526832"/>
              <a:gd name="connsiteY4" fmla="*/ 738637 h 3576734"/>
              <a:gd name="connsiteX5" fmla="*/ 5197407 w 5526832"/>
              <a:gd name="connsiteY5" fmla="*/ 552389 h 3576734"/>
              <a:gd name="connsiteX6" fmla="*/ 0 w 5526832"/>
              <a:gd name="connsiteY6" fmla="*/ 3576734 h 3576734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197407 w 5526832"/>
              <a:gd name="connsiteY5" fmla="*/ 546337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213146 w 5526832"/>
              <a:gd name="connsiteY4" fmla="*/ 732585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  <a:gd name="connsiteX0" fmla="*/ 0 w 5526832"/>
              <a:gd name="connsiteY0" fmla="*/ 3570682 h 3570682"/>
              <a:gd name="connsiteX1" fmla="*/ 4997683 w 5526832"/>
              <a:gd name="connsiteY1" fmla="*/ 209699 h 3570682"/>
              <a:gd name="connsiteX2" fmla="*/ 4904899 w 5526832"/>
              <a:gd name="connsiteY2" fmla="*/ 0 h 3570682"/>
              <a:gd name="connsiteX3" fmla="*/ 5526832 w 5526832"/>
              <a:gd name="connsiteY3" fmla="*/ 326722 h 3570682"/>
              <a:gd name="connsiteX4" fmla="*/ 5024440 w 5526832"/>
              <a:gd name="connsiteY4" fmla="*/ 768896 h 3570682"/>
              <a:gd name="connsiteX5" fmla="*/ 5040152 w 5526832"/>
              <a:gd name="connsiteY5" fmla="*/ 549364 h 3570682"/>
              <a:gd name="connsiteX6" fmla="*/ 0 w 5526832"/>
              <a:gd name="connsiteY6" fmla="*/ 3570682 h 357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6832" h="3570682">
                <a:moveTo>
                  <a:pt x="0" y="3570682"/>
                </a:moveTo>
                <a:cubicBezTo>
                  <a:pt x="677333" y="1877349"/>
                  <a:pt x="2246016" y="738866"/>
                  <a:pt x="4997683" y="209699"/>
                </a:cubicBezTo>
                <a:lnTo>
                  <a:pt x="4904899" y="0"/>
                </a:lnTo>
                <a:lnTo>
                  <a:pt x="5526832" y="326722"/>
                </a:lnTo>
                <a:lnTo>
                  <a:pt x="5024440" y="768896"/>
                </a:lnTo>
                <a:lnTo>
                  <a:pt x="5040152" y="549364"/>
                </a:lnTo>
                <a:cubicBezTo>
                  <a:pt x="2610275" y="761030"/>
                  <a:pt x="1016000" y="1709633"/>
                  <a:pt x="0" y="357068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chemeClr val="bg1"/>
              </a:gs>
            </a:gsLst>
            <a:lin ang="5400000" scaled="1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96037"/>
              </p:ext>
            </p:extLst>
          </p:nvPr>
        </p:nvGraphicFramePr>
        <p:xfrm>
          <a:off x="-1" y="3094161"/>
          <a:ext cx="4303591" cy="356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75000"/>
            <a:ext cx="4852987" cy="295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410075" y="4704398"/>
            <a:ext cx="4652963" cy="2257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792163" y="2589671"/>
            <a:ext cx="3132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400" b="1" dirty="0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營收</a:t>
            </a:r>
            <a:endParaRPr lang="en-US" altLang="zh-TW" sz="2400" b="1" dirty="0">
              <a:solidFill>
                <a:srgbClr val="006666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547427" y="2998293"/>
            <a:ext cx="78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TW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No.5</a:t>
            </a: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4581524" y="2589671"/>
            <a:ext cx="43100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 b="1" dirty="0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2018 </a:t>
            </a:r>
            <a:r>
              <a:rPr lang="zh-TW" altLang="en-US" sz="2400" b="1" dirty="0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排名</a:t>
            </a:r>
            <a:endParaRPr lang="en-US" altLang="zh-TW" sz="2400" b="1" dirty="0">
              <a:solidFill>
                <a:srgbClr val="006666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文字方塊 4"/>
          <p:cNvSpPr txBox="1">
            <a:spLocks noChangeArrowheads="1"/>
          </p:cNvSpPr>
          <p:nvPr/>
        </p:nvSpPr>
        <p:spPr bwMode="auto">
          <a:xfrm>
            <a:off x="-36513" y="2886075"/>
            <a:ext cx="86360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0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($ Million)</a:t>
            </a:r>
            <a:endParaRPr lang="zh-TW" altLang="en-US" sz="1000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6686550" y="6167755"/>
            <a:ext cx="23764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Source: IC Insight, Company Data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44663" y="3665538"/>
            <a:ext cx="7842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300" b="1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No.6</a:t>
            </a:r>
          </a:p>
        </p:txBody>
      </p:sp>
      <p:sp>
        <p:nvSpPr>
          <p:cNvPr id="15" name="標題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力積電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內容版面配置區 15"/>
          <p:cNvSpPr>
            <a:spLocks noGrp="1"/>
          </p:cNvSpPr>
          <p:nvPr>
            <p:ph idx="1"/>
          </p:nvPr>
        </p:nvSpPr>
        <p:spPr>
          <a:xfrm>
            <a:off x="496957" y="1201272"/>
            <a:ext cx="8189843" cy="492489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力積電於全球晶圓代工產業排名第五，台灣排名</a:t>
            </a: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第三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力積電不僅從事邏輯晶圓代工，也是</a:t>
            </a:r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全球唯一記憶體晶圓代工廠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，全面涵蓋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NAND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及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NOR FLASH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等</a:t>
            </a:r>
            <a:r>
              <a:rPr lang="zh-TW" altLang="en-US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領域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48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02177" y="562782"/>
            <a:ext cx="8959273" cy="98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D.1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zh-TW" altLang="en-US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車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規電路板平台軟硬體設計</a:t>
            </a:r>
            <a:b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1499826C-74EB-4F67-B944-8E46530963B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2969" y="1003746"/>
          <a:ext cx="8918482" cy="546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3" imgW="7072187" imgH="4333840" progId="Visio.Drawing.15">
                  <p:embed/>
                </p:oleObj>
              </mc:Choice>
              <mc:Fallback>
                <p:oleObj name="Visio" r:id="rId3" imgW="7072187" imgH="4333840" progId="Visio.Drawing.15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1499826C-74EB-4F67-B944-8E4653096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969" y="1003746"/>
                        <a:ext cx="8918482" cy="5469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圓角矩形 3"/>
          <p:cNvSpPr/>
          <p:nvPr/>
        </p:nvSpPr>
        <p:spPr>
          <a:xfrm>
            <a:off x="7158383" y="635682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AutoSys</a:t>
            </a:r>
            <a:r>
              <a:rPr lang="zh-TW" altLang="en-US" b="1" dirty="0">
                <a:solidFill>
                  <a:srgbClr val="FF0000"/>
                </a:solidFill>
              </a:rPr>
              <a:t>補充文字說明技術亮點、突破</a:t>
            </a:r>
          </a:p>
        </p:txBody>
      </p:sp>
    </p:spTree>
    <p:extLst>
      <p:ext uri="{BB962C8B-B14F-4D97-AF65-F5344CB8AC3E}">
        <p14:creationId xmlns:p14="http://schemas.microsoft.com/office/powerpoint/2010/main" val="3546838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D.2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zh-TW" altLang="en-US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安全應用後處理開發</a:t>
            </a:r>
            <a:b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</a:t>
            </a:r>
            <a:r>
              <a:rPr lang="en-US" altLang="zh-TW" kern="0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YunTech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24F7E45-BE68-452B-84D2-2F1CFCEBEAF2}"/>
              </a:ext>
            </a:extLst>
          </p:cNvPr>
          <p:cNvGrpSpPr/>
          <p:nvPr/>
        </p:nvGrpSpPr>
        <p:grpSpPr>
          <a:xfrm>
            <a:off x="535275" y="1457324"/>
            <a:ext cx="8162349" cy="4479117"/>
            <a:chOff x="83127" y="1116143"/>
            <a:chExt cx="9806269" cy="556299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B75664B-61C3-44EA-8544-0F2CE215722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7" y="1116143"/>
              <a:ext cx="9806269" cy="5562996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601632F-0058-48A6-9BF8-30C083086934}"/>
                </a:ext>
              </a:extLst>
            </p:cNvPr>
            <p:cNvSpPr/>
            <p:nvPr/>
          </p:nvSpPr>
          <p:spPr>
            <a:xfrm>
              <a:off x="5458591" y="5330482"/>
              <a:ext cx="4087906" cy="365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838CEBC0-9E81-4B82-AD8B-2DC914701F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07480" y="3706894"/>
              <a:ext cx="3883877" cy="18061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D87E65-D93D-4DFE-994E-26AA6523BFEA}"/>
              </a:ext>
            </a:extLst>
          </p:cNvPr>
          <p:cNvSpPr txBox="1"/>
          <p:nvPr/>
        </p:nvSpPr>
        <p:spPr>
          <a:xfrm>
            <a:off x="44183" y="5922417"/>
            <a:ext cx="282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邊緣運算平台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超低運算量演算法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F33135-4758-4F8F-A528-76B11C8C28B1}"/>
              </a:ext>
            </a:extLst>
          </p:cNvPr>
          <p:cNvSpPr txBox="1"/>
          <p:nvPr/>
        </p:nvSpPr>
        <p:spPr>
          <a:xfrm>
            <a:off x="2999621" y="5922416"/>
            <a:ext cx="313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Float point =&gt; 1 Bit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APEX DSP: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平行化實作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9B8F9B-E047-4425-AC56-45E7CFC47BCA}"/>
              </a:ext>
            </a:extLst>
          </p:cNvPr>
          <p:cNvSpPr txBox="1"/>
          <p:nvPr/>
        </p:nvSpPr>
        <p:spPr>
          <a:xfrm>
            <a:off x="6322813" y="5922417"/>
            <a:ext cx="282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NN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架構重新設計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已掌握相關技術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985000" y="635682"/>
            <a:ext cx="1915015" cy="646331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600" b="1" dirty="0" err="1">
                <a:solidFill>
                  <a:srgbClr val="FF0000"/>
                </a:solidFill>
              </a:rPr>
              <a:t>AutoSys</a:t>
            </a:r>
            <a:r>
              <a:rPr lang="zh-TW" altLang="en-US" sz="1600" b="1" dirty="0">
                <a:solidFill>
                  <a:srgbClr val="FF0000"/>
                </a:solidFill>
              </a:rPr>
              <a:t>補充文字說明技術亮點、突破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D99000-80A3-4442-A8B7-AAD24199DB4F}"/>
              </a:ext>
            </a:extLst>
          </p:cNvPr>
          <p:cNvSpPr/>
          <p:nvPr/>
        </p:nvSpPr>
        <p:spPr>
          <a:xfrm>
            <a:off x="188809" y="5514834"/>
            <a:ext cx="1695450" cy="35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關鍵技術與突破點</a:t>
            </a:r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2932B41-8284-4757-B60F-6DB27617E967}"/>
              </a:ext>
            </a:extLst>
          </p:cNvPr>
          <p:cNvSpPr/>
          <p:nvPr/>
        </p:nvSpPr>
        <p:spPr>
          <a:xfrm>
            <a:off x="8461375" y="2076450"/>
            <a:ext cx="425468" cy="2889250"/>
          </a:xfrm>
          <a:custGeom>
            <a:avLst/>
            <a:gdLst>
              <a:gd name="connsiteX0" fmla="*/ 0 w 425468"/>
              <a:gd name="connsiteY0" fmla="*/ 0 h 2889250"/>
              <a:gd name="connsiteX1" fmla="*/ 425450 w 425468"/>
              <a:gd name="connsiteY1" fmla="*/ 1435100 h 2889250"/>
              <a:gd name="connsiteX2" fmla="*/ 19050 w 425468"/>
              <a:gd name="connsiteY2" fmla="*/ 2889250 h 2889250"/>
              <a:gd name="connsiteX3" fmla="*/ 19050 w 425468"/>
              <a:gd name="connsiteY3" fmla="*/ 2889250 h 288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68" h="2889250">
                <a:moveTo>
                  <a:pt x="0" y="0"/>
                </a:moveTo>
                <a:cubicBezTo>
                  <a:pt x="211137" y="476779"/>
                  <a:pt x="422275" y="953558"/>
                  <a:pt x="425450" y="1435100"/>
                </a:cubicBezTo>
                <a:cubicBezTo>
                  <a:pt x="428625" y="1916642"/>
                  <a:pt x="19050" y="2889250"/>
                  <a:pt x="19050" y="2889250"/>
                </a:cubicBezTo>
                <a:lnTo>
                  <a:pt x="19050" y="2889250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5F50A72-A7A2-4388-B6E8-281270C07EA2}"/>
              </a:ext>
            </a:extLst>
          </p:cNvPr>
          <p:cNvSpPr txBox="1"/>
          <p:nvPr/>
        </p:nvSpPr>
        <p:spPr>
          <a:xfrm rot="5400000">
            <a:off x="8220570" y="322697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10.6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43295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>
              <a:cs typeface="Arial" panose="020B0604020202020204" pitchFamily="34" charset="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en-US" altLang="zh-TW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D.3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r>
              <a:rPr lang="zh-TW" altLang="en-US" kern="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具實車驗證與產品系統測試</a:t>
            </a:r>
            <a:b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898C74-5D21-455B-9D15-51888512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53" y="1736469"/>
            <a:ext cx="4600236" cy="3032617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98A0DF7-1EE9-4600-AF33-39B780B514A5}"/>
              </a:ext>
            </a:extLst>
          </p:cNvPr>
          <p:cNvCxnSpPr>
            <a:cxnSpLocks/>
          </p:cNvCxnSpPr>
          <p:nvPr/>
        </p:nvCxnSpPr>
        <p:spPr>
          <a:xfrm flipH="1">
            <a:off x="2573036" y="2272599"/>
            <a:ext cx="3169127" cy="980178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1D1F37-3B14-4998-A6A0-B6810273AD35}"/>
              </a:ext>
            </a:extLst>
          </p:cNvPr>
          <p:cNvSpPr txBox="1"/>
          <p:nvPr/>
        </p:nvSpPr>
        <p:spPr>
          <a:xfrm>
            <a:off x="1570713" y="3026907"/>
            <a:ext cx="100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影像攝影機</a:t>
            </a:r>
            <a:r>
              <a:rPr lang="en-US" altLang="zh-TW" sz="1200" b="1" dirty="0" err="1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FoV</a:t>
            </a:r>
            <a:r>
              <a:rPr lang="en-US" altLang="zh-TW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-H 55</a:t>
            </a:r>
            <a:r>
              <a:rPr lang="zh-TW" altLang="en-US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度</a:t>
            </a:r>
            <a:endParaRPr lang="en-US" altLang="zh-TW" sz="1200" b="1" dirty="0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F033988-50C6-425A-9F69-B753CB8BA789}"/>
              </a:ext>
            </a:extLst>
          </p:cNvPr>
          <p:cNvCxnSpPr/>
          <p:nvPr/>
        </p:nvCxnSpPr>
        <p:spPr>
          <a:xfrm flipV="1">
            <a:off x="5765990" y="2487051"/>
            <a:ext cx="363377" cy="226366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1D441C9-B54C-4E5F-9B0A-8C78E187F15C}"/>
              </a:ext>
            </a:extLst>
          </p:cNvPr>
          <p:cNvSpPr txBox="1"/>
          <p:nvPr/>
        </p:nvSpPr>
        <p:spPr>
          <a:xfrm>
            <a:off x="4843370" y="2724343"/>
            <a:ext cx="100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紅外線影像攝影機</a:t>
            </a:r>
            <a:r>
              <a:rPr lang="en-US" altLang="zh-TW" sz="1200" b="1" dirty="0" err="1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FoV</a:t>
            </a:r>
            <a:r>
              <a:rPr lang="en-US" altLang="zh-TW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-H 120</a:t>
            </a:r>
            <a:r>
              <a:rPr lang="zh-TW" altLang="en-US" sz="1200" b="1" dirty="0">
                <a:solidFill>
                  <a:srgbClr val="FF0000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度</a:t>
            </a:r>
            <a:endParaRPr lang="en-US" altLang="zh-TW" sz="1200" b="1" dirty="0">
              <a:solidFill>
                <a:srgbClr val="FF0000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FE11D5-7D7C-4869-913A-AD5F0E14EA27}"/>
              </a:ext>
            </a:extLst>
          </p:cNvPr>
          <p:cNvSpPr/>
          <p:nvPr/>
        </p:nvSpPr>
        <p:spPr>
          <a:xfrm>
            <a:off x="3922299" y="3548839"/>
            <a:ext cx="119140" cy="213731"/>
          </a:xfrm>
          <a:prstGeom prst="rect">
            <a:avLst/>
          </a:prstGeom>
          <a:solidFill>
            <a:srgbClr val="A0C0E5"/>
          </a:solidFill>
          <a:ln w="28575">
            <a:solidFill>
              <a:srgbClr val="FF0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7A2D13-90A6-4CD2-96FB-D2245F2BF027}"/>
              </a:ext>
            </a:extLst>
          </p:cNvPr>
          <p:cNvSpPr/>
          <p:nvPr/>
        </p:nvSpPr>
        <p:spPr>
          <a:xfrm>
            <a:off x="4127814" y="3632598"/>
            <a:ext cx="119140" cy="213731"/>
          </a:xfrm>
          <a:prstGeom prst="rect">
            <a:avLst/>
          </a:prstGeom>
          <a:solidFill>
            <a:srgbClr val="A0C0E5"/>
          </a:solidFill>
          <a:ln w="28575">
            <a:solidFill>
              <a:srgbClr val="FF00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cs typeface="Arial" panose="020B0604020202020204" pitchFamily="34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85322B0-16A2-46E9-BABA-4774E00CBB7E}"/>
              </a:ext>
            </a:extLst>
          </p:cNvPr>
          <p:cNvCxnSpPr/>
          <p:nvPr/>
        </p:nvCxnSpPr>
        <p:spPr>
          <a:xfrm flipH="1">
            <a:off x="1491840" y="3678451"/>
            <a:ext cx="2430459" cy="822067"/>
          </a:xfrm>
          <a:prstGeom prst="straightConnector1">
            <a:avLst/>
          </a:prstGeom>
          <a:ln w="5080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4D2E3E-D8F5-4225-9BC1-E278F9156FBF}"/>
              </a:ext>
            </a:extLst>
          </p:cNvPr>
          <p:cNvSpPr txBox="1"/>
          <p:nvPr/>
        </p:nvSpPr>
        <p:spPr>
          <a:xfrm>
            <a:off x="1150027" y="3843760"/>
            <a:ext cx="1135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77Ghz</a:t>
            </a:r>
            <a:r>
              <a:rPr lang="zh-TW" altLang="en-US" sz="1200" b="1" dirty="0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遠距窄角</a:t>
            </a:r>
            <a:r>
              <a:rPr lang="en-US" altLang="zh-TW" sz="1200" b="1" dirty="0" err="1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mmWR</a:t>
            </a:r>
            <a:endParaRPr lang="en-US" altLang="zh-TW" sz="1200" b="1" dirty="0">
              <a:solidFill>
                <a:srgbClr val="FF00FF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6A68807-4ACA-4979-AAA4-4AAD39B2D741}"/>
              </a:ext>
            </a:extLst>
          </p:cNvPr>
          <p:cNvCxnSpPr>
            <a:cxnSpLocks/>
          </p:cNvCxnSpPr>
          <p:nvPr/>
        </p:nvCxnSpPr>
        <p:spPr>
          <a:xfrm flipH="1">
            <a:off x="2707069" y="3843760"/>
            <a:ext cx="1449760" cy="550195"/>
          </a:xfrm>
          <a:prstGeom prst="straightConnector1">
            <a:avLst/>
          </a:prstGeom>
          <a:ln w="5080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CC532-880D-432E-AE89-DA4FA1748B1C}"/>
              </a:ext>
            </a:extLst>
          </p:cNvPr>
          <p:cNvSpPr txBox="1"/>
          <p:nvPr/>
        </p:nvSpPr>
        <p:spPr>
          <a:xfrm>
            <a:off x="2278495" y="4403970"/>
            <a:ext cx="1135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24/77Ghz</a:t>
            </a:r>
            <a:r>
              <a:rPr lang="zh-TW" altLang="en-US" sz="1200" b="1" dirty="0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近距廣角</a:t>
            </a:r>
            <a:r>
              <a:rPr lang="en-US" altLang="zh-TW" sz="1200" b="1" dirty="0" err="1">
                <a:solidFill>
                  <a:srgbClr val="FF00FF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mmWR</a:t>
            </a:r>
            <a:endParaRPr lang="en-US" altLang="zh-TW" sz="1200" b="1" dirty="0">
              <a:solidFill>
                <a:srgbClr val="FF00FF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281883-CEE0-41CA-9BE6-57C70A67F7E8}"/>
              </a:ext>
            </a:extLst>
          </p:cNvPr>
          <p:cNvSpPr/>
          <p:nvPr/>
        </p:nvSpPr>
        <p:spPr>
          <a:xfrm>
            <a:off x="931195" y="5160046"/>
            <a:ext cx="77183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影像與毫米波雷達融合技術</a:t>
            </a:r>
            <a:endParaRPr lang="en-US" altLang="zh-TW" sz="1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AEB</a:t>
            </a:r>
            <a:r>
              <a:rPr lang="zh-TW" altLang="en-US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en-US" altLang="zh-TW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LKA</a:t>
            </a:r>
            <a:r>
              <a:rPr lang="zh-TW" altLang="en-US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車輛動態決策</a:t>
            </a:r>
            <a:endParaRPr lang="en-US" altLang="zh-TW" sz="1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實車在不同載重、不同車速、不同天候、抓地力下之車身動態控制系統</a:t>
            </a:r>
            <a:endParaRPr lang="en-US" altLang="zh-TW" sz="1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ea typeface="微軟正黑體" panose="020B0604030504040204" pitchFamily="34" charset="-120"/>
                <a:cs typeface="Arial" panose="020B0604020202020204" pitchFamily="34" charset="0"/>
              </a:rPr>
              <a:t>控制系統之自我撿測技術</a:t>
            </a:r>
            <a:endParaRPr lang="en-US" altLang="zh-TW" sz="1600" b="1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102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0" name="表格 5"/>
          <p:cNvGraphicFramePr>
            <a:graphicFrameLocks noGrp="1"/>
          </p:cNvGraphicFramePr>
          <p:nvPr>
            <p:extLst/>
          </p:nvPr>
        </p:nvGraphicFramePr>
        <p:xfrm>
          <a:off x="763515" y="1075876"/>
          <a:ext cx="7451332" cy="5662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7856112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1909429740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3399513728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1491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182293">
                <a:tc rowSpan="2">
                  <a:txBody>
                    <a:bodyPr/>
                    <a:lstStyle/>
                    <a:p>
                      <a:endParaRPr lang="zh-TW" altLang="en-US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</a:t>
                      </a:r>
                      <a:endParaRPr kumimoji="0" lang="zh-TW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2020</a:t>
                      </a:r>
                      <a:endParaRPr kumimoji="0" lang="zh-TW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2021</a:t>
                      </a:r>
                      <a:endParaRPr kumimoji="0" lang="zh-TW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Q4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Q1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Q2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Q3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Q4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Q1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Q2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Q3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0" lang="en-US" altLang="zh-TW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Q4</a:t>
                      </a:r>
                      <a:endParaRPr lang="zh-TW" altLang="en-US" sz="900" b="1" baseline="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8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Shuttle </a:t>
                      </a:r>
                      <a:r>
                        <a:rPr kumimoji="0" lang="zh-TW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晶圓時程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A. AIM</a:t>
                      </a:r>
                      <a:r>
                        <a:rPr kumimoji="0" lang="zh-TW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製程平台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B. AIM</a:t>
                      </a:r>
                      <a:r>
                        <a:rPr kumimoji="0" lang="zh-TW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元件平台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1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C. AIM</a:t>
                      </a:r>
                      <a:r>
                        <a:rPr kumimoji="0" lang="zh-TW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設計平台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6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D. AIM</a:t>
                      </a:r>
                      <a:r>
                        <a:rPr kumimoji="0" lang="zh-TW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載具驗證</a:t>
                      </a:r>
                      <a:endParaRPr kumimoji="0" lang="en-US" altLang="zh-TW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FFF0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n>
                          <a:solidFill>
                            <a:srgbClr val="FF0000"/>
                          </a:solidFill>
                        </a:ln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50260" name="標題 1"/>
          <p:cNvSpPr>
            <a:spLocks noGrp="1"/>
          </p:cNvSpPr>
          <p:nvPr>
            <p:ph type="title"/>
          </p:nvPr>
        </p:nvSpPr>
        <p:spPr>
          <a:xfrm>
            <a:off x="1236518" y="577410"/>
            <a:ext cx="7450282" cy="56648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</a:p>
        </p:txBody>
      </p:sp>
      <p:grpSp>
        <p:nvGrpSpPr>
          <p:cNvPr id="273" name="群組 16"/>
          <p:cNvGrpSpPr/>
          <p:nvPr/>
        </p:nvGrpSpPr>
        <p:grpSpPr>
          <a:xfrm>
            <a:off x="2839667" y="1565254"/>
            <a:ext cx="6389383" cy="215444"/>
            <a:chOff x="2445459" y="1922853"/>
            <a:chExt cx="6389383" cy="276285"/>
          </a:xfrm>
        </p:grpSpPr>
        <p:sp>
          <p:nvSpPr>
            <p:cNvPr id="1050261" name="矩形 6"/>
            <p:cNvSpPr/>
            <p:nvPr/>
          </p:nvSpPr>
          <p:spPr bwMode="auto">
            <a:xfrm>
              <a:off x="2445459" y="1986087"/>
              <a:ext cx="329819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noFill/>
            </a:ln>
          </p:spPr>
          <p:txBody>
            <a:bodyPr lIns="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2" name="文字方塊 17"/>
            <p:cNvSpPr txBox="1"/>
            <p:nvPr/>
          </p:nvSpPr>
          <p:spPr>
            <a:xfrm>
              <a:off x="2775278" y="1922853"/>
              <a:ext cx="6059564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1</a:t>
              </a:r>
              <a:r>
                <a:rPr lang="en-US" altLang="zh-TW" sz="800" b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st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Shuttle for A1, A2, A4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4" name="群組 15"/>
          <p:cNvGrpSpPr/>
          <p:nvPr/>
        </p:nvGrpSpPr>
        <p:grpSpPr>
          <a:xfrm>
            <a:off x="2839667" y="2488362"/>
            <a:ext cx="3802941" cy="215444"/>
            <a:chOff x="2445459" y="2160415"/>
            <a:chExt cx="3802941" cy="276285"/>
          </a:xfrm>
        </p:grpSpPr>
        <p:sp>
          <p:nvSpPr>
            <p:cNvPr id="1050263" name="矩形 7"/>
            <p:cNvSpPr/>
            <p:nvPr/>
          </p:nvSpPr>
          <p:spPr bwMode="auto">
            <a:xfrm>
              <a:off x="2445459" y="2205970"/>
              <a:ext cx="969326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4" name="文字方塊 18"/>
            <p:cNvSpPr txBox="1"/>
            <p:nvPr/>
          </p:nvSpPr>
          <p:spPr>
            <a:xfrm>
              <a:off x="3414784" y="2160415"/>
              <a:ext cx="2833616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A.3 Memory Bit Cell and </a:t>
              </a:r>
              <a:r>
                <a:rPr lang="en-US" altLang="zh-TW" sz="800" b="1" dirty="0" err="1">
                  <a:ea typeface="微軟正黑體" panose="020B0604030504040204" pitchFamily="34" charset="-120"/>
                  <a:cs typeface="Arial" panose="020B0604020202020204" pitchFamily="34" charset="0"/>
                </a:rPr>
                <a:t>Subarry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Development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5" name="群組 14"/>
          <p:cNvGrpSpPr/>
          <p:nvPr/>
        </p:nvGrpSpPr>
        <p:grpSpPr>
          <a:xfrm>
            <a:off x="3814383" y="1796031"/>
            <a:ext cx="3468843" cy="205741"/>
            <a:chOff x="3423830" y="2414681"/>
            <a:chExt cx="3465710" cy="263842"/>
          </a:xfrm>
        </p:grpSpPr>
        <p:sp>
          <p:nvSpPr>
            <p:cNvPr id="1050265" name="矩形 8"/>
            <p:cNvSpPr/>
            <p:nvPr/>
          </p:nvSpPr>
          <p:spPr bwMode="auto">
            <a:xfrm>
              <a:off x="3423830" y="2477915"/>
              <a:ext cx="643781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6" name="文字方塊 19"/>
            <p:cNvSpPr txBox="1"/>
            <p:nvPr/>
          </p:nvSpPr>
          <p:spPr>
            <a:xfrm>
              <a:off x="4067610" y="2414681"/>
              <a:ext cx="2821930" cy="2638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lang="en-US" altLang="zh-TW" sz="800" b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Shuttle for A3; B1, B2, B3, B4, B5; C5 </a:t>
              </a:r>
              <a:r>
                <a:rPr lang="en-US" altLang="zh-TW" sz="7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(Surveillance SOC)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6" name="群組 26"/>
          <p:cNvGrpSpPr/>
          <p:nvPr/>
        </p:nvGrpSpPr>
        <p:grpSpPr>
          <a:xfrm>
            <a:off x="2839666" y="2949916"/>
            <a:ext cx="3177256" cy="215444"/>
            <a:chOff x="2445458" y="2743757"/>
            <a:chExt cx="3177256" cy="276285"/>
          </a:xfrm>
        </p:grpSpPr>
        <p:sp>
          <p:nvSpPr>
            <p:cNvPr id="1050267" name="矩形 20"/>
            <p:cNvSpPr/>
            <p:nvPr/>
          </p:nvSpPr>
          <p:spPr bwMode="auto">
            <a:xfrm>
              <a:off x="2445458" y="2789312"/>
              <a:ext cx="1296613" cy="149817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Syntronix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68" name="文字方塊 23"/>
            <p:cNvSpPr txBox="1"/>
            <p:nvPr/>
          </p:nvSpPr>
          <p:spPr>
            <a:xfrm>
              <a:off x="3742356" y="2743757"/>
              <a:ext cx="1880358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B1. Cell Library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7" name="群組 13"/>
          <p:cNvGrpSpPr/>
          <p:nvPr/>
        </p:nvGrpSpPr>
        <p:grpSpPr>
          <a:xfrm>
            <a:off x="3493840" y="3873024"/>
            <a:ext cx="3328297" cy="215444"/>
            <a:chOff x="3099632" y="3759011"/>
            <a:chExt cx="3328297" cy="276285"/>
          </a:xfrm>
        </p:grpSpPr>
        <p:sp>
          <p:nvSpPr>
            <p:cNvPr id="1050269" name="矩形 21"/>
            <p:cNvSpPr/>
            <p:nvPr/>
          </p:nvSpPr>
          <p:spPr bwMode="auto">
            <a:xfrm>
              <a:off x="3099632" y="3804566"/>
              <a:ext cx="964905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0" name="文字方塊 24"/>
            <p:cNvSpPr txBox="1"/>
            <p:nvPr/>
          </p:nvSpPr>
          <p:spPr>
            <a:xfrm>
              <a:off x="4064539" y="3759011"/>
              <a:ext cx="2363390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B6. Design Integration Flow Development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8" name="群組 33"/>
          <p:cNvGrpSpPr/>
          <p:nvPr/>
        </p:nvGrpSpPr>
        <p:grpSpPr>
          <a:xfrm>
            <a:off x="2839665" y="4334578"/>
            <a:ext cx="5454377" cy="215444"/>
            <a:chOff x="2454508" y="4300835"/>
            <a:chExt cx="5454377" cy="276285"/>
          </a:xfrm>
        </p:grpSpPr>
        <p:sp>
          <p:nvSpPr>
            <p:cNvPr id="1050271" name="矩形 22"/>
            <p:cNvSpPr/>
            <p:nvPr/>
          </p:nvSpPr>
          <p:spPr bwMode="auto">
            <a:xfrm>
              <a:off x="2454508" y="4352884"/>
              <a:ext cx="650595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wrap="none"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2" name="文字方塊 25"/>
            <p:cNvSpPr txBox="1"/>
            <p:nvPr/>
          </p:nvSpPr>
          <p:spPr>
            <a:xfrm>
              <a:off x="3113190" y="4300835"/>
              <a:ext cx="4795695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C3. DMS Engine (ITRI DIP) Design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9" name="群組 34"/>
          <p:cNvGrpSpPr/>
          <p:nvPr/>
        </p:nvGrpSpPr>
        <p:grpSpPr>
          <a:xfrm>
            <a:off x="2839666" y="4103801"/>
            <a:ext cx="3481886" cy="215444"/>
            <a:chOff x="2445458" y="5429116"/>
            <a:chExt cx="3481886" cy="276285"/>
          </a:xfrm>
        </p:grpSpPr>
        <p:sp>
          <p:nvSpPr>
            <p:cNvPr id="1050273" name="矩形 28"/>
            <p:cNvSpPr/>
            <p:nvPr/>
          </p:nvSpPr>
          <p:spPr bwMode="auto">
            <a:xfrm>
              <a:off x="2445458" y="5469623"/>
              <a:ext cx="650595" cy="149817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4" name="文字方塊 29"/>
            <p:cNvSpPr txBox="1"/>
            <p:nvPr/>
          </p:nvSpPr>
          <p:spPr>
            <a:xfrm>
              <a:off x="3098290" y="5429116"/>
              <a:ext cx="2829054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C1. AIM SoC Hardware Design Toolkits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0" name="群組 10"/>
          <p:cNvGrpSpPr/>
          <p:nvPr/>
        </p:nvGrpSpPr>
        <p:grpSpPr>
          <a:xfrm>
            <a:off x="2839665" y="3180693"/>
            <a:ext cx="5017635" cy="215444"/>
            <a:chOff x="2443190" y="3004591"/>
            <a:chExt cx="6273320" cy="276285"/>
          </a:xfrm>
        </p:grpSpPr>
        <p:sp>
          <p:nvSpPr>
            <p:cNvPr id="1050275" name="矩形 142"/>
            <p:cNvSpPr/>
            <p:nvPr/>
          </p:nvSpPr>
          <p:spPr bwMode="auto">
            <a:xfrm>
              <a:off x="2443190" y="3050146"/>
              <a:ext cx="1298880" cy="149817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Max RAM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6" name="文字方塊 143"/>
            <p:cNvSpPr txBox="1"/>
            <p:nvPr/>
          </p:nvSpPr>
          <p:spPr>
            <a:xfrm>
              <a:off x="3742071" y="3004591"/>
              <a:ext cx="4974439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B2. HBW</a:t>
              </a:r>
              <a:r>
                <a:rPr lang="zh-TW" altLang="en-US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DRAM Mat &amp; Macro 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1" name="群組 11"/>
          <p:cNvGrpSpPr/>
          <p:nvPr/>
        </p:nvGrpSpPr>
        <p:grpSpPr>
          <a:xfrm>
            <a:off x="2839665" y="3411470"/>
            <a:ext cx="4878610" cy="215444"/>
            <a:chOff x="2454503" y="3260851"/>
            <a:chExt cx="4878610" cy="276285"/>
          </a:xfrm>
        </p:grpSpPr>
        <p:sp>
          <p:nvSpPr>
            <p:cNvPr id="1050277" name="矩形 147"/>
            <p:cNvSpPr/>
            <p:nvPr/>
          </p:nvSpPr>
          <p:spPr bwMode="auto">
            <a:xfrm>
              <a:off x="2454503" y="3306406"/>
              <a:ext cx="1287568" cy="149818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AP Memory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78" name="文字方塊 148"/>
            <p:cNvSpPr txBox="1"/>
            <p:nvPr/>
          </p:nvSpPr>
          <p:spPr>
            <a:xfrm>
              <a:off x="3755246" y="3260851"/>
              <a:ext cx="3577867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B3. SRAM Macro &amp; Compiler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2" name="群組 12"/>
          <p:cNvGrpSpPr/>
          <p:nvPr/>
        </p:nvGrpSpPr>
        <p:grpSpPr>
          <a:xfrm>
            <a:off x="2839666" y="3642247"/>
            <a:ext cx="3549153" cy="215444"/>
            <a:chOff x="2445458" y="3517746"/>
            <a:chExt cx="3549153" cy="276285"/>
          </a:xfrm>
        </p:grpSpPr>
        <p:sp>
          <p:nvSpPr>
            <p:cNvPr id="1050279" name="矩形 149"/>
            <p:cNvSpPr/>
            <p:nvPr/>
          </p:nvSpPr>
          <p:spPr bwMode="auto">
            <a:xfrm>
              <a:off x="2445458" y="3563301"/>
              <a:ext cx="1296613" cy="149817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3</a:t>
              </a:r>
              <a:r>
                <a:rPr lang="en-US" altLang="zh-TW" sz="800" b="1" baseline="30000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rd</a:t>
              </a:r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Party IP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0" name="文字方塊 150"/>
            <p:cNvSpPr txBox="1"/>
            <p:nvPr/>
          </p:nvSpPr>
          <p:spPr>
            <a:xfrm>
              <a:off x="3733024" y="3517746"/>
              <a:ext cx="2261587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B4. Peripheral IP, B5. Interface IP 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3" name="群組 32"/>
          <p:cNvGrpSpPr/>
          <p:nvPr/>
        </p:nvGrpSpPr>
        <p:grpSpPr>
          <a:xfrm>
            <a:off x="2839666" y="5257686"/>
            <a:ext cx="4834183" cy="215444"/>
            <a:chOff x="2442774" y="4502832"/>
            <a:chExt cx="4834183" cy="276285"/>
          </a:xfrm>
        </p:grpSpPr>
        <p:sp>
          <p:nvSpPr>
            <p:cNvPr id="1050281" name="矩形 153"/>
            <p:cNvSpPr/>
            <p:nvPr/>
          </p:nvSpPr>
          <p:spPr bwMode="auto">
            <a:xfrm>
              <a:off x="2442774" y="4565375"/>
              <a:ext cx="1296614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2" name="文字方塊 154"/>
            <p:cNvSpPr txBox="1"/>
            <p:nvPr/>
          </p:nvSpPr>
          <p:spPr>
            <a:xfrm>
              <a:off x="3743516" y="4502832"/>
              <a:ext cx="3533441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C2.  AIM SoC Software Design Kit 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群組 31"/>
          <p:cNvGrpSpPr/>
          <p:nvPr/>
        </p:nvGrpSpPr>
        <p:grpSpPr>
          <a:xfrm>
            <a:off x="2839666" y="5488463"/>
            <a:ext cx="4256568" cy="215444"/>
            <a:chOff x="2429586" y="4713926"/>
            <a:chExt cx="4256568" cy="276285"/>
          </a:xfrm>
        </p:grpSpPr>
        <p:sp>
          <p:nvSpPr>
            <p:cNvPr id="1050283" name="矩形 155"/>
            <p:cNvSpPr/>
            <p:nvPr/>
          </p:nvSpPr>
          <p:spPr bwMode="auto">
            <a:xfrm>
              <a:off x="2429586" y="4776469"/>
              <a:ext cx="1619080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prstClr val="white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4" name="文字方塊 156"/>
            <p:cNvSpPr txBox="1"/>
            <p:nvPr/>
          </p:nvSpPr>
          <p:spPr>
            <a:xfrm>
              <a:off x="4048666" y="4713926"/>
              <a:ext cx="2637488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DMS NN Model Design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5" name="群組 30"/>
          <p:cNvGrpSpPr/>
          <p:nvPr/>
        </p:nvGrpSpPr>
        <p:grpSpPr>
          <a:xfrm>
            <a:off x="2839666" y="5719240"/>
            <a:ext cx="5286301" cy="215444"/>
            <a:chOff x="2511090" y="4944710"/>
            <a:chExt cx="5145651" cy="276285"/>
          </a:xfrm>
        </p:grpSpPr>
        <p:sp>
          <p:nvSpPr>
            <p:cNvPr id="1050285" name="矩形 151"/>
            <p:cNvSpPr/>
            <p:nvPr/>
          </p:nvSpPr>
          <p:spPr bwMode="auto">
            <a:xfrm>
              <a:off x="2511090" y="5007944"/>
              <a:ext cx="2934197" cy="149817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NTHU</a:t>
              </a:r>
              <a:endPara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86" name="文字方塊 152"/>
            <p:cNvSpPr txBox="1"/>
            <p:nvPr/>
          </p:nvSpPr>
          <p:spPr>
            <a:xfrm>
              <a:off x="5445287" y="4944710"/>
              <a:ext cx="2211454" cy="2762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ADAS NN Model Design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287" name="矩形 170"/>
          <p:cNvSpPr/>
          <p:nvPr/>
        </p:nvSpPr>
        <p:spPr bwMode="auto">
          <a:xfrm>
            <a:off x="3492497" y="6284276"/>
            <a:ext cx="2567954" cy="11682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noFill/>
          </a:ln>
        </p:spPr>
        <p:txBody>
          <a:bodyPr lIns="108000" tIns="0" rIns="0" bIns="0" anchor="ctr"/>
          <a:lstStyle/>
          <a:p>
            <a:pPr eaLnBrk="0" hangingPunct="0"/>
            <a:r>
              <a:rPr lang="en-US" altLang="zh-TW" sz="800" b="1" dirty="0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r>
              <a: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 </a:t>
            </a:r>
            <a:r>
              <a:rPr lang="en-US" altLang="zh-TW" sz="800" b="1" dirty="0" err="1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Yuntech</a:t>
            </a:r>
            <a:endParaRPr lang="zh-TW" altLang="en-US" sz="800" b="1" dirty="0">
              <a:solidFill>
                <a:schemeClr val="bg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86" name="群組 162"/>
          <p:cNvGrpSpPr/>
          <p:nvPr/>
        </p:nvGrpSpPr>
        <p:grpSpPr>
          <a:xfrm>
            <a:off x="2839666" y="6018562"/>
            <a:ext cx="4689906" cy="215444"/>
            <a:chOff x="7202560" y="6351877"/>
            <a:chExt cx="4689906" cy="276285"/>
          </a:xfrm>
        </p:grpSpPr>
        <p:sp>
          <p:nvSpPr>
            <p:cNvPr id="1050288" name="文字方塊 171"/>
            <p:cNvSpPr txBox="1"/>
            <p:nvPr/>
          </p:nvSpPr>
          <p:spPr>
            <a:xfrm>
              <a:off x="9740627" y="6351877"/>
              <a:ext cx="2151839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D1.</a:t>
              </a:r>
              <a:r>
                <a:rPr lang="zh-TW" altLang="en-US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車規電路板平台軟硬體設計</a:t>
              </a:r>
            </a:p>
          </p:txBody>
        </p:sp>
        <p:sp>
          <p:nvSpPr>
            <p:cNvPr id="1050289" name="矩形 172"/>
            <p:cNvSpPr/>
            <p:nvPr/>
          </p:nvSpPr>
          <p:spPr bwMode="auto">
            <a:xfrm>
              <a:off x="7202560" y="6410430"/>
              <a:ext cx="2595662" cy="1498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txBody>
            <a:bodyPr lIns="36000" tIns="0" rIns="0" bIns="0" anchor="ctr"/>
            <a:lstStyle/>
            <a:p>
              <a:pPr eaLnBrk="0" hangingPunct="0"/>
              <a:r>
                <a:rPr lang="en-US" altLang="zh-TW" sz="800" b="1" dirty="0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lang="zh-TW" altLang="en-US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/ 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7" name="群組 69"/>
          <p:cNvGrpSpPr/>
          <p:nvPr/>
        </p:nvGrpSpPr>
        <p:grpSpPr>
          <a:xfrm>
            <a:off x="2839665" y="4565355"/>
            <a:ext cx="2495346" cy="215444"/>
            <a:chOff x="2467124" y="4300835"/>
            <a:chExt cx="2482730" cy="276285"/>
          </a:xfrm>
        </p:grpSpPr>
        <p:sp>
          <p:nvSpPr>
            <p:cNvPr id="1050290" name="矩形 70"/>
            <p:cNvSpPr/>
            <p:nvPr/>
          </p:nvSpPr>
          <p:spPr bwMode="auto">
            <a:xfrm>
              <a:off x="2467124" y="4363378"/>
              <a:ext cx="956711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wrap="none"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1" name="文字方塊 71"/>
            <p:cNvSpPr txBox="1"/>
            <p:nvPr/>
          </p:nvSpPr>
          <p:spPr>
            <a:xfrm>
              <a:off x="3423836" y="4300835"/>
              <a:ext cx="1526018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C5. DMS Chip Development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8" name="群組 76"/>
          <p:cNvGrpSpPr/>
          <p:nvPr/>
        </p:nvGrpSpPr>
        <p:grpSpPr>
          <a:xfrm>
            <a:off x="3814381" y="2719140"/>
            <a:ext cx="3089508" cy="215444"/>
            <a:chOff x="3255530" y="2160415"/>
            <a:chExt cx="3089508" cy="276285"/>
          </a:xfrm>
        </p:grpSpPr>
        <p:sp>
          <p:nvSpPr>
            <p:cNvPr id="1050292" name="矩形 77"/>
            <p:cNvSpPr/>
            <p:nvPr/>
          </p:nvSpPr>
          <p:spPr bwMode="auto">
            <a:xfrm>
              <a:off x="3255530" y="2205970"/>
              <a:ext cx="1130321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3" name="文字方塊 78"/>
            <p:cNvSpPr txBox="1"/>
            <p:nvPr/>
          </p:nvSpPr>
          <p:spPr>
            <a:xfrm>
              <a:off x="4385847" y="2160415"/>
              <a:ext cx="1959191" cy="276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Foundry Service Pack Compilation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群組 79"/>
          <p:cNvGrpSpPr/>
          <p:nvPr/>
        </p:nvGrpSpPr>
        <p:grpSpPr>
          <a:xfrm>
            <a:off x="2839667" y="2257585"/>
            <a:ext cx="5125515" cy="215444"/>
            <a:chOff x="2438632" y="1922853"/>
            <a:chExt cx="5125515" cy="276285"/>
          </a:xfrm>
        </p:grpSpPr>
        <p:sp>
          <p:nvSpPr>
            <p:cNvPr id="1050294" name="矩形 80"/>
            <p:cNvSpPr/>
            <p:nvPr/>
          </p:nvSpPr>
          <p:spPr bwMode="auto">
            <a:xfrm>
              <a:off x="2438632" y="1968408"/>
              <a:ext cx="978371" cy="14981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5" name="文字方塊 81"/>
            <p:cNvSpPr txBox="1"/>
            <p:nvPr/>
          </p:nvSpPr>
          <p:spPr>
            <a:xfrm>
              <a:off x="3416913" y="1922853"/>
              <a:ext cx="4147234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A1. FEOL; A2. BEOL; A4 New Device  &amp; A5. Process Integration Development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0" name="群組 82"/>
          <p:cNvGrpSpPr/>
          <p:nvPr/>
        </p:nvGrpSpPr>
        <p:grpSpPr>
          <a:xfrm>
            <a:off x="2839666" y="4796132"/>
            <a:ext cx="5146929" cy="215444"/>
            <a:chOff x="2433094" y="4300835"/>
            <a:chExt cx="5146929" cy="276285"/>
          </a:xfrm>
        </p:grpSpPr>
        <p:sp>
          <p:nvSpPr>
            <p:cNvPr id="1050296" name="矩形 83"/>
            <p:cNvSpPr/>
            <p:nvPr/>
          </p:nvSpPr>
          <p:spPr bwMode="auto">
            <a:xfrm>
              <a:off x="2433094" y="4363378"/>
              <a:ext cx="1723952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wrap="none" lIns="108000" tIns="0" rIns="0" bIns="0" anchor="ctr"/>
            <a:lstStyle/>
            <a:p>
              <a:pPr eaLnBrk="0" hangingPunct="0"/>
              <a:r>
                <a:rPr lang="en-US" altLang="zh-TW" sz="800" b="1" dirty="0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Neuchips</a:t>
              </a:r>
              <a:endParaRPr lang="zh-TW" altLang="en-US" sz="7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7" name="文字方塊 84"/>
            <p:cNvSpPr txBox="1"/>
            <p:nvPr/>
          </p:nvSpPr>
          <p:spPr>
            <a:xfrm>
              <a:off x="4157046" y="4300835"/>
              <a:ext cx="3422977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C4. Segmentation Engine (</a:t>
              </a:r>
              <a:r>
                <a:rPr lang="en-US" altLang="zh-TW" sz="800" b="1" dirty="0" err="1">
                  <a:ea typeface="微軟正黑體" panose="020B0604030504040204" pitchFamily="34" charset="-120"/>
                  <a:cs typeface="Arial" panose="020B0604020202020204" pitchFamily="34" charset="0"/>
                </a:rPr>
                <a:t>Neuchips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VNNA) Design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1" name="群組 85"/>
          <p:cNvGrpSpPr/>
          <p:nvPr/>
        </p:nvGrpSpPr>
        <p:grpSpPr>
          <a:xfrm>
            <a:off x="2839666" y="5026909"/>
            <a:ext cx="5617772" cy="215444"/>
            <a:chOff x="2433094" y="4300835"/>
            <a:chExt cx="5617772" cy="276285"/>
          </a:xfrm>
        </p:grpSpPr>
        <p:sp>
          <p:nvSpPr>
            <p:cNvPr id="1050298" name="矩形 86"/>
            <p:cNvSpPr/>
            <p:nvPr/>
          </p:nvSpPr>
          <p:spPr bwMode="auto">
            <a:xfrm>
              <a:off x="2433094" y="4363378"/>
              <a:ext cx="2371914" cy="151200"/>
            </a:xfrm>
            <a:prstGeom prst="rect">
              <a:avLst/>
            </a:prstGeom>
            <a:solidFill>
              <a:srgbClr val="009AD0"/>
            </a:solidFill>
            <a:ln w="28575">
              <a:noFill/>
            </a:ln>
          </p:spPr>
          <p:txBody>
            <a:bodyPr wrap="none"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299" name="文字方塊 87"/>
            <p:cNvSpPr txBox="1"/>
            <p:nvPr/>
          </p:nvSpPr>
          <p:spPr>
            <a:xfrm>
              <a:off x="4805008" y="4300835"/>
              <a:ext cx="3245858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C5. ADAS Chip Development</a:t>
              </a:r>
              <a:endPara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2" name="群組 36"/>
          <p:cNvGrpSpPr/>
          <p:nvPr/>
        </p:nvGrpSpPr>
        <p:grpSpPr>
          <a:xfrm>
            <a:off x="5266034" y="4385116"/>
            <a:ext cx="2394606" cy="360233"/>
            <a:chOff x="6588866" y="4431490"/>
            <a:chExt cx="2394606" cy="360233"/>
          </a:xfrm>
        </p:grpSpPr>
        <p:sp>
          <p:nvSpPr>
            <p:cNvPr id="1050300" name="右大括弧 4"/>
            <p:cNvSpPr/>
            <p:nvPr/>
          </p:nvSpPr>
          <p:spPr>
            <a:xfrm>
              <a:off x="6588866" y="4431490"/>
              <a:ext cx="126894" cy="360233"/>
            </a:xfrm>
            <a:prstGeom prst="rightBrace">
              <a:avLst>
                <a:gd name="adj1" fmla="val 17471"/>
                <a:gd name="adj2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301" name="文字方塊 9"/>
            <p:cNvSpPr txBox="1"/>
            <p:nvPr/>
          </p:nvSpPr>
          <p:spPr>
            <a:xfrm>
              <a:off x="6715759" y="4484647"/>
              <a:ext cx="2267713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050" b="1" dirty="0">
                  <a:solidFill>
                    <a:srgbClr val="C00000"/>
                  </a:solidFill>
                  <a:cs typeface="Arial" panose="020B0604020202020204" pitchFamily="34" charset="0"/>
                </a:rPr>
                <a:t>DMS Engine &amp; Chip</a:t>
              </a:r>
              <a:endParaRPr lang="zh-TW" altLang="en-US" sz="105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3" name="群組 88"/>
          <p:cNvGrpSpPr/>
          <p:nvPr/>
        </p:nvGrpSpPr>
        <p:grpSpPr>
          <a:xfrm>
            <a:off x="7140098" y="4805667"/>
            <a:ext cx="1240387" cy="415498"/>
            <a:chOff x="6588866" y="4403856"/>
            <a:chExt cx="1240387" cy="415498"/>
          </a:xfrm>
        </p:grpSpPr>
        <p:sp>
          <p:nvSpPr>
            <p:cNvPr id="1050302" name="右大括弧 89"/>
            <p:cNvSpPr/>
            <p:nvPr/>
          </p:nvSpPr>
          <p:spPr>
            <a:xfrm>
              <a:off x="6588866" y="4431490"/>
              <a:ext cx="126894" cy="360233"/>
            </a:xfrm>
            <a:prstGeom prst="rightBrace">
              <a:avLst>
                <a:gd name="adj1" fmla="val 17471"/>
                <a:gd name="adj2" fmla="val 50000"/>
              </a:avLst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0303" name="文字方塊 90"/>
            <p:cNvSpPr txBox="1"/>
            <p:nvPr/>
          </p:nvSpPr>
          <p:spPr>
            <a:xfrm>
              <a:off x="6715760" y="4403856"/>
              <a:ext cx="1113493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050" b="1" dirty="0" err="1">
                  <a:solidFill>
                    <a:srgbClr val="C00000"/>
                  </a:solidFill>
                  <a:cs typeface="Arial" panose="020B0604020202020204" pitchFamily="34" charset="0"/>
                </a:rPr>
                <a:t>SegmentationEngine</a:t>
              </a:r>
              <a:r>
                <a:rPr lang="en-US" altLang="zh-TW" sz="1050" b="1" dirty="0">
                  <a:solidFill>
                    <a:srgbClr val="C00000"/>
                  </a:solidFill>
                  <a:cs typeface="Arial" panose="020B0604020202020204" pitchFamily="34" charset="0"/>
                </a:rPr>
                <a:t> &amp; Chip</a:t>
              </a:r>
              <a:endParaRPr lang="zh-TW" altLang="en-US" sz="105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4" name="群組 40"/>
          <p:cNvGrpSpPr/>
          <p:nvPr/>
        </p:nvGrpSpPr>
        <p:grpSpPr>
          <a:xfrm>
            <a:off x="5702364" y="5469227"/>
            <a:ext cx="1932480" cy="253916"/>
            <a:chOff x="7273290" y="5500291"/>
            <a:chExt cx="1932480" cy="253916"/>
          </a:xfrm>
        </p:grpSpPr>
        <p:cxnSp>
          <p:nvCxnSpPr>
            <p:cNvPr id="3145884" name="直線單箭頭接點 38"/>
            <p:cNvCxnSpPr>
              <a:cxnSpLocks/>
            </p:cNvCxnSpPr>
            <p:nvPr/>
          </p:nvCxnSpPr>
          <p:spPr>
            <a:xfrm flipH="1">
              <a:off x="7273290" y="5627783"/>
              <a:ext cx="2224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304" name="文字方塊 91"/>
            <p:cNvSpPr txBox="1"/>
            <p:nvPr/>
          </p:nvSpPr>
          <p:spPr>
            <a:xfrm>
              <a:off x="7495697" y="5500291"/>
              <a:ext cx="1710073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050" b="1" dirty="0">
                  <a:solidFill>
                    <a:srgbClr val="C00000"/>
                  </a:solidFill>
                  <a:cs typeface="Arial" panose="020B0604020202020204" pitchFamily="34" charset="0"/>
                </a:rPr>
                <a:t>DMS NN Model</a:t>
              </a:r>
              <a:endParaRPr lang="zh-TW" altLang="en-US" sz="105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5" name="群組 92"/>
          <p:cNvGrpSpPr/>
          <p:nvPr/>
        </p:nvGrpSpPr>
        <p:grpSpPr>
          <a:xfrm>
            <a:off x="7143411" y="5700004"/>
            <a:ext cx="1463379" cy="253916"/>
            <a:chOff x="7273290" y="5500291"/>
            <a:chExt cx="1463379" cy="253916"/>
          </a:xfrm>
        </p:grpSpPr>
        <p:cxnSp>
          <p:nvCxnSpPr>
            <p:cNvPr id="3145885" name="直線單箭頭接點 93"/>
            <p:cNvCxnSpPr>
              <a:cxnSpLocks/>
            </p:cNvCxnSpPr>
            <p:nvPr/>
          </p:nvCxnSpPr>
          <p:spPr>
            <a:xfrm flipH="1">
              <a:off x="7273290" y="5627783"/>
              <a:ext cx="22240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0305" name="文字方塊 94"/>
            <p:cNvSpPr txBox="1"/>
            <p:nvPr/>
          </p:nvSpPr>
          <p:spPr>
            <a:xfrm>
              <a:off x="7495697" y="5500291"/>
              <a:ext cx="1240972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050" b="1" dirty="0">
                  <a:solidFill>
                    <a:srgbClr val="C00000"/>
                  </a:solidFill>
                  <a:cs typeface="Arial" panose="020B0604020202020204" pitchFamily="34" charset="0"/>
                </a:rPr>
                <a:t>ADAS NN Model</a:t>
              </a:r>
              <a:endParaRPr lang="zh-TW" altLang="en-US" sz="1050" b="1" dirty="0">
                <a:solidFill>
                  <a:srgbClr val="C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6" name="群組 41"/>
          <p:cNvGrpSpPr/>
          <p:nvPr/>
        </p:nvGrpSpPr>
        <p:grpSpPr>
          <a:xfrm>
            <a:off x="2766060" y="2026810"/>
            <a:ext cx="6256020" cy="215444"/>
            <a:chOff x="2766060" y="1957360"/>
            <a:chExt cx="6256020" cy="215444"/>
          </a:xfrm>
        </p:grpSpPr>
        <p:sp>
          <p:nvSpPr>
            <p:cNvPr id="1050306" name="矩形 159"/>
            <p:cNvSpPr/>
            <p:nvPr/>
          </p:nvSpPr>
          <p:spPr bwMode="auto">
            <a:xfrm>
              <a:off x="6496050" y="2006669"/>
              <a:ext cx="652175" cy="11682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7" name="文字方塊 160"/>
            <p:cNvSpPr txBox="1"/>
            <p:nvPr/>
          </p:nvSpPr>
          <p:spPr>
            <a:xfrm>
              <a:off x="2766060" y="1957360"/>
              <a:ext cx="2445520" cy="215444"/>
            </a:xfrm>
            <a:prstGeom prst="rect">
              <a:avLst/>
            </a:prstGeom>
            <a:noFill/>
          </p:spPr>
          <p:txBody>
            <a:bodyPr wrap="square" lIns="0" rIns="36000" rtlCol="0">
              <a:spAutoFit/>
            </a:bodyPr>
            <a:lstStyle/>
            <a:p>
              <a:pPr algn="r"/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3</a:t>
              </a:r>
              <a:r>
                <a:rPr lang="en-US" altLang="zh-TW" sz="800" b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rd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Shuttle for C5 </a:t>
              </a:r>
              <a:r>
                <a:rPr lang="en-US" altLang="zh-TW" sz="7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(Surveillance </a:t>
              </a:r>
              <a:r>
                <a:rPr lang="en-US" altLang="zh-TW" sz="600" b="1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lang="en-US" altLang="zh-TW" sz="600" b="1" i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lang="en-US" altLang="zh-TW" sz="600" b="1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Cut</a:t>
              </a:r>
              <a:r>
                <a:rPr lang="en-US" altLang="zh-TW" sz="7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 &amp; ADAS SOC)</a:t>
              </a:r>
              <a:endParaRPr lang="zh-TW" altLang="en-US" sz="7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8" name="矩形 161"/>
            <p:cNvSpPr/>
            <p:nvPr/>
          </p:nvSpPr>
          <p:spPr bwMode="auto">
            <a:xfrm>
              <a:off x="5211581" y="2006669"/>
              <a:ext cx="642484" cy="11682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txBody>
            <a:bodyPr lIns="108000" tIns="0" rIns="0" bIns="0" anchor="ctr"/>
            <a:lstStyle/>
            <a:p>
              <a:pPr eaLnBrk="0" hangingPunct="0"/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PSMC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09" name="文字方塊 95"/>
            <p:cNvSpPr txBox="1"/>
            <p:nvPr/>
          </p:nvSpPr>
          <p:spPr>
            <a:xfrm>
              <a:off x="7148225" y="1957360"/>
              <a:ext cx="1873855" cy="215444"/>
            </a:xfrm>
            <a:prstGeom prst="rect">
              <a:avLst/>
            </a:prstGeom>
            <a:noFill/>
          </p:spPr>
          <p:txBody>
            <a:bodyPr wrap="square" lIns="90000" rIns="36000" rtlCol="0">
              <a:spAutoFit/>
            </a:bodyPr>
            <a:lstStyle/>
            <a:p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3.5</a:t>
              </a:r>
              <a:r>
                <a:rPr lang="en-US" altLang="zh-TW" sz="800" b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th</a:t>
              </a:r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Shuttle for C5 </a:t>
              </a:r>
              <a:r>
                <a:rPr lang="en-US" altLang="zh-TW" sz="7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(ADAS </a:t>
              </a:r>
              <a:r>
                <a:rPr lang="en-US" altLang="zh-TW" sz="600" b="1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r>
                <a:rPr lang="en-US" altLang="zh-TW" sz="600" b="1" i="1" baseline="30000" dirty="0">
                  <a:ea typeface="微軟正黑體" panose="020B0604030504040204" pitchFamily="34" charset="-120"/>
                  <a:cs typeface="Arial" panose="020B0604020202020204" pitchFamily="34" charset="0"/>
                </a:rPr>
                <a:t>nd</a:t>
              </a:r>
              <a:r>
                <a:rPr lang="en-US" altLang="zh-TW" sz="600" b="1" i="1" dirty="0">
                  <a:ea typeface="微軟正黑體" panose="020B0604030504040204" pitchFamily="34" charset="-120"/>
                  <a:cs typeface="Arial" panose="020B0604020202020204" pitchFamily="34" charset="0"/>
                </a:rPr>
                <a:t>Cut </a:t>
              </a:r>
              <a:r>
                <a:rPr lang="en-US" altLang="zh-TW" sz="7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 SOC)</a:t>
              </a:r>
              <a:endParaRPr lang="zh-TW" altLang="en-US" sz="700" b="1" dirty="0"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7" name="群組 99"/>
          <p:cNvGrpSpPr/>
          <p:nvPr/>
        </p:nvGrpSpPr>
        <p:grpSpPr>
          <a:xfrm>
            <a:off x="5429675" y="6244141"/>
            <a:ext cx="2567954" cy="379919"/>
            <a:chOff x="7699521" y="6140473"/>
            <a:chExt cx="2567954" cy="487207"/>
          </a:xfrm>
        </p:grpSpPr>
        <p:sp>
          <p:nvSpPr>
            <p:cNvPr id="1050310" name="文字方塊 100"/>
            <p:cNvSpPr txBox="1"/>
            <p:nvPr/>
          </p:nvSpPr>
          <p:spPr>
            <a:xfrm>
              <a:off x="7855519" y="6140473"/>
              <a:ext cx="1886753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D2.</a:t>
              </a:r>
              <a:r>
                <a:rPr lang="zh-TW" altLang="en-US" sz="8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汽車安全應用後處理開發</a:t>
              </a:r>
            </a:p>
          </p:txBody>
        </p:sp>
        <p:sp>
          <p:nvSpPr>
            <p:cNvPr id="1050311" name="矩形 101"/>
            <p:cNvSpPr/>
            <p:nvPr/>
          </p:nvSpPr>
          <p:spPr bwMode="auto">
            <a:xfrm>
              <a:off x="7699521" y="6477863"/>
              <a:ext cx="2567954" cy="14981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txBody>
            <a:bodyPr lIns="36000" tIns="0" rIns="0" bIns="0" anchor="ctr"/>
            <a:lstStyle/>
            <a:p>
              <a:pPr eaLnBrk="0" hangingPunct="0"/>
              <a:r>
                <a:rPr lang="en-US" altLang="zh-TW" sz="800" b="1" dirty="0" err="1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AutoSys</a:t>
              </a:r>
              <a:r>
                <a:rPr lang="zh-TW" altLang="en-US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8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/ ITRI</a:t>
              </a:r>
              <a:endParaRPr lang="zh-TW" altLang="en-US" sz="800" b="1" dirty="0">
                <a:solidFill>
                  <a:schemeClr val="bg1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50312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63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313" name="文字方塊 102"/>
          <p:cNvSpPr txBox="1"/>
          <p:nvPr/>
        </p:nvSpPr>
        <p:spPr>
          <a:xfrm>
            <a:off x="3595709" y="6465918"/>
            <a:ext cx="188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800" b="1" dirty="0">
                <a:ea typeface="微軟正黑體" panose="020B0604030504040204" pitchFamily="34" charset="-120"/>
                <a:cs typeface="Arial" panose="020B0604020202020204" pitchFamily="34" charset="0"/>
              </a:rPr>
              <a:t>D3.</a:t>
            </a:r>
            <a:r>
              <a:rPr lang="zh-TW" altLang="en-US" sz="800" b="1" dirty="0">
                <a:ea typeface="微軟正黑體" panose="020B0604030504040204" pitchFamily="34" charset="-120"/>
                <a:cs typeface="Arial" panose="020B0604020202020204" pitchFamily="34" charset="0"/>
              </a:rPr>
              <a:t>載具實車驗證與產品系統測試</a:t>
            </a:r>
          </a:p>
        </p:txBody>
      </p:sp>
    </p:spTree>
    <p:extLst>
      <p:ext uri="{BB962C8B-B14F-4D97-AF65-F5344CB8AC3E}">
        <p14:creationId xmlns:p14="http://schemas.microsoft.com/office/powerpoint/2010/main" val="1198317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3" name="標題 1"/>
          <p:cNvSpPr txBox="1"/>
          <p:nvPr/>
        </p:nvSpPr>
        <p:spPr>
          <a:xfrm>
            <a:off x="775252" y="554101"/>
            <a:ext cx="7911548" cy="566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專利布局重點</a:t>
            </a:r>
          </a:p>
        </p:txBody>
      </p:sp>
      <p:sp>
        <p:nvSpPr>
          <p:cNvPr id="104968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64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208C424-A67D-4F32-AB69-AE72BEA984C2}"/>
              </a:ext>
            </a:extLst>
          </p:cNvPr>
          <p:cNvGrpSpPr/>
          <p:nvPr/>
        </p:nvGrpSpPr>
        <p:grpSpPr>
          <a:xfrm>
            <a:off x="340029" y="1686286"/>
            <a:ext cx="5002513" cy="4924893"/>
            <a:chOff x="635191" y="1043354"/>
            <a:chExt cx="5002513" cy="5584796"/>
          </a:xfrm>
        </p:grpSpPr>
        <p:sp>
          <p:nvSpPr>
            <p:cNvPr id="1049661" name="矩形 2"/>
            <p:cNvSpPr/>
            <p:nvPr/>
          </p:nvSpPr>
          <p:spPr>
            <a:xfrm>
              <a:off x="664045" y="1043354"/>
              <a:ext cx="4963905" cy="4186503"/>
            </a:xfrm>
            <a:prstGeom prst="rect">
              <a:avLst/>
            </a:prstGeom>
            <a:solidFill>
              <a:srgbClr val="FFFFCC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TW" alt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62" name="矩形 4"/>
            <p:cNvSpPr/>
            <p:nvPr/>
          </p:nvSpPr>
          <p:spPr>
            <a:xfrm>
              <a:off x="684692" y="5072716"/>
              <a:ext cx="4953012" cy="1555434"/>
            </a:xfrm>
            <a:prstGeom prst="rect">
              <a:avLst/>
            </a:prstGeom>
            <a:solidFill>
              <a:srgbClr val="FFFFCC"/>
            </a:solidFill>
            <a:ln w="28575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TW" altLang="en-US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9664" name="文字方塊 6"/>
            <p:cNvSpPr txBox="1"/>
            <p:nvPr/>
          </p:nvSpPr>
          <p:spPr>
            <a:xfrm>
              <a:off x="635191" y="3806647"/>
              <a:ext cx="1309975" cy="3490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lang="zh-TW" altLang="en-US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設計平台</a:t>
              </a:r>
            </a:p>
          </p:txBody>
        </p:sp>
        <p:sp>
          <p:nvSpPr>
            <p:cNvPr id="1049668" name="文字方塊 11"/>
            <p:cNvSpPr txBox="1"/>
            <p:nvPr/>
          </p:nvSpPr>
          <p:spPr>
            <a:xfrm>
              <a:off x="635191" y="1876434"/>
              <a:ext cx="1309975" cy="349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AIM </a:t>
              </a:r>
              <a:r>
                <a:rPr lang="zh-TW" altLang="en-US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載具驗證</a:t>
              </a:r>
            </a:p>
          </p:txBody>
        </p:sp>
        <p:sp>
          <p:nvSpPr>
            <p:cNvPr id="1049670" name="文字方塊 18"/>
            <p:cNvSpPr txBox="1"/>
            <p:nvPr/>
          </p:nvSpPr>
          <p:spPr>
            <a:xfrm>
              <a:off x="635191" y="6095161"/>
              <a:ext cx="1309975" cy="349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lang="zh-TW" altLang="en-US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製程平台</a:t>
              </a:r>
            </a:p>
          </p:txBody>
        </p:sp>
        <p:sp>
          <p:nvSpPr>
            <p:cNvPr id="1049671" name="文字方塊 19"/>
            <p:cNvSpPr txBox="1"/>
            <p:nvPr/>
          </p:nvSpPr>
          <p:spPr>
            <a:xfrm>
              <a:off x="635191" y="5283410"/>
              <a:ext cx="1309975" cy="3490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AIM</a:t>
              </a:r>
              <a:r>
                <a:rPr lang="zh-TW" altLang="en-US" sz="140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元件平台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EFE20D4-DE2A-43B4-9FA3-954A181E1625}"/>
                </a:ext>
              </a:extLst>
            </p:cNvPr>
            <p:cNvGrpSpPr/>
            <p:nvPr/>
          </p:nvGrpSpPr>
          <p:grpSpPr>
            <a:xfrm>
              <a:off x="654291" y="2754373"/>
              <a:ext cx="4969312" cy="3873777"/>
              <a:chOff x="997571" y="2754373"/>
              <a:chExt cx="6120000" cy="3873777"/>
            </a:xfrm>
          </p:grpSpPr>
          <p:cxnSp>
            <p:nvCxnSpPr>
              <p:cNvPr id="3145786" name="直線接點 10"/>
              <p:cNvCxnSpPr>
                <a:cxnSpLocks/>
              </p:cNvCxnSpPr>
              <p:nvPr/>
            </p:nvCxnSpPr>
            <p:spPr>
              <a:xfrm>
                <a:off x="997571" y="2754373"/>
                <a:ext cx="612000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87" name="直線接點 13"/>
              <p:cNvCxnSpPr>
                <a:cxnSpLocks/>
              </p:cNvCxnSpPr>
              <p:nvPr/>
            </p:nvCxnSpPr>
            <p:spPr>
              <a:xfrm>
                <a:off x="997571" y="6628150"/>
                <a:ext cx="612000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88" name="直線接點 15"/>
              <p:cNvCxnSpPr>
                <a:cxnSpLocks/>
              </p:cNvCxnSpPr>
              <p:nvPr/>
            </p:nvCxnSpPr>
            <p:spPr>
              <a:xfrm>
                <a:off x="997571" y="5072716"/>
                <a:ext cx="612000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89" name="直線接點 17"/>
              <p:cNvCxnSpPr>
                <a:cxnSpLocks/>
              </p:cNvCxnSpPr>
              <p:nvPr/>
            </p:nvCxnSpPr>
            <p:spPr>
              <a:xfrm>
                <a:off x="997571" y="5843413"/>
                <a:ext cx="6120000" cy="0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7924DF8-ACA2-4134-A674-D068EBC18ED8}"/>
                </a:ext>
              </a:extLst>
            </p:cNvPr>
            <p:cNvGrpSpPr/>
            <p:nvPr/>
          </p:nvGrpSpPr>
          <p:grpSpPr>
            <a:xfrm>
              <a:off x="1949301" y="1120589"/>
              <a:ext cx="3507754" cy="5453035"/>
              <a:chOff x="3060076" y="1120589"/>
              <a:chExt cx="4041023" cy="5453035"/>
            </a:xfrm>
          </p:grpSpPr>
          <p:sp>
            <p:nvSpPr>
              <p:cNvPr id="1049665" name="矩形 7"/>
              <p:cNvSpPr/>
              <p:nvPr/>
            </p:nvSpPr>
            <p:spPr>
              <a:xfrm>
                <a:off x="3060077" y="2385383"/>
                <a:ext cx="4041022" cy="316800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System Hardware Board (EVB)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66" name="矩形 8"/>
              <p:cNvSpPr/>
              <p:nvPr/>
            </p:nvSpPr>
            <p:spPr>
              <a:xfrm>
                <a:off x="3060077" y="2027751"/>
                <a:ext cx="4041022" cy="316800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OS Kernel Driver &amp; Library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67" name="矩形 9"/>
              <p:cNvSpPr/>
              <p:nvPr/>
            </p:nvSpPr>
            <p:spPr>
              <a:xfrm>
                <a:off x="3060077" y="1670119"/>
                <a:ext cx="4041022" cy="316800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Application Programming I/F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69" name="矩形 12"/>
              <p:cNvSpPr/>
              <p:nvPr/>
            </p:nvSpPr>
            <p:spPr>
              <a:xfrm>
                <a:off x="3060077" y="1120589"/>
                <a:ext cx="4041022" cy="506390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Application (ADAS AEB, LKA, DMS, Surveillance…)</a:t>
                </a:r>
              </a:p>
            </p:txBody>
          </p:sp>
          <p:grpSp>
            <p:nvGrpSpPr>
              <p:cNvPr id="203" name="群組 20"/>
              <p:cNvGrpSpPr/>
              <p:nvPr/>
            </p:nvGrpSpPr>
            <p:grpSpPr>
              <a:xfrm>
                <a:off x="3073985" y="5896630"/>
                <a:ext cx="4024026" cy="676994"/>
                <a:chOff x="2500583" y="5875924"/>
                <a:chExt cx="4528393" cy="769311"/>
              </a:xfrm>
            </p:grpSpPr>
            <p:sp>
              <p:nvSpPr>
                <p:cNvPr id="1049672" name="矩形 30"/>
                <p:cNvSpPr/>
                <p:nvPr/>
              </p:nvSpPr>
              <p:spPr>
                <a:xfrm>
                  <a:off x="2500583" y="5875924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25nm DRAM process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3" name="矩形 31"/>
                <p:cNvSpPr/>
                <p:nvPr/>
              </p:nvSpPr>
              <p:spPr>
                <a:xfrm>
                  <a:off x="4794340" y="5875924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1W + 5AL enhancement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4" name="矩形 32"/>
                <p:cNvSpPr/>
                <p:nvPr/>
              </p:nvSpPr>
              <p:spPr>
                <a:xfrm>
                  <a:off x="2500583" y="6285235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Enhanced devices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5" name="矩形 33"/>
                <p:cNvSpPr/>
                <p:nvPr/>
              </p:nvSpPr>
              <p:spPr>
                <a:xfrm>
                  <a:off x="4796976" y="6285235"/>
                  <a:ext cx="2232000" cy="3600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Memory bit cell &amp; subarray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598CB82C-3231-4498-B015-97C58A053089}"/>
                  </a:ext>
                </a:extLst>
              </p:cNvPr>
              <p:cNvGrpSpPr/>
              <p:nvPr/>
            </p:nvGrpSpPr>
            <p:grpSpPr>
              <a:xfrm>
                <a:off x="3072990" y="5118164"/>
                <a:ext cx="4025122" cy="674434"/>
                <a:chOff x="2463464" y="5118164"/>
                <a:chExt cx="4259690" cy="674434"/>
              </a:xfrm>
            </p:grpSpPr>
            <p:sp>
              <p:nvSpPr>
                <p:cNvPr id="1049676" name="矩形 22"/>
                <p:cNvSpPr/>
                <p:nvPr/>
              </p:nvSpPr>
              <p:spPr>
                <a:xfrm>
                  <a:off x="2463464" y="5475798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Cell Library 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7" name="矩形 23"/>
                <p:cNvSpPr/>
                <p:nvPr/>
              </p:nvSpPr>
              <p:spPr>
                <a:xfrm>
                  <a:off x="2463464" y="5118164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SRAM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79" name="矩形 25"/>
                <p:cNvSpPr/>
                <p:nvPr/>
              </p:nvSpPr>
              <p:spPr>
                <a:xfrm>
                  <a:off x="5348843" y="5475798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 Controller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0" name="矩形 26"/>
                <p:cNvSpPr/>
                <p:nvPr/>
              </p:nvSpPr>
              <p:spPr>
                <a:xfrm>
                  <a:off x="5348843" y="5118164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Interface 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1" name="矩形 27"/>
                <p:cNvSpPr/>
                <p:nvPr/>
              </p:nvSpPr>
              <p:spPr>
                <a:xfrm>
                  <a:off x="3906154" y="5475798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DRAM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9682" name="矩形 28"/>
                <p:cNvSpPr/>
                <p:nvPr/>
              </p:nvSpPr>
              <p:spPr>
                <a:xfrm>
                  <a:off x="3906154" y="5118164"/>
                  <a:ext cx="1374311" cy="316800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Peripheral</a:t>
                  </a:r>
                  <a:r>
                    <a:rPr lang="zh-TW" altLang="en-US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050" b="1" dirty="0">
                      <a:solidFill>
                        <a:prstClr val="black"/>
                      </a:solidFill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IP</a:t>
                  </a:r>
                  <a:endParaRPr lang="zh-TW" altLang="en-US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9687" name="矩形 44"/>
              <p:cNvSpPr/>
              <p:nvPr/>
            </p:nvSpPr>
            <p:spPr>
              <a:xfrm>
                <a:off x="3065506" y="4613941"/>
                <a:ext cx="4030162" cy="361072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AIM SoC Hardware Design </a:t>
                </a:r>
                <a:r>
                  <a:rPr lang="en-US" altLang="zh-TW" sz="1050" b="1" dirty="0" err="1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ToolKits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96" name="矩形 54"/>
              <p:cNvSpPr/>
              <p:nvPr/>
            </p:nvSpPr>
            <p:spPr>
              <a:xfrm>
                <a:off x="3060076" y="4198241"/>
                <a:ext cx="4035592" cy="361072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AIM SoC Software Design </a:t>
                </a:r>
                <a:r>
                  <a:rPr lang="en-US" altLang="zh-TW" sz="1050" b="1" dirty="0" err="1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ToolKits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3145790" name="直線接點 55"/>
              <p:cNvCxnSpPr>
                <a:cxnSpLocks/>
              </p:cNvCxnSpPr>
              <p:nvPr/>
            </p:nvCxnSpPr>
            <p:spPr>
              <a:xfrm>
                <a:off x="3060076" y="3933774"/>
                <a:ext cx="4041023" cy="0"/>
              </a:xfrm>
              <a:prstGeom prst="lin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9697" name="矩形 56"/>
              <p:cNvSpPr/>
              <p:nvPr/>
            </p:nvSpPr>
            <p:spPr>
              <a:xfrm>
                <a:off x="3065505" y="3937590"/>
                <a:ext cx="4035592" cy="287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srgbClr val="292929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AIM SoC Design </a:t>
                </a:r>
                <a:r>
                  <a:rPr lang="en-US" altLang="zh-TW" sz="1050" b="1" dirty="0" err="1">
                    <a:solidFill>
                      <a:srgbClr val="292929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ToolKits</a:t>
                </a:r>
                <a:endParaRPr lang="zh-TW" altLang="en-US" sz="1050" dirty="0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98" name="矩形 57"/>
              <p:cNvSpPr/>
              <p:nvPr/>
            </p:nvSpPr>
            <p:spPr>
              <a:xfrm>
                <a:off x="3060076" y="3435401"/>
                <a:ext cx="4041022" cy="361072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AIM DLA Algorithm &amp; Architecture Co-Design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699" name="矩形 58"/>
              <p:cNvSpPr/>
              <p:nvPr/>
            </p:nvSpPr>
            <p:spPr>
              <a:xfrm>
                <a:off x="3060076" y="3019701"/>
                <a:ext cx="4035592" cy="361072"/>
              </a:xfrm>
              <a:prstGeom prst="rect">
                <a:avLst/>
              </a:prstGeom>
              <a:solidFill>
                <a:srgbClr val="A0C0E5"/>
              </a:solidFill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TW" sz="1050" b="1" dirty="0">
                    <a:solidFill>
                      <a:prstClr val="black"/>
                    </a:solidFill>
                    <a:ea typeface="微軟正黑體" panose="020B0604030504040204" pitchFamily="34" charset="-120"/>
                    <a:cs typeface="Arial" panose="020B0604020202020204" pitchFamily="34" charset="0"/>
                  </a:rPr>
                  <a:t>AIM SoC Implementation</a:t>
                </a:r>
                <a:endParaRPr lang="zh-TW" altLang="en-US" sz="1050" b="1" dirty="0">
                  <a:solidFill>
                    <a:prstClr val="black"/>
                  </a:solidFill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049700" name="矩形 59"/>
              <p:cNvSpPr/>
              <p:nvPr/>
            </p:nvSpPr>
            <p:spPr>
              <a:xfrm>
                <a:off x="3060076" y="2772206"/>
                <a:ext cx="4041022" cy="287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050" b="1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AIM </a:t>
                </a:r>
                <a:r>
                  <a:rPr lang="en-US" altLang="zh-TW" sz="1050" b="1" dirty="0" err="1">
                    <a:ea typeface="微軟正黑體" panose="020B0604030504040204" pitchFamily="34" charset="-120"/>
                    <a:cs typeface="Arial" panose="020B0604020202020204" pitchFamily="34" charset="0"/>
                  </a:rPr>
                  <a:t>SoC</a:t>
                </a:r>
                <a:r>
                  <a:rPr lang="en-US" altLang="zh-TW" sz="1050" b="1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 Test Vehicle</a:t>
                </a:r>
                <a:endParaRPr lang="zh-TW" altLang="en-US" sz="1050" dirty="0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5FD86061-CBB2-4BEB-BF08-BA76C35D716F}"/>
              </a:ext>
            </a:extLst>
          </p:cNvPr>
          <p:cNvSpPr txBox="1"/>
          <p:nvPr/>
        </p:nvSpPr>
        <p:spPr>
          <a:xfrm>
            <a:off x="5398628" y="1686286"/>
            <a:ext cx="3548019" cy="44398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600"/>
              </a:spcBef>
            </a:pPr>
            <a:r>
              <a:rPr lang="zh-TW" altLang="en-US" b="1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製程專利佈局重點</a:t>
            </a:r>
            <a:endParaRPr lang="en-US" altLang="zh-TW" b="1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元件效能提升、元件阻抗降低、元件耗能降低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金屬層增加、金屬層優化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zh-TW" altLang="en-US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元件專利</a:t>
            </a:r>
            <a:r>
              <a:rPr lang="zh-TW" altLang="en-US" b="1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佈局重點</a:t>
            </a:r>
            <a:endParaRPr lang="en-US" altLang="zh-TW" b="1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記憶體單元、記憶體組態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zh-TW" altLang="en-US" b="1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設計專利佈局重點</a:t>
            </a: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記憶體存取線路、記憶體存取模式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人工智慧加速架構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人工智慧資料流模式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人工智慧模型設計分析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人工智慧架構設計輔助</a:t>
            </a:r>
            <a:endParaRPr lang="en-US" altLang="zh-TW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5" name="文字方塊 151">
            <a:extLst>
              <a:ext uri="{FF2B5EF4-FFF2-40B4-BE49-F238E27FC236}">
                <a16:creationId xmlns:a16="http://schemas.microsoft.com/office/drawing/2014/main" id="{41500643-BE94-44B3-B090-E9BE90DCDC0F}"/>
              </a:ext>
            </a:extLst>
          </p:cNvPr>
          <p:cNvSpPr txBox="1"/>
          <p:nvPr/>
        </p:nvSpPr>
        <p:spPr>
          <a:xfrm>
            <a:off x="355097" y="994275"/>
            <a:ext cx="859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以存內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計算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(AI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in Memory) 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為研發重點，藉由製程、元件、架構整合，充分提升</a:t>
            </a:r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 運算引擎的記憶體存取效率，以達成高效運算，優化各式應用場景。</a:t>
            </a:r>
          </a:p>
        </p:txBody>
      </p:sp>
    </p:spTree>
    <p:extLst>
      <p:ext uri="{BB962C8B-B14F-4D97-AF65-F5344CB8AC3E}">
        <p14:creationId xmlns:p14="http://schemas.microsoft.com/office/powerpoint/2010/main" val="4064243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技術開發亮點</a:t>
            </a:r>
            <a:b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2C3D960-6F9B-4793-B8DA-E3FE9F57778D}"/>
              </a:ext>
            </a:extLst>
          </p:cNvPr>
          <p:cNvGrpSpPr/>
          <p:nvPr/>
        </p:nvGrpSpPr>
        <p:grpSpPr>
          <a:xfrm>
            <a:off x="1236518" y="1210767"/>
            <a:ext cx="6859732" cy="3098101"/>
            <a:chOff x="1236518" y="1565997"/>
            <a:chExt cx="6859732" cy="4329978"/>
          </a:xfrm>
        </p:grpSpPr>
        <p:sp>
          <p:nvSpPr>
            <p:cNvPr id="1050375" name="箭號: 五邊形 4"/>
            <p:cNvSpPr/>
            <p:nvPr/>
          </p:nvSpPr>
          <p:spPr>
            <a:xfrm rot="5400000">
              <a:off x="1382208" y="1420308"/>
              <a:ext cx="1358177" cy="1649557"/>
            </a:xfrm>
            <a:prstGeom prst="homePlate">
              <a:avLst>
                <a:gd name="adj" fmla="val 23485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rgbClr val="69A2D8"/>
              </a:solidFill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r>
                <a:rPr lang="zh-TW" altLang="en-US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與</a:t>
              </a:r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Logic</a:t>
              </a:r>
            </a:p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製程整合</a:t>
              </a:r>
            </a:p>
          </p:txBody>
        </p:sp>
        <p:sp>
          <p:nvSpPr>
            <p:cNvPr id="1050376" name="箭號: 五邊形 5"/>
            <p:cNvSpPr/>
            <p:nvPr/>
          </p:nvSpPr>
          <p:spPr>
            <a:xfrm rot="5400000">
              <a:off x="1382208" y="2906208"/>
              <a:ext cx="1358177" cy="1649557"/>
            </a:xfrm>
            <a:prstGeom prst="homePlate">
              <a:avLst>
                <a:gd name="adj" fmla="val 23485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rgbClr val="69A2D8"/>
              </a:solidFill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Computing-in-</a:t>
              </a:r>
            </a:p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Memory </a:t>
              </a:r>
            </a:p>
            <a:p>
              <a:pPr algn="ctr"/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</a:t>
              </a:r>
              <a:r>
                <a:rPr lang="zh-TW" altLang="en-US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加速器</a:t>
              </a:r>
            </a:p>
          </p:txBody>
        </p:sp>
        <p:sp>
          <p:nvSpPr>
            <p:cNvPr id="1050377" name="箭號: 五邊形 6"/>
            <p:cNvSpPr/>
            <p:nvPr/>
          </p:nvSpPr>
          <p:spPr>
            <a:xfrm rot="5400000">
              <a:off x="1382208" y="4392108"/>
              <a:ext cx="1358177" cy="1649557"/>
            </a:xfrm>
            <a:prstGeom prst="homePlate">
              <a:avLst>
                <a:gd name="adj" fmla="val 23485"/>
              </a:avLst>
            </a:prstGeom>
            <a:solidFill>
              <a:schemeClr val="bg2">
                <a:lumMod val="50000"/>
              </a:schemeClr>
            </a:solidFill>
            <a:ln w="28575">
              <a:solidFill>
                <a:srgbClr val="69A2D8"/>
              </a:solidFill>
            </a:ln>
          </p:spPr>
          <p:txBody>
            <a:bodyPr vert="vert270" wrap="square" lIns="0" tIns="0" rIns="0" bIns="0" rtlCol="0" anchor="ctr">
              <a:noAutofit/>
            </a:bodyPr>
            <a:lstStyle/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平價化 </a:t>
              </a:r>
              <a:r>
                <a:rPr lang="en-US" altLang="zh-TW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ADAS </a:t>
              </a:r>
            </a:p>
            <a:p>
              <a:pPr algn="ctr"/>
              <a:r>
                <a:rPr lang="zh-TW" altLang="en-US" sz="1600" b="1" dirty="0">
                  <a:solidFill>
                    <a:schemeClr val="bg1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的實現</a:t>
              </a:r>
            </a:p>
          </p:txBody>
        </p:sp>
        <p:sp>
          <p:nvSpPr>
            <p:cNvPr id="1050378" name="矩形 7"/>
            <p:cNvSpPr/>
            <p:nvPr/>
          </p:nvSpPr>
          <p:spPr>
            <a:xfrm>
              <a:off x="2886075" y="1565997"/>
              <a:ext cx="5210175" cy="1053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69A2D8"/>
              </a:solidFill>
            </a:ln>
          </p:spPr>
          <p:txBody>
            <a:bodyPr wrap="square" lIns="108000" tIns="0" rIns="0" bIns="0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優化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DRAM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製程中的邏輯線路</a:t>
              </a:r>
              <a:r>
                <a:rPr lang="zh-TW" altLang="en-US" sz="16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整合記憶體陣列與運算單元於單一晶片中</a:t>
              </a:r>
              <a:endPara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0379" name="矩形 8"/>
            <p:cNvSpPr/>
            <p:nvPr/>
          </p:nvSpPr>
          <p:spPr>
            <a:xfrm>
              <a:off x="2886075" y="3051897"/>
              <a:ext cx="5210175" cy="1053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69A2D8"/>
              </a:solidFill>
            </a:ln>
          </p:spPr>
          <p:txBody>
            <a:bodyPr wrap="square" lIns="108000" tIns="0" rIns="0" bIns="0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優化存內運算架構，以專屬超寬記憶體陣列組態及最佳資料存取模式，充分提升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 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加速器運算效率</a:t>
              </a:r>
            </a:p>
          </p:txBody>
        </p:sp>
        <p:sp>
          <p:nvSpPr>
            <p:cNvPr id="1050380" name="矩形 9"/>
            <p:cNvSpPr/>
            <p:nvPr/>
          </p:nvSpPr>
          <p:spPr>
            <a:xfrm>
              <a:off x="2886075" y="4541694"/>
              <a:ext cx="5210175" cy="10533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69A2D8"/>
              </a:solidFill>
            </a:ln>
          </p:spPr>
          <p:txBody>
            <a:bodyPr wrap="square" lIns="108000" tIns="0" rIns="0" bIns="0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優化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ADAS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任務分割</a:t>
              </a:r>
              <a:r>
                <a:rPr lang="zh-TW" altLang="en-US" sz="16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以平價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lang="zh-TW" altLang="en-US" sz="16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搭配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AIM AI 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加速器</a:t>
              </a:r>
              <a:r>
                <a:rPr lang="zh-TW" altLang="en-US" sz="1600" b="1" dirty="0">
                  <a:ea typeface="微軟正黑體" panose="020B0604030504040204" pitchFamily="34" charset="-120"/>
                  <a:cs typeface="Arial" panose="020B0604020202020204" pitchFamily="34" charset="0"/>
                </a:rPr>
                <a:t>，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完成高價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ADAS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AI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SoC</a:t>
              </a:r>
              <a:r>
                <a:rPr lang="zh-TW" altLang="en-US" sz="1600" dirty="0">
                  <a:solidFill>
                    <a:srgbClr val="002060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 等效功能</a:t>
              </a:r>
              <a:endPara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E1302697-973D-4E36-9906-3DA6C79363E3}"/>
              </a:ext>
            </a:extLst>
          </p:cNvPr>
          <p:cNvSpPr txBox="1"/>
          <p:nvPr/>
        </p:nvSpPr>
        <p:spPr>
          <a:xfrm>
            <a:off x="1138067" y="4461626"/>
            <a:ext cx="7515547" cy="2075917"/>
          </a:xfrm>
          <a:prstGeom prst="rect">
            <a:avLst/>
          </a:prstGeom>
          <a:solidFill>
            <a:srgbClr val="336699"/>
          </a:solidFill>
        </p:spPr>
        <p:txBody>
          <a:bodyPr wrap="none" lIns="144000" tIns="144000" rIns="144000" bIns="144000"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7800" lvl="1" indent="-177800">
              <a:spcBef>
                <a:spcPts val="600"/>
              </a:spcBef>
              <a:buFontTx/>
              <a:buChar char="•"/>
            </a:pP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晶圓製造服務平台，開發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kern="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600" b="1" kern="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加速器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加速器：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61950" marR="0" lvl="1" indent="-20002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高頻寬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設計，提供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2Tb/sec 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資料流量，約當美金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200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元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HBM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的頻寬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61950" marR="0" lvl="1" indent="-20002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消耗能量小於同效能競爭者的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1/10</a:t>
            </a:r>
          </a:p>
          <a:p>
            <a:pPr marL="361950" marR="0" lvl="1" indent="-20002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單晶片生產成本低於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US$10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，小於同效能競爭者之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1/10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kumimoji="1" lang="en-US" altLang="zh-TW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61950" marR="0" lvl="1" indent="-200025" algn="l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–"/>
            </a:pP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高效能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加速器，實現高畫素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(Full HD)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，高幀數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(60 fps)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en-US" altLang="zh-TW" sz="1600" b="1" kern="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600" b="1" kern="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實時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(real time) 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的視訊分析能力，提供 </a:t>
            </a:r>
            <a:r>
              <a:rPr kumimoji="1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r>
              <a:rPr kumimoji="1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系統的類神經網路運算能力</a:t>
            </a:r>
          </a:p>
        </p:txBody>
      </p:sp>
      <p:sp>
        <p:nvSpPr>
          <p:cNvPr id="13" name="圓角矩形 5">
            <a:extLst>
              <a:ext uri="{FF2B5EF4-FFF2-40B4-BE49-F238E27FC236}">
                <a16:creationId xmlns:a16="http://schemas.microsoft.com/office/drawing/2014/main" id="{E41B3805-286F-4573-9F88-DF4EC50C6A8A}"/>
              </a:ext>
            </a:extLst>
          </p:cNvPr>
          <p:cNvSpPr/>
          <p:nvPr/>
        </p:nvSpPr>
        <p:spPr>
          <a:xfrm>
            <a:off x="6985039" y="-26106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確認放哪個位置</a:t>
            </a:r>
          </a:p>
        </p:txBody>
      </p:sp>
      <p:sp>
        <p:nvSpPr>
          <p:cNvPr id="12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65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446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1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50382" name="標題 1"/>
          <p:cNvSpPr txBox="1"/>
          <p:nvPr/>
        </p:nvSpPr>
        <p:spPr>
          <a:xfrm>
            <a:off x="913244" y="547854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1050383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38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66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68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438F9BD9-0C01-48D1-BC7C-226507EE6F94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67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913244" y="547854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量化效益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100350" y="1233238"/>
          <a:ext cx="69433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442">
                  <a:extLst>
                    <a:ext uri="{9D8B030D-6E8A-4147-A177-3AD203B41FA5}">
                      <a16:colId xmlns:a16="http://schemas.microsoft.com/office/drawing/2014/main" val="2008344473"/>
                    </a:ext>
                  </a:extLst>
                </a:gridCol>
                <a:gridCol w="1481740">
                  <a:extLst>
                    <a:ext uri="{9D8B030D-6E8A-4147-A177-3AD203B41FA5}">
                      <a16:colId xmlns:a16="http://schemas.microsoft.com/office/drawing/2014/main" val="1102747013"/>
                    </a:ext>
                  </a:extLst>
                </a:gridCol>
                <a:gridCol w="1481740">
                  <a:extLst>
                    <a:ext uri="{9D8B030D-6E8A-4147-A177-3AD203B41FA5}">
                      <a16:colId xmlns:a16="http://schemas.microsoft.com/office/drawing/2014/main" val="2549426426"/>
                    </a:ext>
                  </a:extLst>
                </a:gridCol>
                <a:gridCol w="1646378">
                  <a:extLst>
                    <a:ext uri="{9D8B030D-6E8A-4147-A177-3AD203B41FA5}">
                      <a16:colId xmlns:a16="http://schemas.microsoft.com/office/drawing/2014/main" val="20405916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成果項目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第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 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52399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申請專利數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5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10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5563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合作研究件數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393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合作研究金額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NT$2M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NT$2M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01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技術交流研討會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324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新產品開發種類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4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新產品開發產值金額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NA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US$50M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5677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衍生投資金額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139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新增就業機會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87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其他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(</a:t>
                      </a:r>
                      <a:r>
                        <a:rPr lang="zh-TW" altLang="en-US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請說明內容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)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aseline="0" dirty="0">
                        <a:latin typeface="Arial" panose="020B0604020202020204" pitchFamily="34" charset="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15430"/>
                  </a:ext>
                </a:extLst>
              </a:tr>
            </a:tbl>
          </a:graphicData>
        </a:graphic>
      </p:graphicFrame>
      <p:sp>
        <p:nvSpPr>
          <p:cNvPr id="6" name="圓角矩形 5"/>
          <p:cNvSpPr/>
          <p:nvPr/>
        </p:nvSpPr>
        <p:spPr>
          <a:xfrm>
            <a:off x="7158383" y="635682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需要含</a:t>
            </a:r>
            <a:r>
              <a:rPr lang="en-US" altLang="zh-TW" b="1" dirty="0" err="1">
                <a:solidFill>
                  <a:srgbClr val="FF0000"/>
                </a:solidFill>
              </a:rPr>
              <a:t>AutoSys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72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7A9A3-9410-4B6D-BDC4-155BE472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 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積電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B19745-9083-4A45-80D0-6BDC0407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7B085215-EC9E-4629-9153-0162E9986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135748"/>
            <a:ext cx="4200525" cy="2615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C0964EFB-CF3B-4F75-B056-79B782A7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2941844"/>
            <a:ext cx="3990974" cy="379091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606E510F-73CE-4C7C-A359-B490352D9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35780"/>
              </p:ext>
            </p:extLst>
          </p:nvPr>
        </p:nvGraphicFramePr>
        <p:xfrm>
          <a:off x="1524000" y="1397001"/>
          <a:ext cx="4772025" cy="3079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F12C63F-801B-4596-85F3-CFBBEF41FEF2}"/>
              </a:ext>
            </a:extLst>
          </p:cNvPr>
          <p:cNvSpPr/>
          <p:nvPr/>
        </p:nvSpPr>
        <p:spPr>
          <a:xfrm>
            <a:off x="752474" y="1236871"/>
            <a:ext cx="1428750" cy="1480169"/>
          </a:xfrm>
          <a:prstGeom prst="roundRect">
            <a:avLst>
              <a:gd name="adj" fmla="val 9334"/>
            </a:avLst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直接相關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 Design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DED4F7D-10FB-48E3-9E4A-31C71D1B2DF5}"/>
              </a:ext>
            </a:extLst>
          </p:cNvPr>
          <p:cNvSpPr/>
          <p:nvPr/>
        </p:nvSpPr>
        <p:spPr>
          <a:xfrm>
            <a:off x="2181224" y="1219991"/>
            <a:ext cx="2466975" cy="1570833"/>
          </a:xfrm>
          <a:prstGeom prst="rightArrow">
            <a:avLst>
              <a:gd name="adj1" fmla="val 76654"/>
              <a:gd name="adj2" fmla="val 24945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69A2D8"/>
            </a:solidFill>
          </a:ln>
        </p:spPr>
        <p:txBody>
          <a:bodyPr wrap="square" lIns="72000" tIns="0" rIns="0" bIns="0" rtlCol="0" anchor="ctr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相關的 </a:t>
            </a:r>
            <a:r>
              <a:rPr lang="en-US" altLang="zh-TW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lang="zh-TW" altLang="en-US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產值預估為 </a:t>
            </a:r>
            <a:r>
              <a:rPr lang="en-US" altLang="zh-TW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&gt;US$65B @ 2025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可應用於其中的 </a:t>
            </a:r>
            <a:r>
              <a:rPr lang="en-US" altLang="zh-TW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ASIC/Accelerator, TAM </a:t>
            </a:r>
            <a:r>
              <a:rPr lang="zh-TW" altLang="en-US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預估為 </a:t>
            </a:r>
            <a:r>
              <a:rPr lang="en-US" altLang="zh-TW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&gt;US$30B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9DD5C4F-C438-4C27-8EDF-4401616B7A8F}"/>
              </a:ext>
            </a:extLst>
          </p:cNvPr>
          <p:cNvSpPr/>
          <p:nvPr/>
        </p:nvSpPr>
        <p:spPr>
          <a:xfrm>
            <a:off x="7296149" y="4311485"/>
            <a:ext cx="1428750" cy="1548949"/>
          </a:xfrm>
          <a:prstGeom prst="roundRect">
            <a:avLst>
              <a:gd name="adj" fmla="val 9334"/>
            </a:avLst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間接帶動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應用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1DF4FC48-4194-4848-92D5-1494B27BFA98}"/>
              </a:ext>
            </a:extLst>
          </p:cNvPr>
          <p:cNvSpPr/>
          <p:nvPr/>
        </p:nvSpPr>
        <p:spPr>
          <a:xfrm flipH="1">
            <a:off x="4800599" y="4247086"/>
            <a:ext cx="2495550" cy="1725089"/>
          </a:xfrm>
          <a:prstGeom prst="rightArrow">
            <a:avLst>
              <a:gd name="adj1" fmla="val 76111"/>
              <a:gd name="adj2" fmla="val 23006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應用市場產值預估為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&gt;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US$36B @2025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主要應用於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Video/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Big Data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相關產業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, TAM</a:t>
            </a:r>
            <a:r>
              <a:rPr lang="zh-TW" altLang="en-US" sz="14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預估為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$25B</a:t>
            </a:r>
          </a:p>
        </p:txBody>
      </p:sp>
      <p:sp>
        <p:nvSpPr>
          <p:cNvPr id="18" name="箭號: 有線條的向右箭號 17">
            <a:extLst>
              <a:ext uri="{FF2B5EF4-FFF2-40B4-BE49-F238E27FC236}">
                <a16:creationId xmlns:a16="http://schemas.microsoft.com/office/drawing/2014/main" id="{18798AA9-A2E6-4FFB-9BEF-83A47F15691E}"/>
              </a:ext>
            </a:extLst>
          </p:cNvPr>
          <p:cNvSpPr/>
          <p:nvPr/>
        </p:nvSpPr>
        <p:spPr>
          <a:xfrm flipH="1">
            <a:off x="4019550" y="5691405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箭號: 有線條的向右箭號 18">
            <a:extLst>
              <a:ext uri="{FF2B5EF4-FFF2-40B4-BE49-F238E27FC236}">
                <a16:creationId xmlns:a16="http://schemas.microsoft.com/office/drawing/2014/main" id="{A65AD126-23E9-4313-B9CD-F2813D0E6BE0}"/>
              </a:ext>
            </a:extLst>
          </p:cNvPr>
          <p:cNvSpPr/>
          <p:nvPr/>
        </p:nvSpPr>
        <p:spPr>
          <a:xfrm flipH="1">
            <a:off x="4019550" y="5423122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箭號: 有線條的向右箭號 19">
            <a:extLst>
              <a:ext uri="{FF2B5EF4-FFF2-40B4-BE49-F238E27FC236}">
                <a16:creationId xmlns:a16="http://schemas.microsoft.com/office/drawing/2014/main" id="{6C76E7DA-D046-402B-9BD4-C3A0BA6AF59B}"/>
              </a:ext>
            </a:extLst>
          </p:cNvPr>
          <p:cNvSpPr/>
          <p:nvPr/>
        </p:nvSpPr>
        <p:spPr>
          <a:xfrm flipH="1">
            <a:off x="4019550" y="5138830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箭號: 有線條的向右箭號 20">
            <a:extLst>
              <a:ext uri="{FF2B5EF4-FFF2-40B4-BE49-F238E27FC236}">
                <a16:creationId xmlns:a16="http://schemas.microsoft.com/office/drawing/2014/main" id="{D4802556-4116-483D-A16E-51CAAD5556EA}"/>
              </a:ext>
            </a:extLst>
          </p:cNvPr>
          <p:cNvSpPr/>
          <p:nvPr/>
        </p:nvSpPr>
        <p:spPr>
          <a:xfrm flipH="1">
            <a:off x="4019550" y="4552260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2" name="箭號: 有線條的向右箭號 21">
            <a:extLst>
              <a:ext uri="{FF2B5EF4-FFF2-40B4-BE49-F238E27FC236}">
                <a16:creationId xmlns:a16="http://schemas.microsoft.com/office/drawing/2014/main" id="{32C198B0-B2F8-47A1-9CD8-F35876661919}"/>
              </a:ext>
            </a:extLst>
          </p:cNvPr>
          <p:cNvSpPr/>
          <p:nvPr/>
        </p:nvSpPr>
        <p:spPr>
          <a:xfrm flipH="1">
            <a:off x="4019550" y="4247086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箭號: 有線條的向右箭號 22">
            <a:extLst>
              <a:ext uri="{FF2B5EF4-FFF2-40B4-BE49-F238E27FC236}">
                <a16:creationId xmlns:a16="http://schemas.microsoft.com/office/drawing/2014/main" id="{FCE6EFA6-1A91-4DA4-884C-5F5CE4A0FA6A}"/>
              </a:ext>
            </a:extLst>
          </p:cNvPr>
          <p:cNvSpPr/>
          <p:nvPr/>
        </p:nvSpPr>
        <p:spPr>
          <a:xfrm flipH="1">
            <a:off x="4019550" y="3984430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箭號: 有線條的向右箭號 23">
            <a:extLst>
              <a:ext uri="{FF2B5EF4-FFF2-40B4-BE49-F238E27FC236}">
                <a16:creationId xmlns:a16="http://schemas.microsoft.com/office/drawing/2014/main" id="{CF4AFE70-0C51-46B1-BF36-45D1023372A9}"/>
              </a:ext>
            </a:extLst>
          </p:cNvPr>
          <p:cNvSpPr/>
          <p:nvPr/>
        </p:nvSpPr>
        <p:spPr>
          <a:xfrm flipH="1">
            <a:off x="4019550" y="3691145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6" name="箭號: 有線條的向右箭號 25">
            <a:extLst>
              <a:ext uri="{FF2B5EF4-FFF2-40B4-BE49-F238E27FC236}">
                <a16:creationId xmlns:a16="http://schemas.microsoft.com/office/drawing/2014/main" id="{BD06DF3E-3F8C-4F88-8A6D-CC7F4FBCCB43}"/>
              </a:ext>
            </a:extLst>
          </p:cNvPr>
          <p:cNvSpPr/>
          <p:nvPr/>
        </p:nvSpPr>
        <p:spPr>
          <a:xfrm flipH="1">
            <a:off x="6600826" y="1991975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箭號: 有線條的向右箭號 26">
            <a:extLst>
              <a:ext uri="{FF2B5EF4-FFF2-40B4-BE49-F238E27FC236}">
                <a16:creationId xmlns:a16="http://schemas.microsoft.com/office/drawing/2014/main" id="{AFC178FA-8FEA-42FE-A441-98630BEBFEFE}"/>
              </a:ext>
            </a:extLst>
          </p:cNvPr>
          <p:cNvSpPr/>
          <p:nvPr/>
        </p:nvSpPr>
        <p:spPr>
          <a:xfrm flipH="1">
            <a:off x="6600826" y="2200291"/>
            <a:ext cx="161924" cy="128515"/>
          </a:xfrm>
          <a:prstGeom prst="striped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直線圖說文字 1 24"/>
          <p:cNvSpPr/>
          <p:nvPr/>
        </p:nvSpPr>
        <p:spPr>
          <a:xfrm>
            <a:off x="7231378" y="5952173"/>
            <a:ext cx="1447800" cy="808355"/>
          </a:xfrm>
          <a:prstGeom prst="borderCallout1">
            <a:avLst>
              <a:gd name="adj1" fmla="val 60227"/>
              <a:gd name="adj2" fmla="val -2017"/>
              <a:gd name="adj3" fmla="val 52171"/>
              <a:gd name="adj4" fmla="val -1593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國內外溢效益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上下游廠商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0" name="圓角矩形 5">
            <a:extLst>
              <a:ext uri="{FF2B5EF4-FFF2-40B4-BE49-F238E27FC236}">
                <a16:creationId xmlns:a16="http://schemas.microsoft.com/office/drawing/2014/main" id="{49D823FC-9475-42DD-A913-530BA54104BC}"/>
              </a:ext>
            </a:extLst>
          </p:cNvPr>
          <p:cNvSpPr/>
          <p:nvPr/>
        </p:nvSpPr>
        <p:spPr>
          <a:xfrm>
            <a:off x="7245010" y="5827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Alpha 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調整</a:t>
            </a:r>
          </a:p>
        </p:txBody>
      </p:sp>
    </p:spTree>
    <p:extLst>
      <p:ext uri="{BB962C8B-B14F-4D97-AF65-F5344CB8AC3E}">
        <p14:creationId xmlns:p14="http://schemas.microsoft.com/office/powerpoint/2010/main" val="3512392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9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 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積電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1E473E0-C682-4252-A4B5-BFE737E16961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69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5" name="矩形: 圓角 4"/>
          <p:cNvSpPr/>
          <p:nvPr/>
        </p:nvSpPr>
        <p:spPr>
          <a:xfrm>
            <a:off x="3812381" y="1768939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系統開發</a:t>
            </a:r>
          </a:p>
        </p:txBody>
      </p:sp>
      <p:sp>
        <p:nvSpPr>
          <p:cNvPr id="1050396" name="矩形: 圓角 5"/>
          <p:cNvSpPr/>
          <p:nvPr/>
        </p:nvSpPr>
        <p:spPr>
          <a:xfrm>
            <a:off x="3800475" y="2984485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設計</a:t>
            </a:r>
          </a:p>
        </p:txBody>
      </p:sp>
      <p:sp>
        <p:nvSpPr>
          <p:cNvPr id="1050397" name="矩形: 圓角 6"/>
          <p:cNvSpPr/>
          <p:nvPr/>
        </p:nvSpPr>
        <p:spPr>
          <a:xfrm>
            <a:off x="3800475" y="4180704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矽智財元件</a:t>
            </a:r>
          </a:p>
        </p:txBody>
      </p:sp>
      <p:sp>
        <p:nvSpPr>
          <p:cNvPr id="1050398" name="矩形: 圓角 7"/>
          <p:cNvSpPr/>
          <p:nvPr/>
        </p:nvSpPr>
        <p:spPr>
          <a:xfrm>
            <a:off x="3800475" y="5393156"/>
            <a:ext cx="1543050" cy="903224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製程平台</a:t>
            </a:r>
          </a:p>
        </p:txBody>
      </p:sp>
      <p:sp>
        <p:nvSpPr>
          <p:cNvPr id="1050399" name="箭號: 向下 8"/>
          <p:cNvSpPr/>
          <p:nvPr/>
        </p:nvSpPr>
        <p:spPr>
          <a:xfrm flipV="1">
            <a:off x="4205275" y="5114717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0" name="箭號: 向下 9"/>
          <p:cNvSpPr/>
          <p:nvPr/>
        </p:nvSpPr>
        <p:spPr>
          <a:xfrm flipV="1">
            <a:off x="4219570" y="3903103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1" name="箭號: 向下 10"/>
          <p:cNvSpPr/>
          <p:nvPr/>
        </p:nvSpPr>
        <p:spPr>
          <a:xfrm flipV="1">
            <a:off x="4219569" y="2704499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2" name="箭號: 有線條的向右箭號 12"/>
          <p:cNvSpPr/>
          <p:nvPr/>
        </p:nvSpPr>
        <p:spPr>
          <a:xfrm>
            <a:off x="5695949" y="2035922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3" name="箭號: 有線條的向右箭號 13"/>
          <p:cNvSpPr/>
          <p:nvPr/>
        </p:nvSpPr>
        <p:spPr>
          <a:xfrm>
            <a:off x="5695948" y="4279153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Big Data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04" name="矩形: 圓角 14"/>
          <p:cNvSpPr/>
          <p:nvPr/>
        </p:nvSpPr>
        <p:spPr>
          <a:xfrm>
            <a:off x="6915150" y="1857959"/>
            <a:ext cx="1885950" cy="363631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ADAS/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自駕車</a:t>
            </a:r>
          </a:p>
        </p:txBody>
      </p:sp>
      <p:sp>
        <p:nvSpPr>
          <p:cNvPr id="1050405" name="矩形: 圓角 15"/>
          <p:cNvSpPr/>
          <p:nvPr/>
        </p:nvSpPr>
        <p:spPr>
          <a:xfrm>
            <a:off x="6915150" y="2323400"/>
            <a:ext cx="1885950" cy="363631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影像監控</a:t>
            </a:r>
          </a:p>
        </p:txBody>
      </p:sp>
      <p:sp>
        <p:nvSpPr>
          <p:cNvPr id="1050406" name="矩形: 圓角 16"/>
          <p:cNvSpPr/>
          <p:nvPr/>
        </p:nvSpPr>
        <p:spPr>
          <a:xfrm>
            <a:off x="6915150" y="2788841"/>
            <a:ext cx="1885950" cy="363631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無人機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工控</a:t>
            </a:r>
          </a:p>
        </p:txBody>
      </p:sp>
      <p:sp>
        <p:nvSpPr>
          <p:cNvPr id="1050407" name="矩形: 圓角 17"/>
          <p:cNvSpPr/>
          <p:nvPr/>
        </p:nvSpPr>
        <p:spPr>
          <a:xfrm>
            <a:off x="6915150" y="3254281"/>
            <a:ext cx="1885950" cy="363631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醫療影像</a:t>
            </a:r>
          </a:p>
        </p:txBody>
      </p:sp>
      <p:sp>
        <p:nvSpPr>
          <p:cNvPr id="1050408" name="矩形: 圓角 18"/>
          <p:cNvSpPr/>
          <p:nvPr/>
        </p:nvSpPr>
        <p:spPr>
          <a:xfrm>
            <a:off x="6915150" y="4010353"/>
            <a:ext cx="1885950" cy="378712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基因排序</a:t>
            </a:r>
          </a:p>
        </p:txBody>
      </p:sp>
      <p:sp>
        <p:nvSpPr>
          <p:cNvPr id="1050409" name="矩形: 圓角 20"/>
          <p:cNvSpPr/>
          <p:nvPr/>
        </p:nvSpPr>
        <p:spPr>
          <a:xfrm>
            <a:off x="6915150" y="4494797"/>
            <a:ext cx="1885950" cy="378712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Database 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搜尋</a:t>
            </a:r>
          </a:p>
        </p:txBody>
      </p:sp>
      <p:sp>
        <p:nvSpPr>
          <p:cNvPr id="1050410" name="矩形: 圓角 21"/>
          <p:cNvSpPr/>
          <p:nvPr/>
        </p:nvSpPr>
        <p:spPr>
          <a:xfrm>
            <a:off x="6915150" y="4979241"/>
            <a:ext cx="1885950" cy="378712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加密貨幣</a:t>
            </a:r>
          </a:p>
        </p:txBody>
      </p:sp>
      <p:sp>
        <p:nvSpPr>
          <p:cNvPr id="1050411" name="矩形: 圓角 22"/>
          <p:cNvSpPr/>
          <p:nvPr/>
        </p:nvSpPr>
        <p:spPr>
          <a:xfrm>
            <a:off x="6915150" y="5463685"/>
            <a:ext cx="1885950" cy="378712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科學應用</a:t>
            </a:r>
          </a:p>
        </p:txBody>
      </p:sp>
      <p:sp>
        <p:nvSpPr>
          <p:cNvPr id="1050412" name="箭號: 有線條的向右箭號 23"/>
          <p:cNvSpPr/>
          <p:nvPr/>
        </p:nvSpPr>
        <p:spPr>
          <a:xfrm flipH="1">
            <a:off x="2433639" y="2035922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3" name="箭號: 有線條的向右箭號 24"/>
          <p:cNvSpPr/>
          <p:nvPr/>
        </p:nvSpPr>
        <p:spPr>
          <a:xfrm flipH="1">
            <a:off x="2409827" y="4252866"/>
            <a:ext cx="1038225" cy="1400175"/>
          </a:xfrm>
          <a:prstGeom prst="stripedRightArrow">
            <a:avLst>
              <a:gd name="adj1" fmla="val 60884"/>
              <a:gd name="adj2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4" name="矩形: 圓角 25"/>
          <p:cNvSpPr/>
          <p:nvPr/>
        </p:nvSpPr>
        <p:spPr>
          <a:xfrm>
            <a:off x="319082" y="5471225"/>
            <a:ext cx="1885950" cy="363631"/>
          </a:xfrm>
          <a:prstGeom prst="roundRect">
            <a:avLst/>
          </a:prstGeom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b="1" dirty="0">
                <a:solidFill>
                  <a:srgbClr val="7F8FA9">
                    <a:lumMod val="50000"/>
                  </a:srgb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晶圓代工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5" name="矩形: 圓角 26"/>
          <p:cNvSpPr/>
          <p:nvPr/>
        </p:nvSpPr>
        <p:spPr>
          <a:xfrm>
            <a:off x="319082" y="4970463"/>
            <a:ext cx="1885950" cy="363631"/>
          </a:xfrm>
          <a:prstGeom prst="roundRect">
            <a:avLst/>
          </a:prstGeom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 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設技公司</a:t>
            </a:r>
          </a:p>
        </p:txBody>
      </p:sp>
      <p:sp>
        <p:nvSpPr>
          <p:cNvPr id="1050416" name="矩形: 圓角 27"/>
          <p:cNvSpPr/>
          <p:nvPr/>
        </p:nvSpPr>
        <p:spPr>
          <a:xfrm>
            <a:off x="319082" y="4469700"/>
            <a:ext cx="1885950" cy="363631"/>
          </a:xfrm>
          <a:prstGeom prst="roundRect">
            <a:avLst/>
          </a:prstGeom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設計服務</a:t>
            </a:r>
          </a:p>
        </p:txBody>
      </p:sp>
      <p:sp>
        <p:nvSpPr>
          <p:cNvPr id="1050417" name="矩形: 圓角 28"/>
          <p:cNvSpPr/>
          <p:nvPr/>
        </p:nvSpPr>
        <p:spPr>
          <a:xfrm>
            <a:off x="319082" y="3968937"/>
            <a:ext cx="1885950" cy="363631"/>
          </a:xfrm>
          <a:prstGeom prst="roundRect">
            <a:avLst/>
          </a:prstGeom>
          <a:solidFill>
            <a:srgbClr val="CCFFCC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7F8FA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 </a:t>
            </a:r>
            <a:r>
              <a:rPr lang="zh-TW" altLang="en-US" b="1" dirty="0">
                <a:solidFill>
                  <a:srgbClr val="7F8FA9">
                    <a:lumMod val="50000"/>
                  </a:srgb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供應商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F8FA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8" name="矩形: 圓角 29"/>
          <p:cNvSpPr/>
          <p:nvPr/>
        </p:nvSpPr>
        <p:spPr>
          <a:xfrm>
            <a:off x="319082" y="3250499"/>
            <a:ext cx="1885950" cy="3636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Turnkey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19" name="矩形: 圓角 30"/>
          <p:cNvSpPr/>
          <p:nvPr/>
        </p:nvSpPr>
        <p:spPr>
          <a:xfrm>
            <a:off x="319082" y="2786319"/>
            <a:ext cx="1885950" cy="3636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Module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0" name="矩形: 圓角 31"/>
          <p:cNvSpPr/>
          <p:nvPr/>
        </p:nvSpPr>
        <p:spPr>
          <a:xfrm>
            <a:off x="319082" y="2322139"/>
            <a:ext cx="1885950" cy="3636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Server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1" name="矩形: 圓角 32"/>
          <p:cNvSpPr/>
          <p:nvPr/>
        </p:nvSpPr>
        <p:spPr>
          <a:xfrm>
            <a:off x="319082" y="1857959"/>
            <a:ext cx="1885950" cy="3636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Edge Device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ACCBF9">
                  <a:lumMod val="50000"/>
                </a:srgbClr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23" name="文字方塊 34"/>
          <p:cNvSpPr txBox="1"/>
          <p:nvPr/>
        </p:nvSpPr>
        <p:spPr>
          <a:xfrm>
            <a:off x="2167921" y="14923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帶動相關產業</a:t>
            </a:r>
          </a:p>
        </p:txBody>
      </p:sp>
      <p:sp>
        <p:nvSpPr>
          <p:cNvPr id="33" name="文字方塊 34"/>
          <p:cNvSpPr txBox="1"/>
          <p:nvPr/>
        </p:nvSpPr>
        <p:spPr>
          <a:xfrm>
            <a:off x="5275188" y="14886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TW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帶動相關產業</a:t>
            </a:r>
          </a:p>
        </p:txBody>
      </p:sp>
    </p:spTree>
    <p:extLst>
      <p:ext uri="{BB962C8B-B14F-4D97-AF65-F5344CB8AC3E}">
        <p14:creationId xmlns:p14="http://schemas.microsoft.com/office/powerpoint/2010/main" val="81417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公司概況及研發實績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力積電</a:t>
            </a:r>
            <a:endParaRPr lang="zh-TW" altLang="en-US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Group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498285"/>
              </p:ext>
            </p:extLst>
          </p:nvPr>
        </p:nvGraphicFramePr>
        <p:xfrm>
          <a:off x="1236518" y="2243138"/>
          <a:ext cx="6426201" cy="4446333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2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晶圓廠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P1/2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(300mm)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P3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(300mm)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產能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70Kw/m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30Kw/m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產品線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製程技術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製程技術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LCD Driver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0.13um, 0.11um, 90nm, 55nm, 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40nm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0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CMOS</a:t>
                      </a:r>
                      <a:r>
                        <a:rPr kumimoji="1" lang="zh-TW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Image Sensor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110nm, 90nm 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Power Management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0.18um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Embedded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0.14um, 90nm, </a:t>
                      </a: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63nm, 38nm, 25nm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38nm, 25nm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NOR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90nm, 48nm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6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NAND Flash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50nm, 40nm, 28nm</a:t>
                      </a: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800" dirty="0"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36001" marR="36001" marT="35995" marB="35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08" y="1027938"/>
            <a:ext cx="165417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97"/>
          <p:cNvSpPr txBox="1">
            <a:spLocks noChangeArrowheads="1"/>
          </p:cNvSpPr>
          <p:nvPr/>
        </p:nvSpPr>
        <p:spPr bwMode="auto">
          <a:xfrm>
            <a:off x="3630274" y="1003034"/>
            <a:ext cx="1133644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b="1" dirty="0">
                <a:solidFill>
                  <a:srgbClr val="C00000"/>
                </a:solidFill>
                <a:latin typeface="Helvetica" pitchFamily="34" charset="0"/>
              </a:rPr>
              <a:t>P1/2 Fab</a:t>
            </a:r>
            <a:endParaRPr lang="zh-TW" altLang="en-US" b="1" dirty="0">
              <a:solidFill>
                <a:srgbClr val="C00000"/>
              </a:solidFill>
              <a:latin typeface="Helvetica" pitchFamily="34" charset="0"/>
            </a:endParaRPr>
          </a:p>
        </p:txBody>
      </p:sp>
      <p:pic>
        <p:nvPicPr>
          <p:cNvPr id="7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3" y="1073150"/>
            <a:ext cx="1249363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97"/>
          <p:cNvSpPr txBox="1">
            <a:spLocks noChangeArrowheads="1"/>
          </p:cNvSpPr>
          <p:nvPr/>
        </p:nvSpPr>
        <p:spPr bwMode="auto">
          <a:xfrm>
            <a:off x="6271143" y="1003034"/>
            <a:ext cx="94128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b="1" dirty="0">
                <a:solidFill>
                  <a:srgbClr val="C00000"/>
                </a:solidFill>
                <a:latin typeface="Helvetica" pitchFamily="34" charset="0"/>
              </a:rPr>
              <a:t>P3 Fab</a:t>
            </a:r>
            <a:endParaRPr lang="zh-TW" altLang="en-US" b="1" dirty="0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9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10400" y="6497638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278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89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 </a:t>
            </a:r>
            <a:r>
              <a:rPr lang="en-US" altLang="zh-TW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dirty="0">
                <a:solidFill>
                  <a:srgbClr val="242852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積電</a:t>
            </a:r>
          </a:p>
        </p:txBody>
      </p:sp>
      <p:graphicFrame>
        <p:nvGraphicFramePr>
          <p:cNvPr id="419432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032818"/>
              </p:ext>
            </p:extLst>
          </p:nvPr>
        </p:nvGraphicFramePr>
        <p:xfrm>
          <a:off x="995363" y="1217472"/>
          <a:ext cx="3876460" cy="487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50390" name="文字方塊 11"/>
          <p:cNvSpPr txBox="1"/>
          <p:nvPr/>
        </p:nvSpPr>
        <p:spPr>
          <a:xfrm>
            <a:off x="5007588" y="1508824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充分使用 </a:t>
            </a:r>
            <a:r>
              <a:rPr lang="en-US" altLang="zh-TW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PSMC 12”</a:t>
            </a: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廠設備產能</a:t>
            </a:r>
            <a:endParaRPr lang="en-US" altLang="zh-TW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降低產業供需景氣循環衝擊</a:t>
            </a:r>
            <a:endParaRPr lang="en-US" altLang="zh-TW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預估</a:t>
            </a:r>
            <a:r>
              <a:rPr lang="en-US" altLang="zh-TW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10,000</a:t>
            </a: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晶圓</a:t>
            </a:r>
            <a:r>
              <a:rPr lang="en-US" altLang="zh-TW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50391" name="文字方塊 12"/>
          <p:cNvSpPr txBox="1"/>
          <p:nvPr/>
        </p:nvSpPr>
        <p:spPr>
          <a:xfrm>
            <a:off x="5007588" y="3160355"/>
            <a:ext cx="39179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提供關鍵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與工具箱協助客戶設計產品</a:t>
            </a:r>
            <a:endParaRPr lang="en-US" altLang="zh-TW" sz="1600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產品價格遠大於純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晶圓價格提昇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US$1,000/wafer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US$100M/year</a:t>
            </a:r>
            <a:endParaRPr lang="zh-TW" altLang="en-US" sz="1600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1600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392" name="文字方塊 13"/>
          <p:cNvSpPr txBox="1"/>
          <p:nvPr/>
        </p:nvSpPr>
        <p:spPr>
          <a:xfrm>
            <a:off x="4961659" y="4872029"/>
            <a:ext cx="3917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晶片產值加設每晶圓為 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US$5,000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US$5,000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x 10,0000</a:t>
            </a: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= US$500M/year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00206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應用與系統產值價值更高</a:t>
            </a:r>
            <a:endParaRPr lang="en-US" altLang="zh-TW" sz="1600" dirty="0">
              <a:solidFill>
                <a:srgbClr val="00206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69</a:t>
            </a:r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06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產業外溢效益 </a:t>
            </a: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kumimoji="1" lang="en-US" altLang="zh-TW" sz="2800" b="1" i="0" u="none" strike="noStrike" kern="0" cap="none" spc="0" normalizeH="0" baseline="0" noProof="0" dirty="0" err="1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kumimoji="1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242852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F1A4DE64-297D-4B09-A524-E16294BB1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004204"/>
              </p:ext>
            </p:extLst>
          </p:nvPr>
        </p:nvGraphicFramePr>
        <p:xfrm>
          <a:off x="622356" y="1328743"/>
          <a:ext cx="7112814" cy="492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圓角矩形 4"/>
          <p:cNvSpPr/>
          <p:nvPr/>
        </p:nvSpPr>
        <p:spPr>
          <a:xfrm>
            <a:off x="7315334" y="51648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Alpha </a:t>
            </a:r>
            <a:r>
              <a:rPr lang="zh-TW" altLang="en-US" b="1" dirty="0">
                <a:solidFill>
                  <a:srgbClr val="FF0000"/>
                </a:solidFill>
              </a:rPr>
              <a:t>轉換格式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70</a:t>
            </a:r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8" name="內容版面配置區 6">
            <a:extLst>
              <a:ext uri="{FF2B5EF4-FFF2-40B4-BE49-F238E27FC236}">
                <a16:creationId xmlns:a16="http://schemas.microsoft.com/office/drawing/2014/main" id="{64E2E5A6-1BF1-42C0-84F8-7DFF1E0F6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6208" y="880771"/>
            <a:ext cx="2065235" cy="2753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952B70-46A7-4372-98E6-F834D2E6E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760" y="3402550"/>
            <a:ext cx="1336240" cy="7746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9CCF72-8317-4D67-A51D-2ADD2A8D6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866" y="3393978"/>
            <a:ext cx="1060867" cy="6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6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89" name="矩形 5"/>
          <p:cNvSpPr>
            <a:spLocks noChangeArrowheads="1"/>
          </p:cNvSpPr>
          <p:nvPr/>
        </p:nvSpPr>
        <p:spPr bwMode="auto">
          <a:xfrm>
            <a:off x="1445594" y="710468"/>
            <a:ext cx="45719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eaVert" lIns="90000" tIns="46800" rIns="90000" bIns="46800"/>
          <a:lstStyle/>
          <a:p>
            <a:pPr algn="ctr"/>
            <a:r>
              <a:rPr lang="en-US" altLang="zh-TW" sz="2400" b="1" dirty="0"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2400" b="1" dirty="0"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400" b="1" dirty="0">
                <a:ea typeface="微軟正黑體" panose="020B0604030504040204" pitchFamily="34" charset="-120"/>
                <a:cs typeface="Arial" panose="020B0604020202020204" pitchFamily="34" charset="0"/>
              </a:rPr>
              <a:t>AI on Chip </a:t>
            </a:r>
            <a:r>
              <a:rPr lang="zh-TW" altLang="en-US" sz="2400" b="1" dirty="0">
                <a:ea typeface="微軟正黑體" panose="020B0604030504040204" pitchFamily="34" charset="-120"/>
                <a:cs typeface="Arial" panose="020B0604020202020204" pitchFamily="34" charset="0"/>
              </a:rPr>
              <a:t>產業鏈</a:t>
            </a:r>
          </a:p>
        </p:txBody>
      </p:sp>
      <p:sp>
        <p:nvSpPr>
          <p:cNvPr id="1050490" name="標題 1"/>
          <p:cNvSpPr txBox="1"/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垂直領域應用與矽智財共享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04861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72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2" name="矩形 4"/>
          <p:cNvSpPr/>
          <p:nvPr/>
        </p:nvSpPr>
        <p:spPr>
          <a:xfrm>
            <a:off x="1422736" y="1409727"/>
            <a:ext cx="6974011" cy="11720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影像技術應用業者</a:t>
            </a:r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sz="1200" b="1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3" name="矩形 5"/>
          <p:cNvSpPr/>
          <p:nvPr/>
        </p:nvSpPr>
        <p:spPr>
          <a:xfrm>
            <a:off x="1380329" y="4032391"/>
            <a:ext cx="6974010" cy="7197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IP 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供應商、設計服務</a:t>
            </a:r>
            <a:endParaRPr lang="zh-TW" altLang="en-US" sz="1050" b="1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4" name="矩形 6"/>
          <p:cNvSpPr/>
          <p:nvPr/>
        </p:nvSpPr>
        <p:spPr>
          <a:xfrm>
            <a:off x="1380329" y="5086234"/>
            <a:ext cx="6974010" cy="8626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2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94" y="5343441"/>
            <a:ext cx="1179872" cy="412955"/>
          </a:xfrm>
          <a:prstGeom prst="rect">
            <a:avLst/>
          </a:prstGeom>
        </p:spPr>
      </p:pic>
      <p:pic>
        <p:nvPicPr>
          <p:cNvPr id="2097233" name="圖片 8" descr="一張含有 天空, 室外, 樹, 路面 的圖片  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40" y="1539340"/>
            <a:ext cx="919623" cy="551567"/>
          </a:xfrm>
          <a:prstGeom prst="rect">
            <a:avLst/>
          </a:prstGeom>
        </p:spPr>
      </p:pic>
      <p:pic>
        <p:nvPicPr>
          <p:cNvPr id="2097234" name="圖片 9" descr="一張含有 個人, 室外, 建築物, 地面 的圖片  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27" y="1530507"/>
            <a:ext cx="814514" cy="543009"/>
          </a:xfrm>
          <a:prstGeom prst="rect">
            <a:avLst/>
          </a:prstGeom>
        </p:spPr>
      </p:pic>
      <p:sp>
        <p:nvSpPr>
          <p:cNvPr id="1050495" name="文字方塊 10"/>
          <p:cNvSpPr txBox="1"/>
          <p:nvPr/>
        </p:nvSpPr>
        <p:spPr>
          <a:xfrm>
            <a:off x="1898004" y="2073516"/>
            <a:ext cx="112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endParaRPr lang="zh-TW" altLang="en-US" sz="9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6" name="文字方塊 11"/>
          <p:cNvSpPr txBox="1"/>
          <p:nvPr/>
        </p:nvSpPr>
        <p:spPr>
          <a:xfrm>
            <a:off x="3092245" y="2073516"/>
            <a:ext cx="112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ea typeface="微軟正黑體" panose="020B0604030504040204" pitchFamily="34" charset="-120"/>
                <a:cs typeface="Arial" panose="020B0604020202020204" pitchFamily="34" charset="0"/>
              </a:rPr>
              <a:t>Face Recognition</a:t>
            </a:r>
            <a:endParaRPr lang="zh-TW" altLang="en-US" sz="9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5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405" y="1530507"/>
            <a:ext cx="746422" cy="560401"/>
          </a:xfrm>
          <a:prstGeom prst="rect">
            <a:avLst/>
          </a:prstGeom>
        </p:spPr>
      </p:pic>
      <p:sp>
        <p:nvSpPr>
          <p:cNvPr id="1050497" name="文字方塊 13"/>
          <p:cNvSpPr txBox="1"/>
          <p:nvPr/>
        </p:nvSpPr>
        <p:spPr>
          <a:xfrm>
            <a:off x="4256553" y="2073516"/>
            <a:ext cx="4140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ea typeface="微軟正黑體" panose="020B0604030504040204" pitchFamily="34" charset="-120"/>
                <a:cs typeface="Arial" panose="020B0604020202020204" pitchFamily="34" charset="0"/>
              </a:rPr>
              <a:t>        AOI          Smart Door Lock   Autonomous Driving        Smart Factory </a:t>
            </a:r>
            <a:endParaRPr lang="zh-TW" altLang="en-US" sz="9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8" name="箭號: 向下 18"/>
          <p:cNvSpPr/>
          <p:nvPr/>
        </p:nvSpPr>
        <p:spPr>
          <a:xfrm rot="10800000">
            <a:off x="4448777" y="4754380"/>
            <a:ext cx="383459" cy="282388"/>
          </a:xfrm>
          <a:prstGeom prst="down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50499" name="矩形 15"/>
          <p:cNvSpPr/>
          <p:nvPr/>
        </p:nvSpPr>
        <p:spPr>
          <a:xfrm>
            <a:off x="2848163" y="5257395"/>
            <a:ext cx="4662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提供 </a:t>
            </a:r>
            <a:r>
              <a:rPr lang="en-US" altLang="zh-TW" b="1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b="1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晶圓代工製造服務，關鍵元件與 </a:t>
            </a:r>
            <a:r>
              <a:rPr lang="en-US" altLang="zh-TW" b="1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lang="zh-TW" altLang="en-US" b="1" dirty="0">
                <a:solidFill>
                  <a:srgbClr val="C00000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設計服務</a:t>
            </a:r>
          </a:p>
        </p:txBody>
      </p:sp>
      <p:sp>
        <p:nvSpPr>
          <p:cNvPr id="1050500" name="箭號: 向下 20"/>
          <p:cNvSpPr/>
          <p:nvPr/>
        </p:nvSpPr>
        <p:spPr>
          <a:xfrm rot="10800000">
            <a:off x="4456885" y="3669259"/>
            <a:ext cx="383459" cy="282388"/>
          </a:xfrm>
          <a:prstGeom prst="down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97236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191" y="1497369"/>
            <a:ext cx="372641" cy="619209"/>
          </a:xfrm>
          <a:prstGeom prst="rect">
            <a:avLst/>
          </a:prstGeom>
        </p:spPr>
      </p:pic>
      <p:pic>
        <p:nvPicPr>
          <p:cNvPr id="2097237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441" y="1506571"/>
            <a:ext cx="965517" cy="578992"/>
          </a:xfrm>
          <a:prstGeom prst="rect">
            <a:avLst/>
          </a:prstGeom>
        </p:spPr>
      </p:pic>
      <p:pic>
        <p:nvPicPr>
          <p:cNvPr id="2097238" name="Picture 4" descr="ãsmart factoryãçåçæå°çµæ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86354" y="1506571"/>
            <a:ext cx="1110564" cy="5466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050501" name="矩形 20"/>
          <p:cNvSpPr/>
          <p:nvPr/>
        </p:nvSpPr>
        <p:spPr>
          <a:xfrm>
            <a:off x="1827941" y="1144287"/>
            <a:ext cx="1033780" cy="358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AutoSys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50502" name="矩形 21"/>
          <p:cNvSpPr/>
          <p:nvPr/>
        </p:nvSpPr>
        <p:spPr>
          <a:xfrm>
            <a:off x="2177458" y="4090189"/>
            <a:ext cx="5566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e.g. </a:t>
            </a:r>
            <a:r>
              <a:rPr lang="en-US" altLang="zh-TW" sz="16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NeuChips</a:t>
            </a:r>
            <a:r>
              <a:rPr lang="en-US" altLang="zh-TW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Syntronix</a:t>
            </a:r>
            <a:r>
              <a:rPr lang="en-US" altLang="zh-TW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16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APmemory</a:t>
            </a:r>
            <a:r>
              <a:rPr lang="en-US" altLang="zh-TW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16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MaxRAM</a:t>
            </a:r>
            <a:r>
              <a:rPr lang="en-US" altLang="zh-TW" sz="16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…etc.  </a:t>
            </a:r>
            <a:endParaRPr lang="zh-TW" altLang="en-US" sz="1600" i="1" dirty="0">
              <a:solidFill>
                <a:srgbClr val="0000FF"/>
              </a:solidFill>
            </a:endParaRPr>
          </a:p>
        </p:txBody>
      </p:sp>
      <p:sp>
        <p:nvSpPr>
          <p:cNvPr id="23" name="矩形 5"/>
          <p:cNvSpPr/>
          <p:nvPr/>
        </p:nvSpPr>
        <p:spPr>
          <a:xfrm>
            <a:off x="1406896" y="2873280"/>
            <a:ext cx="6974010" cy="7197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algn="ctr"/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 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設計業者</a:t>
            </a:r>
            <a:r>
              <a:rPr lang="en-US" altLang="zh-TW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12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系統整合業者</a:t>
            </a:r>
            <a:endParaRPr lang="zh-TW" altLang="en-US" sz="1050" b="1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箭號: 向下 20"/>
          <p:cNvSpPr/>
          <p:nvPr/>
        </p:nvSpPr>
        <p:spPr>
          <a:xfrm rot="10800000">
            <a:off x="4456886" y="2557478"/>
            <a:ext cx="383459" cy="282388"/>
          </a:xfrm>
          <a:prstGeom prst="downArrow">
            <a:avLst/>
          </a:prstGeom>
          <a:solidFill>
            <a:srgbClr val="A0C0E5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TW" altLang="en-US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矩形 21"/>
          <p:cNvSpPr/>
          <p:nvPr/>
        </p:nvSpPr>
        <p:spPr>
          <a:xfrm>
            <a:off x="2424554" y="2909353"/>
            <a:ext cx="3717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e.g. </a:t>
            </a:r>
            <a:r>
              <a:rPr lang="en-US" altLang="zh-TW" sz="14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Mediatek</a:t>
            </a:r>
            <a:r>
              <a:rPr lang="en-US" altLang="zh-TW" sz="14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sz="14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4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Ambarela</a:t>
            </a:r>
            <a:r>
              <a:rPr lang="en-US" altLang="zh-TW" sz="14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1400" b="1" i="1" dirty="0" err="1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Wistron</a:t>
            </a:r>
            <a:r>
              <a:rPr lang="en-US" altLang="zh-TW" sz="1400" b="1" i="1" dirty="0">
                <a:solidFill>
                  <a:srgbClr val="0000FF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, …etc.   </a:t>
            </a:r>
            <a:endParaRPr lang="zh-TW" altLang="en-US" sz="1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3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83B94B-0774-494A-AAEF-7373FE0848D8}"/>
              </a:ext>
            </a:extLst>
          </p:cNvPr>
          <p:cNvSpPr/>
          <p:nvPr/>
        </p:nvSpPr>
        <p:spPr>
          <a:xfrm>
            <a:off x="36680" y="1112659"/>
            <a:ext cx="9070640" cy="1824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800">
            <a:solidFill>
              <a:srgbClr val="000000"/>
            </a:solidFill>
            <a:custDash>
              <a:ds d="100000" sp="100000"/>
            </a:custDash>
            <a:round/>
          </a:ln>
        </p:spPr>
        <p:txBody>
          <a:bodyPr wrap="none" lIns="9720" tIns="9720" rIns="9720" bIns="9720" anchorCtr="0" compatLnSpc="0"/>
          <a:lstStyle/>
          <a:p>
            <a:pPr algn="just" hangingPunct="0">
              <a:spcBef>
                <a:spcPts val="0"/>
              </a:spcBef>
              <a:spcAft>
                <a:spcPts val="0"/>
              </a:spcAft>
            </a:pPr>
            <a:endParaRPr lang="zh-TW" altLang="en-US" sz="16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A327C1-9B1D-4964-B9D7-A950995494DA}"/>
              </a:ext>
            </a:extLst>
          </p:cNvPr>
          <p:cNvSpPr/>
          <p:nvPr/>
        </p:nvSpPr>
        <p:spPr>
          <a:xfrm>
            <a:off x="36680" y="4624641"/>
            <a:ext cx="9070640" cy="17698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800">
            <a:solidFill>
              <a:srgbClr val="000000"/>
            </a:solidFill>
            <a:custDash>
              <a:ds d="100000" sp="100000"/>
            </a:custDash>
            <a:round/>
          </a:ln>
        </p:spPr>
        <p:txBody>
          <a:bodyPr rot="0" spcFirstLastPara="0" vertOverflow="overflow" horzOverflow="overflow" vert="horz" wrap="none" lIns="9720" tIns="9720" rIns="9720" bIns="9720" numCol="1" spcCol="0" rtlCol="0" fromWordArt="0" anchor="t" anchorCtr="0" forceAA="0" compatLnSpc="0">
            <a:prstTxWarp prst="textNoShape">
              <a:avLst/>
            </a:prstTxWarp>
            <a:noAutofit/>
          </a:bodyPr>
          <a:lstStyle/>
          <a:p>
            <a:pPr algn="just" hangingPunct="0">
              <a:spcBef>
                <a:spcPts val="0"/>
              </a:spcBef>
              <a:spcAft>
                <a:spcPts val="0"/>
              </a:spcAft>
            </a:pPr>
            <a:endParaRPr lang="zh-TW" altLang="en-US" sz="160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本計畫與 </a:t>
            </a:r>
            <a:r>
              <a:rPr lang="en-US" altLang="zh-TW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on</a:t>
            </a:r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Chip </a:t>
            </a:r>
            <a:r>
              <a:rPr lang="zh-TW" altLang="en-US" ker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計畫鏈結</a:t>
            </a:r>
            <a:endParaRPr lang="zh-TW" altLang="en-US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73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A606E0-91F8-4A55-AEAB-E3D115D14927}"/>
              </a:ext>
            </a:extLst>
          </p:cNvPr>
          <p:cNvSpPr/>
          <p:nvPr/>
        </p:nvSpPr>
        <p:spPr>
          <a:xfrm>
            <a:off x="4607217" y="1529222"/>
            <a:ext cx="2162735" cy="11744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C.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設計平台開發</a:t>
            </a:r>
            <a:endParaRPr lang="zh-TW" altLang="en-US" sz="1200" b="1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A3A591-6FD0-48A4-8B71-057E96D2CEA0}"/>
              </a:ext>
            </a:extLst>
          </p:cNvPr>
          <p:cNvSpPr/>
          <p:nvPr/>
        </p:nvSpPr>
        <p:spPr>
          <a:xfrm>
            <a:off x="92206" y="1755489"/>
            <a:ext cx="2107280" cy="9481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A. AIM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製程平台開發</a:t>
            </a:r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sz="1200" b="1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B30B8A-4993-47DF-A567-C39821E9698C}"/>
              </a:ext>
            </a:extLst>
          </p:cNvPr>
          <p:cNvSpPr/>
          <p:nvPr/>
        </p:nvSpPr>
        <p:spPr>
          <a:xfrm>
            <a:off x="2318593" y="1745920"/>
            <a:ext cx="2162735" cy="9481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B. AIM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基礎矽智財開發</a:t>
            </a:r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zh-TW" altLang="en-US" sz="1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98B7B0-C6A7-43B8-9622-08A4A01387CE}"/>
              </a:ext>
            </a:extLst>
          </p:cNvPr>
          <p:cNvSpPr/>
          <p:nvPr/>
        </p:nvSpPr>
        <p:spPr>
          <a:xfrm>
            <a:off x="6889059" y="1761946"/>
            <a:ext cx="2162735" cy="94816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  <a:endParaRPr lang="en-US" altLang="zh-TW" sz="16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en-US" altLang="zh-TW" sz="1200" b="1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2C5B4E-5166-451F-9818-D28D30AD8C68}"/>
              </a:ext>
            </a:extLst>
          </p:cNvPr>
          <p:cNvSpPr/>
          <p:nvPr/>
        </p:nvSpPr>
        <p:spPr>
          <a:xfrm>
            <a:off x="4607217" y="5247309"/>
            <a:ext cx="2162735" cy="815239"/>
          </a:xfrm>
          <a:prstGeom prst="rect">
            <a:avLst/>
          </a:prstGeom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新興運算</a:t>
            </a:r>
            <a:r>
              <a:rPr lang="en-US" altLang="zh-TW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B75C0-C40A-4452-A28D-10D1E4F7D456}"/>
              </a:ext>
            </a:extLst>
          </p:cNvPr>
          <p:cNvSpPr/>
          <p:nvPr/>
        </p:nvSpPr>
        <p:spPr>
          <a:xfrm>
            <a:off x="2325375" y="5251399"/>
            <a:ext cx="2162735" cy="815239"/>
          </a:xfrm>
          <a:prstGeom prst="rect">
            <a:avLst/>
          </a:prstGeom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晶片異質混模</a:t>
            </a:r>
            <a:endParaRPr lang="en-US" altLang="zh-TW" sz="1600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整合平台</a:t>
            </a:r>
            <a:endParaRPr lang="en-US" altLang="zh-TW" sz="1600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4C699D-B90F-438F-A321-1DA2548E978B}"/>
              </a:ext>
            </a:extLst>
          </p:cNvPr>
          <p:cNvCxnSpPr>
            <a:cxnSpLocks/>
          </p:cNvCxnSpPr>
          <p:nvPr/>
        </p:nvCxnSpPr>
        <p:spPr>
          <a:xfrm flipV="1">
            <a:off x="5442214" y="2710110"/>
            <a:ext cx="0" cy="123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614EA70-6CF1-4270-8DF9-7D6ED976393B}"/>
              </a:ext>
            </a:extLst>
          </p:cNvPr>
          <p:cNvCxnSpPr>
            <a:cxnSpLocks/>
          </p:cNvCxnSpPr>
          <p:nvPr/>
        </p:nvCxnSpPr>
        <p:spPr>
          <a:xfrm flipV="1">
            <a:off x="5834543" y="2703651"/>
            <a:ext cx="0" cy="937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8483B1F-51A4-4DB9-8030-A7815CD88C9F}"/>
              </a:ext>
            </a:extLst>
          </p:cNvPr>
          <p:cNvCxnSpPr>
            <a:cxnSpLocks/>
          </p:cNvCxnSpPr>
          <p:nvPr/>
        </p:nvCxnSpPr>
        <p:spPr>
          <a:xfrm>
            <a:off x="5442214" y="3950914"/>
            <a:ext cx="2256477" cy="1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00EF5E3-5D92-4A80-91A2-CA03D6EAC037}"/>
              </a:ext>
            </a:extLst>
          </p:cNvPr>
          <p:cNvCxnSpPr>
            <a:cxnSpLocks/>
          </p:cNvCxnSpPr>
          <p:nvPr/>
        </p:nvCxnSpPr>
        <p:spPr>
          <a:xfrm>
            <a:off x="5834543" y="3621110"/>
            <a:ext cx="2256477" cy="1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7C075C-4917-4BD8-9930-B86E5EB128C4}"/>
              </a:ext>
            </a:extLst>
          </p:cNvPr>
          <p:cNvCxnSpPr>
            <a:cxnSpLocks/>
          </p:cNvCxnSpPr>
          <p:nvPr/>
        </p:nvCxnSpPr>
        <p:spPr>
          <a:xfrm flipH="1" flipV="1">
            <a:off x="6263780" y="2716627"/>
            <a:ext cx="1" cy="59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73FF767-69E3-491B-AA70-927A678D3000}"/>
              </a:ext>
            </a:extLst>
          </p:cNvPr>
          <p:cNvCxnSpPr>
            <a:cxnSpLocks/>
          </p:cNvCxnSpPr>
          <p:nvPr/>
        </p:nvCxnSpPr>
        <p:spPr>
          <a:xfrm>
            <a:off x="6252433" y="3313652"/>
            <a:ext cx="2256477" cy="13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F87650C-E0AB-4A70-AF56-DA35AEF60725}"/>
              </a:ext>
            </a:extLst>
          </p:cNvPr>
          <p:cNvCxnSpPr>
            <a:cxnSpLocks/>
          </p:cNvCxnSpPr>
          <p:nvPr/>
        </p:nvCxnSpPr>
        <p:spPr>
          <a:xfrm>
            <a:off x="7698691" y="3970659"/>
            <a:ext cx="14299" cy="1280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30CE2C8-1298-4EC3-81DC-1DF611FCCB17}"/>
              </a:ext>
            </a:extLst>
          </p:cNvPr>
          <p:cNvCxnSpPr>
            <a:cxnSpLocks/>
          </p:cNvCxnSpPr>
          <p:nvPr/>
        </p:nvCxnSpPr>
        <p:spPr>
          <a:xfrm>
            <a:off x="8097848" y="3634859"/>
            <a:ext cx="0" cy="1612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C72679D-1857-40FB-AFE5-CFE35F3A659A}"/>
              </a:ext>
            </a:extLst>
          </p:cNvPr>
          <p:cNvCxnSpPr>
            <a:cxnSpLocks/>
          </p:cNvCxnSpPr>
          <p:nvPr/>
        </p:nvCxnSpPr>
        <p:spPr>
          <a:xfrm>
            <a:off x="8490571" y="3334336"/>
            <a:ext cx="0" cy="1912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F35DEA5-7438-4774-84D6-62F02ED64C49}"/>
              </a:ext>
            </a:extLst>
          </p:cNvPr>
          <p:cNvCxnSpPr>
            <a:cxnSpLocks/>
          </p:cNvCxnSpPr>
          <p:nvPr/>
        </p:nvCxnSpPr>
        <p:spPr>
          <a:xfrm>
            <a:off x="3171039" y="3160427"/>
            <a:ext cx="3092741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E04C1B-05BD-4418-8581-F8699D1779C4}"/>
              </a:ext>
            </a:extLst>
          </p:cNvPr>
          <p:cNvCxnSpPr>
            <a:cxnSpLocks/>
          </p:cNvCxnSpPr>
          <p:nvPr/>
        </p:nvCxnSpPr>
        <p:spPr>
          <a:xfrm>
            <a:off x="2934929" y="3467540"/>
            <a:ext cx="2899614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6DC4DDB-23BD-4A99-BB1E-38CBC378573C}"/>
              </a:ext>
            </a:extLst>
          </p:cNvPr>
          <p:cNvCxnSpPr>
            <a:cxnSpLocks/>
          </p:cNvCxnSpPr>
          <p:nvPr/>
        </p:nvCxnSpPr>
        <p:spPr>
          <a:xfrm>
            <a:off x="2647200" y="3788747"/>
            <a:ext cx="280704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C18861-FF4E-420D-8151-BA8F00C30F42}"/>
              </a:ext>
            </a:extLst>
          </p:cNvPr>
          <p:cNvSpPr txBox="1"/>
          <p:nvPr/>
        </p:nvSpPr>
        <p:spPr>
          <a:xfrm>
            <a:off x="1306860" y="2983663"/>
            <a:ext cx="212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加速器架構分析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267429-8B3D-4B04-AA66-FAED5ABC7647}"/>
              </a:ext>
            </a:extLst>
          </p:cNvPr>
          <p:cNvSpPr txBox="1"/>
          <p:nvPr/>
        </p:nvSpPr>
        <p:spPr>
          <a:xfrm>
            <a:off x="1056842" y="3299700"/>
            <a:ext cx="222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晶片軟體編譯器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10EC94-4730-4EC9-A3C6-A3245CD48D16}"/>
              </a:ext>
            </a:extLst>
          </p:cNvPr>
          <p:cNvSpPr txBox="1"/>
          <p:nvPr/>
        </p:nvSpPr>
        <p:spPr>
          <a:xfrm>
            <a:off x="3086021" y="4786070"/>
            <a:ext cx="37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AI on Chip</a:t>
            </a:r>
            <a:r>
              <a:rPr lang="zh-TW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終端智慧發展計畫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62449BF-C954-46A4-8E15-4F9303C56C98}"/>
              </a:ext>
            </a:extLst>
          </p:cNvPr>
          <p:cNvSpPr txBox="1"/>
          <p:nvPr/>
        </p:nvSpPr>
        <p:spPr>
          <a:xfrm>
            <a:off x="2612472" y="1100464"/>
            <a:ext cx="37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ea typeface="微軟正黑體" panose="020B0604030504040204" pitchFamily="34" charset="-120"/>
                <a:cs typeface="Arial" panose="020B0604020202020204" pitchFamily="34" charset="0"/>
              </a:rPr>
              <a:t>本</a:t>
            </a:r>
            <a:r>
              <a:rPr lang="zh-TW" altLang="zh-TW" b="1" dirty="0">
                <a:ea typeface="微軟正黑體" panose="020B0604030504040204" pitchFamily="34" charset="-120"/>
                <a:cs typeface="Arial" panose="020B0604020202020204" pitchFamily="34" charset="0"/>
              </a:rPr>
              <a:t>計畫</a:t>
            </a:r>
            <a:endParaRPr lang="zh-TW" altLang="en-US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C33CAD1-9B92-4CD2-9268-581BB1B21494}"/>
              </a:ext>
            </a:extLst>
          </p:cNvPr>
          <p:cNvCxnSpPr>
            <a:cxnSpLocks/>
          </p:cNvCxnSpPr>
          <p:nvPr/>
        </p:nvCxnSpPr>
        <p:spPr>
          <a:xfrm flipV="1">
            <a:off x="5083169" y="2727721"/>
            <a:ext cx="0" cy="164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84840E8-14AE-4C3F-9B68-DFDCAE2EA88D}"/>
              </a:ext>
            </a:extLst>
          </p:cNvPr>
          <p:cNvCxnSpPr>
            <a:cxnSpLocks/>
          </p:cNvCxnSpPr>
          <p:nvPr/>
        </p:nvCxnSpPr>
        <p:spPr>
          <a:xfrm>
            <a:off x="1353025" y="4368195"/>
            <a:ext cx="3730144" cy="22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CE0F500-589E-4098-85BC-883B7EA51C9D}"/>
              </a:ext>
            </a:extLst>
          </p:cNvPr>
          <p:cNvCxnSpPr>
            <a:cxnSpLocks/>
          </p:cNvCxnSpPr>
          <p:nvPr/>
        </p:nvCxnSpPr>
        <p:spPr>
          <a:xfrm>
            <a:off x="1377004" y="4381944"/>
            <a:ext cx="0" cy="865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9267429-8B3D-4B04-AA66-FAED5ABC7647}"/>
              </a:ext>
            </a:extLst>
          </p:cNvPr>
          <p:cNvSpPr txBox="1"/>
          <p:nvPr/>
        </p:nvSpPr>
        <p:spPr>
          <a:xfrm>
            <a:off x="795982" y="4023345"/>
            <a:ext cx="1816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晶片設計驗證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9267429-8B3D-4B04-AA66-FAED5ABC7647}"/>
              </a:ext>
            </a:extLst>
          </p:cNvPr>
          <p:cNvSpPr txBox="1"/>
          <p:nvPr/>
        </p:nvSpPr>
        <p:spPr>
          <a:xfrm>
            <a:off x="801993" y="3634859"/>
            <a:ext cx="222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400" b="1" dirty="0">
                <a:solidFill>
                  <a:schemeClr val="bg2">
                    <a:lumMod val="50000"/>
                  </a:schemeClr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晶片效能優化校調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6DC4DDB-23BD-4A99-BB1E-38CBC378573C}"/>
              </a:ext>
            </a:extLst>
          </p:cNvPr>
          <p:cNvCxnSpPr>
            <a:cxnSpLocks/>
          </p:cNvCxnSpPr>
          <p:nvPr/>
        </p:nvCxnSpPr>
        <p:spPr>
          <a:xfrm>
            <a:off x="2535440" y="4174827"/>
            <a:ext cx="2547729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  <a:headEnd type="oval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9E7BAEE-8E4C-4A3F-9856-47B2477B2393}"/>
              </a:ext>
            </a:extLst>
          </p:cNvPr>
          <p:cNvSpPr/>
          <p:nvPr/>
        </p:nvSpPr>
        <p:spPr>
          <a:xfrm>
            <a:off x="98988" y="5247309"/>
            <a:ext cx="2107280" cy="815239"/>
          </a:xfrm>
          <a:prstGeom prst="rect">
            <a:avLst/>
          </a:prstGeom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半通用晶片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E355D2-DBCA-4129-88C4-28FF21FBEF0D}"/>
              </a:ext>
            </a:extLst>
          </p:cNvPr>
          <p:cNvSpPr/>
          <p:nvPr/>
        </p:nvSpPr>
        <p:spPr>
          <a:xfrm>
            <a:off x="6889059" y="5247309"/>
            <a:ext cx="2162735" cy="819329"/>
          </a:xfrm>
          <a:prstGeom prst="rect">
            <a:avLst/>
          </a:prstGeom>
          <a:gradFill>
            <a:gsLst>
              <a:gs pos="0">
                <a:srgbClr val="FFFFCC"/>
              </a:gs>
              <a:gs pos="96000">
                <a:schemeClr val="accent5">
                  <a:tint val="45000"/>
                  <a:satMod val="220000"/>
                </a:schemeClr>
              </a:gs>
              <a:gs pos="100000">
                <a:schemeClr val="accent5">
                  <a:tint val="90000"/>
                  <a:satMod val="130000"/>
                </a:schemeClr>
              </a:gs>
            </a:gsLst>
            <a:lin ang="5400000" scaled="1"/>
          </a:gra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600" b="1" dirty="0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系統</a:t>
            </a:r>
            <a:r>
              <a:rPr lang="zh-TW" altLang="en-US" sz="1600" b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整合設計</a:t>
            </a:r>
            <a:endParaRPr lang="en-US" altLang="zh-TW" sz="1600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1600" b="1">
                <a:solidFill>
                  <a:schemeClr val="dk1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軟體平台</a:t>
            </a:r>
            <a:endParaRPr lang="en-US" altLang="zh-TW" sz="1600" b="1" dirty="0">
              <a:solidFill>
                <a:schemeClr val="dk1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58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0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50509" name="標題 1"/>
          <p:cNvSpPr txBox="1"/>
          <p:nvPr/>
        </p:nvSpPr>
        <p:spPr>
          <a:xfrm>
            <a:off x="913244" y="547854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1050510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聯合申請單位之分工與角色說明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511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74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50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6518" y="554101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經費需求</a:t>
            </a:r>
            <a:endParaRPr lang="zh-TW" altLang="en-US" b="0" i="1" kern="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122BB6DB-EC27-4DA1-97AB-A6F0F7EF4F3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9945" y="1436453"/>
          <a:ext cx="8588418" cy="5192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198">
                  <a:extLst>
                    <a:ext uri="{9D8B030D-6E8A-4147-A177-3AD203B41FA5}">
                      <a16:colId xmlns:a16="http://schemas.microsoft.com/office/drawing/2014/main" val="2127940191"/>
                    </a:ext>
                  </a:extLst>
                </a:gridCol>
                <a:gridCol w="1271805">
                  <a:extLst>
                    <a:ext uri="{9D8B030D-6E8A-4147-A177-3AD203B41FA5}">
                      <a16:colId xmlns:a16="http://schemas.microsoft.com/office/drawing/2014/main" val="2253652443"/>
                    </a:ext>
                  </a:extLst>
                </a:gridCol>
                <a:gridCol w="1271805">
                  <a:extLst>
                    <a:ext uri="{9D8B030D-6E8A-4147-A177-3AD203B41FA5}">
                      <a16:colId xmlns:a16="http://schemas.microsoft.com/office/drawing/2014/main" val="296831566"/>
                    </a:ext>
                  </a:extLst>
                </a:gridCol>
                <a:gridCol w="1271805">
                  <a:extLst>
                    <a:ext uri="{9D8B030D-6E8A-4147-A177-3AD203B41FA5}">
                      <a16:colId xmlns:a16="http://schemas.microsoft.com/office/drawing/2014/main" val="595769030"/>
                    </a:ext>
                  </a:extLst>
                </a:gridCol>
                <a:gridCol w="1271805">
                  <a:extLst>
                    <a:ext uri="{9D8B030D-6E8A-4147-A177-3AD203B41FA5}">
                      <a16:colId xmlns:a16="http://schemas.microsoft.com/office/drawing/2014/main" val="2364824118"/>
                    </a:ext>
                  </a:extLst>
                </a:gridCol>
              </a:tblGrid>
              <a:tr h="288497">
                <a:tc gridSpan="5"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單位：千元</a:t>
                      </a:r>
                      <a:endParaRPr lang="zh-TW" altLang="en-US" sz="1600" b="1" i="0" u="none" strike="noStrike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91897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會計科目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補助款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自籌款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合計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%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0394065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創新或研究發展人員之人事費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1254949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）研發／專案人員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49,789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49,789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99,578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25.1%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097415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）國際研發人員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201106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）顧問、專家費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5,100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293198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消耗性器材及原材料費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46,641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46,641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93,282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23.5%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157050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創新或研究發展設備使用費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43,439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43,439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86,878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3928459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創新或研究發展設備維護費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039482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技術引進、委託研究或驗證費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845426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）技術引進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39,500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45,500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85,000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570268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15,000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949157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）委託研究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計畫管理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031051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）驗證費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1,125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1,375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882742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國內差旅費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1,450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1,450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2,900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418748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7.</a:t>
                      </a:r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專利申請費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1,250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1,250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2,500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804953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開發總經費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195,244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201,494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396,738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215014"/>
                  </a:ext>
                </a:extLst>
              </a:tr>
              <a:tr h="28849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1" i="0" u="none" strike="noStrike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百分比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49.2%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50.8%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086923"/>
                  </a:ext>
                </a:extLst>
              </a:tr>
            </a:tbl>
          </a:graphicData>
        </a:graphic>
      </p:graphicFrame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02401"/>
            <a:ext cx="2133600" cy="339725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75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67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F7CDFE-C2E5-484A-8F0E-528D422C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投入資源分析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62AD7585-8BAB-45BD-BAB4-1EB764346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735993"/>
              </p:ext>
            </p:extLst>
          </p:nvPr>
        </p:nvGraphicFramePr>
        <p:xfrm>
          <a:off x="1236663" y="1033670"/>
          <a:ext cx="7450137" cy="5625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02401"/>
            <a:ext cx="2133600" cy="3397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3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97DF6-BB22-46D0-A265-B2298556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風險評估與因應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293F9A-917E-4644-8C98-E0ABB038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8746778C-26F2-4C54-BF38-D5BF88CD0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649273"/>
              </p:ext>
            </p:extLst>
          </p:nvPr>
        </p:nvGraphicFramePr>
        <p:xfrm>
          <a:off x="667601" y="1395454"/>
          <a:ext cx="8019199" cy="529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468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2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1050523" name="標題 1"/>
          <p:cNvSpPr txBox="1"/>
          <p:nvPr/>
        </p:nvSpPr>
        <p:spPr>
          <a:xfrm>
            <a:off x="913244" y="547854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1050524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公司概況及研發實績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計畫主持人過去研發資歷說明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需求與應用分析及國內外競爭分析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計畫構想與關鍵能力分析</a:t>
            </a: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預期效益與價值創造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資源投入與風險評估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計畫之分工與角色說明</a:t>
            </a:r>
            <a:endParaRPr lang="en-US" altLang="zh-TW" sz="2400" b="1" kern="0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總結</a:t>
            </a:r>
            <a:endParaRPr lang="en-US" altLang="zh-TW" sz="2400" b="1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2400" b="1" kern="0" dirty="0">
                <a:latin typeface="Calibri" panose="020F0502020204030204" pitchFamily="34" charset="0"/>
                <a:ea typeface="微軟正黑體" panose="020B0604030504040204" pitchFamily="34" charset="-120"/>
              </a:rPr>
              <a:t>附件</a:t>
            </a:r>
          </a:p>
        </p:txBody>
      </p:sp>
      <p:sp>
        <p:nvSpPr>
          <p:cNvPr id="105052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fld id="{4122F83D-C70C-4EAE-ADD6-650BB3206743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78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0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F517D-705D-4A0D-840E-520489C8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計畫組織及分工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7413E4-F352-46DC-936B-2AE07BA9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399" y="651298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7E3B9FC-897D-48E1-B689-69E2B9D0D5C1}"/>
              </a:ext>
            </a:extLst>
          </p:cNvPr>
          <p:cNvSpPr/>
          <p:nvPr/>
        </p:nvSpPr>
        <p:spPr>
          <a:xfrm>
            <a:off x="571501" y="130697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系統開發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D4A955-F4C2-4DD5-8C9A-D8CF8C1A4849}"/>
              </a:ext>
            </a:extLst>
          </p:cNvPr>
          <p:cNvSpPr/>
          <p:nvPr/>
        </p:nvSpPr>
        <p:spPr>
          <a:xfrm>
            <a:off x="571501" y="262142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設計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F24155B-BBBA-4751-BA61-8B8851B382BF}"/>
              </a:ext>
            </a:extLst>
          </p:cNvPr>
          <p:cNvSpPr/>
          <p:nvPr/>
        </p:nvSpPr>
        <p:spPr>
          <a:xfrm>
            <a:off x="571501" y="393587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矽智財元件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9CB392F-234F-4921-BBF1-8103961AAD29}"/>
              </a:ext>
            </a:extLst>
          </p:cNvPr>
          <p:cNvSpPr/>
          <p:nvPr/>
        </p:nvSpPr>
        <p:spPr>
          <a:xfrm>
            <a:off x="571501" y="5250325"/>
            <a:ext cx="1543050" cy="1066800"/>
          </a:xfrm>
          <a:prstGeom prst="roundRect">
            <a:avLst>
              <a:gd name="adj" fmla="val 5953"/>
            </a:avLst>
          </a:prstGeom>
          <a:solidFill>
            <a:srgbClr val="FFF0CD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製程平台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D2F660B7-BE0D-458D-A0CF-DE9522E8E6D4}"/>
              </a:ext>
            </a:extLst>
          </p:cNvPr>
          <p:cNvSpPr/>
          <p:nvPr/>
        </p:nvSpPr>
        <p:spPr>
          <a:xfrm flipV="1">
            <a:off x="990600" y="5002675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CB84113-C2FF-45AC-A83A-64D21249AD58}"/>
              </a:ext>
            </a:extLst>
          </p:cNvPr>
          <p:cNvSpPr/>
          <p:nvPr/>
        </p:nvSpPr>
        <p:spPr>
          <a:xfrm flipV="1">
            <a:off x="990599" y="3688225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69121E18-EA21-48B5-9979-7E3E0521036F}"/>
              </a:ext>
            </a:extLst>
          </p:cNvPr>
          <p:cNvSpPr/>
          <p:nvPr/>
        </p:nvSpPr>
        <p:spPr>
          <a:xfrm flipV="1">
            <a:off x="990600" y="2373775"/>
            <a:ext cx="600075" cy="247650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69A2D8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03125D-B62C-4822-B31A-E9F199BF0596}"/>
              </a:ext>
            </a:extLst>
          </p:cNvPr>
          <p:cNvSpPr/>
          <p:nvPr/>
        </p:nvSpPr>
        <p:spPr>
          <a:xfrm>
            <a:off x="3548065" y="5555707"/>
            <a:ext cx="1319211" cy="45554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EA013A-4085-41D1-8527-497A1AE59382}"/>
              </a:ext>
            </a:extLst>
          </p:cNvPr>
          <p:cNvSpPr/>
          <p:nvPr/>
        </p:nvSpPr>
        <p:spPr>
          <a:xfrm>
            <a:off x="2519364" y="4241820"/>
            <a:ext cx="1300161" cy="45554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CEBE570-E42F-4EA8-964D-060B0569E628}"/>
              </a:ext>
            </a:extLst>
          </p:cNvPr>
          <p:cNvSpPr/>
          <p:nvPr/>
        </p:nvSpPr>
        <p:spPr>
          <a:xfrm>
            <a:off x="4295776" y="4019712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MaxRAM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 DRAM IP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018F95-D2CF-4CA4-9D60-9AB3D65F2051}"/>
              </a:ext>
            </a:extLst>
          </p:cNvPr>
          <p:cNvSpPr/>
          <p:nvPr/>
        </p:nvSpPr>
        <p:spPr>
          <a:xfrm>
            <a:off x="4295775" y="4365406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智成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MCU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BC81E9-0DC4-45B8-B833-1247F786DE98}"/>
              </a:ext>
            </a:extLst>
          </p:cNvPr>
          <p:cNvSpPr/>
          <p:nvPr/>
        </p:nvSpPr>
        <p:spPr>
          <a:xfrm>
            <a:off x="4295775" y="4711101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愛普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SRAM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F1F7E-B455-483B-8442-F29F3DFDA87C}"/>
              </a:ext>
            </a:extLst>
          </p:cNvPr>
          <p:cNvSpPr/>
          <p:nvPr/>
        </p:nvSpPr>
        <p:spPr>
          <a:xfrm>
            <a:off x="4295775" y="2587976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創鑫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CNN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Engine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BE4BEA-421F-4FEF-BDEF-6125BC7AB7F8}"/>
              </a:ext>
            </a:extLst>
          </p:cNvPr>
          <p:cNvSpPr/>
          <p:nvPr/>
        </p:nvSpPr>
        <p:spPr>
          <a:xfrm>
            <a:off x="4295775" y="2904482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DIP </a:t>
            </a:r>
            <a:r>
              <a:rPr kumimoji="1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Engine+SW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AE9097-2A23-404C-AEB2-0793F7ED3AB9}"/>
              </a:ext>
            </a:extLst>
          </p:cNvPr>
          <p:cNvSpPr/>
          <p:nvPr/>
        </p:nvSpPr>
        <p:spPr>
          <a:xfrm>
            <a:off x="4295776" y="3220988"/>
            <a:ext cx="1819275" cy="247650"/>
          </a:xfrm>
          <a:prstGeom prst="rect">
            <a:avLst/>
          </a:prstGeom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IC 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設計開發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B8FF7C-ED01-4756-B705-1A2E9454E033}"/>
              </a:ext>
            </a:extLst>
          </p:cNvPr>
          <p:cNvSpPr/>
          <p:nvPr/>
        </p:nvSpPr>
        <p:spPr>
          <a:xfrm>
            <a:off x="4295776" y="3537495"/>
            <a:ext cx="1819275" cy="247650"/>
          </a:xfrm>
          <a:prstGeom prst="rect">
            <a:avLst/>
          </a:prstGeom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清大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Study</a:t>
            </a:r>
            <a:endParaRPr kumimoji="1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222E95-F146-4524-A71A-59B6A10086FC}"/>
              </a:ext>
            </a:extLst>
          </p:cNvPr>
          <p:cNvSpPr/>
          <p:nvPr/>
        </p:nvSpPr>
        <p:spPr>
          <a:xfrm>
            <a:off x="2519364" y="1613406"/>
            <a:ext cx="1300161" cy="45554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先進車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FA5C7C3-368A-4CB4-A0B8-2B82EF724144}"/>
              </a:ext>
            </a:extLst>
          </p:cNvPr>
          <p:cNvSpPr/>
          <p:nvPr/>
        </p:nvSpPr>
        <p:spPr>
          <a:xfrm>
            <a:off x="4293395" y="1373854"/>
            <a:ext cx="1819275" cy="247650"/>
          </a:xfrm>
          <a:prstGeom prst="rect">
            <a:avLst/>
          </a:prstGeom>
          <a:solidFill>
            <a:srgbClr val="CCFFCC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ADAS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驗證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DB006B-8233-4E90-A949-F544954F54D2}"/>
              </a:ext>
            </a:extLst>
          </p:cNvPr>
          <p:cNvSpPr/>
          <p:nvPr/>
        </p:nvSpPr>
        <p:spPr>
          <a:xfrm>
            <a:off x="4293392" y="1691183"/>
            <a:ext cx="1819275" cy="247650"/>
          </a:xfrm>
          <a:prstGeom prst="rect">
            <a:avLst/>
          </a:prstGeom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ITRI: 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系統整合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D18DD-76C7-4338-BD82-A77352EBA763}"/>
              </a:ext>
            </a:extLst>
          </p:cNvPr>
          <p:cNvSpPr/>
          <p:nvPr/>
        </p:nvSpPr>
        <p:spPr>
          <a:xfrm>
            <a:off x="4293391" y="2022141"/>
            <a:ext cx="1819275" cy="247650"/>
          </a:xfrm>
          <a:prstGeom prst="rect">
            <a:avLst/>
          </a:prstGeom>
          <a:solidFill>
            <a:schemeClr val="bg2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雲科大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: </a:t>
            </a: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自駕車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41CC7E-8C0B-4614-8076-CDDB10DEE494}"/>
              </a:ext>
            </a:extLst>
          </p:cNvPr>
          <p:cNvSpPr/>
          <p:nvPr/>
        </p:nvSpPr>
        <p:spPr>
          <a:xfrm>
            <a:off x="2519364" y="2927613"/>
            <a:ext cx="1300161" cy="45554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FAB651E-F4F6-46E0-9E02-267CE73E436A}"/>
              </a:ext>
            </a:extLst>
          </p:cNvPr>
          <p:cNvSpPr/>
          <p:nvPr/>
        </p:nvSpPr>
        <p:spPr>
          <a:xfrm>
            <a:off x="7010400" y="5250324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Foundry Service for AIM IC design house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A8E0301-E46C-4B52-B351-039349D7C70C}"/>
              </a:ext>
            </a:extLst>
          </p:cNvPr>
          <p:cNvSpPr/>
          <p:nvPr/>
        </p:nvSpPr>
        <p:spPr>
          <a:xfrm>
            <a:off x="7010399" y="2612658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智慧記憶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DIP/VNNA IC sales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design service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54EF48FC-4B00-4C77-98AF-F65FCBACEDA0}"/>
              </a:ext>
            </a:extLst>
          </p:cNvPr>
          <p:cNvSpPr/>
          <p:nvPr/>
        </p:nvSpPr>
        <p:spPr>
          <a:xfrm>
            <a:off x="7024686" y="1306974"/>
            <a:ext cx="1819275" cy="91235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先進</a:t>
            </a:r>
            <a:r>
              <a:rPr kumimoji="1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車</a:t>
            </a:r>
            <a:endParaRPr kumimoji="1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ADAS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solution </a:t>
            </a:r>
            <a:r>
              <a:rPr kumimoji="1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sales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200" dirty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主機板代工</a:t>
            </a:r>
            <a:r>
              <a:rPr lang="zh-TW" altLang="en-US" sz="1200" dirty="0" smtClean="0">
                <a:solidFill>
                  <a:prstClr val="black"/>
                </a:solidFill>
                <a:ea typeface="微軟正黑體" panose="020B0604030504040204" pitchFamily="34" charset="-120"/>
                <a:cs typeface="Arial" panose="020B0604020202020204" pitchFamily="34" charset="0"/>
              </a:rPr>
              <a:t>銷售</a:t>
            </a:r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31A22A4A-3F31-49D9-9C79-F844296FCA87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2114551" y="1840375"/>
            <a:ext cx="404813" cy="806"/>
          </a:xfrm>
          <a:prstGeom prst="bentConnector3">
            <a:avLst/>
          </a:prstGeom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D003A27-E750-40F8-8945-0A59BBC360D0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>
            <a:off x="2114551" y="3154825"/>
            <a:ext cx="404813" cy="563"/>
          </a:xfrm>
          <a:prstGeom prst="bentConnector3">
            <a:avLst/>
          </a:prstGeom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661876CA-AA3E-48C1-8E64-E0E9C4DA22A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2114551" y="4469275"/>
            <a:ext cx="404813" cy="320"/>
          </a:xfrm>
          <a:prstGeom prst="bentConnector3">
            <a:avLst/>
          </a:prstGeom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A57CB8A8-D421-4601-B85D-AC9183695BFA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2114551" y="5783482"/>
            <a:ext cx="1433514" cy="243"/>
          </a:xfrm>
          <a:prstGeom prst="bentConnector3">
            <a:avLst/>
          </a:prstGeom>
          <a:ln w="508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618B4E8-6731-4453-A691-E1CA7B6E4005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rot="16200000" flipV="1">
            <a:off x="3259389" y="4607425"/>
            <a:ext cx="858338" cy="1038226"/>
          </a:xfrm>
          <a:prstGeom prst="bentConnector3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2BA2B5D5-2372-4EA6-9D4F-9118EAB74C11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rot="5400000" flipH="1" flipV="1">
            <a:off x="2740116" y="3812491"/>
            <a:ext cx="858658" cy="12700"/>
          </a:xfrm>
          <a:prstGeom prst="bentConnector3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9F87240B-120C-4B4F-A098-1A9A1D87269A}"/>
              </a:ext>
            </a:extLst>
          </p:cNvPr>
          <p:cNvCxnSpPr>
            <a:cxnSpLocks/>
            <a:stCxn id="29" idx="0"/>
            <a:endCxn id="25" idx="2"/>
          </p:cNvCxnSpPr>
          <p:nvPr/>
        </p:nvCxnSpPr>
        <p:spPr>
          <a:xfrm rot="5400000" flipH="1" flipV="1">
            <a:off x="2740116" y="2498284"/>
            <a:ext cx="858658" cy="12700"/>
          </a:xfrm>
          <a:prstGeom prst="bentConnector3">
            <a:avLst/>
          </a:prstGeom>
          <a:ln w="190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D6B967CF-CF13-4518-99E9-5727F74E1BD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3819525" y="1497679"/>
            <a:ext cx="473870" cy="343502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AC6A3E41-6EED-4031-B87D-117C7E5230F1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3819525" y="1815008"/>
            <a:ext cx="473867" cy="26173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03195606-96C9-47A8-845E-57FBCB4276C1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819525" y="1841181"/>
            <a:ext cx="473866" cy="304785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接點: 肘形 89">
            <a:extLst>
              <a:ext uri="{FF2B5EF4-FFF2-40B4-BE49-F238E27FC236}">
                <a16:creationId xmlns:a16="http://schemas.microsoft.com/office/drawing/2014/main" id="{30494704-A3EF-409F-9F49-7252347CBA2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802858" y="2711801"/>
            <a:ext cx="492917" cy="452844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39DAB038-D11B-46B4-8D61-6E857E4272C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828257" y="3028307"/>
            <a:ext cx="467518" cy="126518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E133019F-7521-4654-BAFB-59BAE0767D52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3819525" y="3155388"/>
            <a:ext cx="476251" cy="189425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CC740EFB-1B75-4E97-94E1-B58A700F1FA9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3819525" y="3155388"/>
            <a:ext cx="476251" cy="505932"/>
          </a:xfrm>
          <a:prstGeom prst="bentConnector3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AFBE372D-54C1-4B5D-A669-17A9A68F101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3819525" y="4143537"/>
            <a:ext cx="476251" cy="326058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肘形 103">
            <a:extLst>
              <a:ext uri="{FF2B5EF4-FFF2-40B4-BE49-F238E27FC236}">
                <a16:creationId xmlns:a16="http://schemas.microsoft.com/office/drawing/2014/main" id="{B6C573F2-B699-4574-A81F-4FD310205A55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819525" y="4469595"/>
            <a:ext cx="476250" cy="19636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肘形 106">
            <a:extLst>
              <a:ext uri="{FF2B5EF4-FFF2-40B4-BE49-F238E27FC236}">
                <a16:creationId xmlns:a16="http://schemas.microsoft.com/office/drawing/2014/main" id="{492C36CB-B6FB-44CC-B9F8-0CCEE14BECF5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819525" y="4469595"/>
            <a:ext cx="476250" cy="365331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E295655F-FA7D-42DA-A9C3-9A7E3C4ED499}"/>
              </a:ext>
            </a:extLst>
          </p:cNvPr>
          <p:cNvSpPr/>
          <p:nvPr/>
        </p:nvSpPr>
        <p:spPr>
          <a:xfrm>
            <a:off x="6324600" y="1457082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E12EABD3-3A1E-4FF0-AFF9-0DA7715C7257}"/>
              </a:ext>
            </a:extLst>
          </p:cNvPr>
          <p:cNvSpPr/>
          <p:nvPr/>
        </p:nvSpPr>
        <p:spPr>
          <a:xfrm>
            <a:off x="6336504" y="2908992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793162C6-5EB6-4EE2-AB21-395E430684EA}"/>
              </a:ext>
            </a:extLst>
          </p:cNvPr>
          <p:cNvSpPr/>
          <p:nvPr/>
        </p:nvSpPr>
        <p:spPr>
          <a:xfrm>
            <a:off x="6322386" y="5379610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390FF46-38E6-479D-8A55-CD5466808982}"/>
              </a:ext>
            </a:extLst>
          </p:cNvPr>
          <p:cNvSpPr/>
          <p:nvPr/>
        </p:nvSpPr>
        <p:spPr>
          <a:xfrm>
            <a:off x="2316958" y="6451418"/>
            <a:ext cx="273844" cy="23657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F8675807-D3F7-4A9D-BCD4-3E45D55BF4CC}"/>
              </a:ext>
            </a:extLst>
          </p:cNvPr>
          <p:cNvSpPr txBox="1"/>
          <p:nvPr/>
        </p:nvSpPr>
        <p:spPr>
          <a:xfrm>
            <a:off x="2559438" y="64106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主導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84C0987-F313-4DC1-9424-66B2B67EEADF}"/>
              </a:ext>
            </a:extLst>
          </p:cNvPr>
          <p:cNvSpPr/>
          <p:nvPr/>
        </p:nvSpPr>
        <p:spPr>
          <a:xfrm>
            <a:off x="3411143" y="6461480"/>
            <a:ext cx="273844" cy="236576"/>
          </a:xfrm>
          <a:prstGeom prst="rect">
            <a:avLst/>
          </a:prstGeom>
          <a:solidFill>
            <a:srgbClr val="CCFFCC"/>
          </a:solidFill>
          <a:ln w="28575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562A67B-B230-4CEB-B911-61D9DB6B48B6}"/>
              </a:ext>
            </a:extLst>
          </p:cNvPr>
          <p:cNvSpPr txBox="1"/>
          <p:nvPr/>
        </p:nvSpPr>
        <p:spPr>
          <a:xfrm>
            <a:off x="3653623" y="64207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技術引進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6A24DDD-B6FB-4019-BF3B-ED6E0CDD690E}"/>
              </a:ext>
            </a:extLst>
          </p:cNvPr>
          <p:cNvSpPr/>
          <p:nvPr/>
        </p:nvSpPr>
        <p:spPr>
          <a:xfrm>
            <a:off x="4696202" y="6451418"/>
            <a:ext cx="273844" cy="2365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0460DF4B-354C-429E-B47D-67B0ED93D5B0}"/>
              </a:ext>
            </a:extLst>
          </p:cNvPr>
          <p:cNvSpPr txBox="1"/>
          <p:nvPr/>
        </p:nvSpPr>
        <p:spPr>
          <a:xfrm>
            <a:off x="4938682" y="64106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委外研究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AF978664-1BF2-4561-9195-ED5135972BAF}"/>
              </a:ext>
            </a:extLst>
          </p:cNvPr>
          <p:cNvSpPr/>
          <p:nvPr/>
        </p:nvSpPr>
        <p:spPr>
          <a:xfrm>
            <a:off x="5991889" y="6451418"/>
            <a:ext cx="273844" cy="2365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BCE549FD-40E1-4360-BE7D-549E61F4272C}"/>
              </a:ext>
            </a:extLst>
          </p:cNvPr>
          <p:cNvSpPr txBox="1"/>
          <p:nvPr/>
        </p:nvSpPr>
        <p:spPr>
          <a:xfrm>
            <a:off x="6234369" y="64106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直接相關銷售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2E9646A0-25DB-46EB-B58A-3D91833AA706}"/>
              </a:ext>
            </a:extLst>
          </p:cNvPr>
          <p:cNvSpPr/>
          <p:nvPr/>
        </p:nvSpPr>
        <p:spPr>
          <a:xfrm>
            <a:off x="7024686" y="4019712"/>
            <a:ext cx="1819275" cy="1032611"/>
          </a:xfrm>
          <a:prstGeom prst="roundRect">
            <a:avLst>
              <a:gd name="adj" fmla="val 6719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力積電、愛普、智成、創鑫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IP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anose="020B0604030504040204" pitchFamily="34" charset="-120"/>
                <a:cs typeface="Arial" panose="020B0604020202020204" pitchFamily="34" charset="0"/>
              </a:rPr>
              <a:t>NRE</a:t>
            </a: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A2AADF19-DB06-4AE0-B334-9B5CEA5DE8A5}"/>
              </a:ext>
            </a:extLst>
          </p:cNvPr>
          <p:cNvSpPr/>
          <p:nvPr/>
        </p:nvSpPr>
        <p:spPr>
          <a:xfrm>
            <a:off x="6336503" y="4152711"/>
            <a:ext cx="542925" cy="682215"/>
          </a:xfrm>
          <a:prstGeom prst="rightArrow">
            <a:avLst>
              <a:gd name="adj1" fmla="val 60088"/>
              <a:gd name="adj2" fmla="val 500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2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力晶過去五年研發投入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(DRAM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相關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製程研發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25nm DRAM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製程與代工平台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20nm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製程與代工平台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開發中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產品開發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2Gb, 4Gb DDR3 SDRAM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(25nm)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4Gb DDR4 SDRAM (25nm)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4Gb LP DDR4 SDRAM (25nm)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8Gb DDR4 SDRAM (20nm)</a:t>
            </a: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客戶產品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產值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……)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1Gb,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2Gb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,4Gb, 8Gb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DDR3 SDRAM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2Gb,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4Gb DDR4 SDRAM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2Gb, 4Gb LP DDR3 SDRAM</a:t>
            </a: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其它特殊組態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</a:p>
          <a:p>
            <a:pPr lvl="1"/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1CD01C88-7549-4ABF-B3D2-E0A4A5E5A811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en-US" altLang="zh-TW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1405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4F520-9F38-41F4-A081-29BB754B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計畫分工與分項經費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4AC571-1FA5-4930-B6C5-F14DA6E4D444}"/>
              </a:ext>
            </a:extLst>
          </p:cNvPr>
          <p:cNvSpPr txBox="1"/>
          <p:nvPr/>
        </p:nvSpPr>
        <p:spPr>
          <a:xfrm>
            <a:off x="7065843" y="132155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單位：</a:t>
            </a:r>
            <a:r>
              <a:rPr kumimoji="0" lang="zh-TW" altLang="en-US" sz="1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新台幣</a:t>
            </a:r>
            <a:r>
              <a:rPr kumimoji="0" lang="zh-TW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千元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63BBDE0-5B89-419C-AE16-DA43D4411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473545"/>
              </p:ext>
            </p:extLst>
          </p:nvPr>
        </p:nvGraphicFramePr>
        <p:xfrm>
          <a:off x="635873" y="1619735"/>
          <a:ext cx="7993134" cy="4946506"/>
        </p:xfrm>
        <a:graphic>
          <a:graphicData uri="http://schemas.openxmlformats.org/drawingml/2006/table">
            <a:tbl>
              <a:tblPr/>
              <a:tblGrid>
                <a:gridCol w="1630528">
                  <a:extLst>
                    <a:ext uri="{9D8B030D-6E8A-4147-A177-3AD203B41FA5}">
                      <a16:colId xmlns:a16="http://schemas.microsoft.com/office/drawing/2014/main" val="443863659"/>
                    </a:ext>
                  </a:extLst>
                </a:gridCol>
                <a:gridCol w="1045665">
                  <a:extLst>
                    <a:ext uri="{9D8B030D-6E8A-4147-A177-3AD203B41FA5}">
                      <a16:colId xmlns:a16="http://schemas.microsoft.com/office/drawing/2014/main" val="1365638411"/>
                    </a:ext>
                  </a:extLst>
                </a:gridCol>
                <a:gridCol w="1346958">
                  <a:extLst>
                    <a:ext uri="{9D8B030D-6E8A-4147-A177-3AD203B41FA5}">
                      <a16:colId xmlns:a16="http://schemas.microsoft.com/office/drawing/2014/main" val="3700853548"/>
                    </a:ext>
                  </a:extLst>
                </a:gridCol>
                <a:gridCol w="1098834">
                  <a:extLst>
                    <a:ext uri="{9D8B030D-6E8A-4147-A177-3AD203B41FA5}">
                      <a16:colId xmlns:a16="http://schemas.microsoft.com/office/drawing/2014/main" val="2695261101"/>
                    </a:ext>
                  </a:extLst>
                </a:gridCol>
                <a:gridCol w="2871149">
                  <a:extLst>
                    <a:ext uri="{9D8B030D-6E8A-4147-A177-3AD203B41FA5}">
                      <a16:colId xmlns:a16="http://schemas.microsoft.com/office/drawing/2014/main" val="3480235808"/>
                    </a:ext>
                  </a:extLst>
                </a:gridCol>
              </a:tblGrid>
              <a:tr h="33709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提報單位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分工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總計畫經費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分項經費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說明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86197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力積電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主導廠商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 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326,738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91741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工研院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委外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主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IC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線路設計及軟體支援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508115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清華大學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委外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AI model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的研究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883636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工研院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10,000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DIP IC 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187523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創鑫智慧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15,000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CNN engine IP 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開發技轉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308851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Maxram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25,000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高頻寬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DRAM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設計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115823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智成科技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15,000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邏輯整合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97883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愛普科技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8,000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SRAM IP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474533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先進車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共同主導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  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70,000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155290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工研院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委外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ADAS 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開發板設計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4351"/>
                  </a:ext>
                </a:extLst>
              </a:tr>
              <a:tr h="32746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雲林科技大學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委外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自駕車研究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499073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工研院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技轉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12,000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ADAS 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系統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IP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274966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總額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          </a:t>
                      </a:r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396,738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939640"/>
                  </a:ext>
                </a:extLst>
              </a:tr>
            </a:tbl>
          </a:graphicData>
        </a:graphic>
      </p:graphicFrame>
      <p:sp>
        <p:nvSpPr>
          <p:cNvPr id="6" name="圓角矩形 5">
            <a:extLst>
              <a:ext uri="{FF2B5EF4-FFF2-40B4-BE49-F238E27FC236}">
                <a16:creationId xmlns:a16="http://schemas.microsoft.com/office/drawing/2014/main" id="{008FE55B-92DC-4D88-A981-D19A12B9B07F}"/>
              </a:ext>
            </a:extLst>
          </p:cNvPr>
          <p:cNvSpPr/>
          <p:nvPr/>
        </p:nvSpPr>
        <p:spPr>
          <a:xfrm>
            <a:off x="7245010" y="5827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Alpha 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調整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697413E4-F352-46DC-936B-2AE07BA9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399" y="651298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02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22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0000" tIns="46800" rIns="90000" bIns="4680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50523" name="標題 1"/>
          <p:cNvSpPr txBox="1"/>
          <p:nvPr/>
        </p:nvSpPr>
        <p:spPr>
          <a:xfrm>
            <a:off x="913244" y="547854"/>
            <a:ext cx="7450282" cy="56648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大綱</a:t>
            </a:r>
          </a:p>
        </p:txBody>
      </p:sp>
      <p:sp>
        <p:nvSpPr>
          <p:cNvPr id="1050524" name="內容版面配置區 4"/>
          <p:cNvSpPr txBox="1"/>
          <p:nvPr/>
        </p:nvSpPr>
        <p:spPr>
          <a:xfrm>
            <a:off x="1299089" y="1656321"/>
            <a:ext cx="73251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j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j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公司概況及研發實績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計畫主持人過去研發資歷說明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需求與應用分析及國內外競爭分析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計畫構想與關鍵能力分析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預期效益與價值創造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資源投入與風險評估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計畫之分工與角色說明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總結</a:t>
            </a:r>
            <a:endParaRPr kumimoji="1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附件</a:t>
            </a:r>
          </a:p>
        </p:txBody>
      </p:sp>
      <p:sp>
        <p:nvSpPr>
          <p:cNvPr id="1050525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51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總結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EF1826D-E160-4B8D-B3A9-3805E773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201272"/>
            <a:ext cx="7748337" cy="4924892"/>
          </a:xfrm>
        </p:spPr>
        <p:txBody>
          <a:bodyPr>
            <a:normAutofit lnSpcReduction="10000"/>
          </a:bodyPr>
          <a:lstStyle/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力積電為台灣前三大晶圓代工廠商，同時響應政府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產業化政策，積極參與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on Chip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聯盟，擴大我國晶圓代工產業生態系的全球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競爭力</a:t>
            </a:r>
            <a:endPara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技術平台解決了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運算的記憶體存取瓶頸與能量消耗，整合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DRAM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與邏輯製成於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一體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具有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國際領先地位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足以帶動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IC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設計及應用的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endPara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經由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影像的影像辨識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能力，可以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帶動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ADAS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、自駕車、安全監控等產業的發展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,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使我國能跟得上世界級的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腳步，以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為基礎的系統具有即時性及高效能的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特性，可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使我國不致於完全受限於國外大廠的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制約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提升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整體的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競爭力</a:t>
            </a:r>
            <a:endParaRPr lang="en-US" altLang="zh-TW" sz="1800" dirty="0" smtClean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的發展以美中兩國最為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快速，各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大企業及國家資源皆大力注入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的軟硬體及應用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開發，台灣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在此強力競爭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之下，展現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出台灣在半導體及系統硬體設計上的優勢地位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; 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在半導體的發展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上，</a:t>
            </a:r>
            <a:r>
              <a:rPr lang="en-US" altLang="zh-TW" sz="1800" dirty="0" err="1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tsmc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不斷優化的先進製程保持國際競爭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優勢，力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積電則利用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的整合製程方式提供最高 </a:t>
            </a:r>
            <a:r>
              <a:rPr lang="en-US" altLang="zh-TW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值的設計</a:t>
            </a:r>
            <a:r>
              <a:rPr lang="zh-TW" altLang="en-US" sz="1800" dirty="0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方案，同樣</a:t>
            </a:r>
            <a:r>
              <a:rPr lang="zh-TW" altLang="en-US" sz="1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能讓台灣在半導體上保持持續領先的地位</a:t>
            </a:r>
          </a:p>
          <a:p>
            <a:endParaRPr lang="zh-TW" altLang="en-US" sz="1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1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1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245010" y="5827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Alpha 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調整</a:t>
            </a:r>
          </a:p>
        </p:txBody>
      </p:sp>
    </p:spTree>
    <p:extLst>
      <p:ext uri="{BB962C8B-B14F-4D97-AF65-F5344CB8AC3E}">
        <p14:creationId xmlns:p14="http://schemas.microsoft.com/office/powerpoint/2010/main" val="3853096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pic>
        <p:nvPicPr>
          <p:cNvPr id="14341" name="Picture 11" descr="SNAGHTML9c0e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37678" y="2480475"/>
            <a:ext cx="4711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謝 謝 聆 聽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515100"/>
            <a:ext cx="2133600" cy="339725"/>
          </a:xfrm>
        </p:spPr>
        <p:txBody>
          <a:bodyPr/>
          <a:lstStyle/>
          <a:p>
            <a:pPr>
              <a:defRPr/>
            </a:pPr>
            <a:fld id="{438F9BD9-0C01-48D1-BC7C-226507EE6F94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83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639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pic>
        <p:nvPicPr>
          <p:cNvPr id="14341" name="Picture 11" descr="SNAGHTML9c0e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537678" y="2480475"/>
            <a:ext cx="4711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附  件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7010400" y="6488112"/>
            <a:ext cx="2133600" cy="339725"/>
          </a:xfrm>
        </p:spPr>
        <p:txBody>
          <a:bodyPr/>
          <a:lstStyle/>
          <a:p>
            <a:pPr>
              <a:defRPr/>
            </a:pPr>
            <a:fld id="{438F9BD9-0C01-48D1-BC7C-226507EE6F94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84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29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5"/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0" hangingPunct="0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102514" y="562783"/>
            <a:ext cx="7450282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分項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zh-TW" altLang="en-US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kern="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載具驗證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130082" y="2913317"/>
            <a:ext cx="7205756" cy="3798967"/>
            <a:chOff x="3567793" y="3473468"/>
            <a:chExt cx="5494564" cy="3055270"/>
          </a:xfrm>
        </p:grpSpPr>
        <p:grpSp>
          <p:nvGrpSpPr>
            <p:cNvPr id="5" name="群組 4"/>
            <p:cNvGrpSpPr/>
            <p:nvPr/>
          </p:nvGrpSpPr>
          <p:grpSpPr>
            <a:xfrm>
              <a:off x="3567793" y="3473468"/>
              <a:ext cx="5494564" cy="3055270"/>
              <a:chOff x="3567793" y="3196697"/>
              <a:chExt cx="5494564" cy="3665098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4269924" y="4847336"/>
                <a:ext cx="3943719" cy="1664807"/>
                <a:chOff x="3816863" y="3438137"/>
                <a:chExt cx="5088837" cy="2099010"/>
              </a:xfrm>
            </p:grpSpPr>
            <p:pic>
              <p:nvPicPr>
                <p:cNvPr id="15" name="內容版面配置區 6">
                  <a:extLst>
                    <a:ext uri="{FF2B5EF4-FFF2-40B4-BE49-F238E27FC236}">
                      <a16:creationId xmlns:a16="http://schemas.microsoft.com/office/drawing/2014/main" id="{1EF3B367-2FAA-4338-B2A0-5889880F2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166383" y="3088617"/>
                  <a:ext cx="2099010" cy="2798050"/>
                </a:xfrm>
                <a:prstGeom prst="rect">
                  <a:avLst/>
                </a:prstGeom>
              </p:spPr>
            </p:pic>
            <p:sp>
              <p:nvSpPr>
                <p:cNvPr id="16" name="矩形 15"/>
                <p:cNvSpPr/>
                <p:nvPr/>
              </p:nvSpPr>
              <p:spPr>
                <a:xfrm>
                  <a:off x="5176157" y="4049486"/>
                  <a:ext cx="228600" cy="20361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zh-TW" altLang="en-US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5273652" y="4377670"/>
                  <a:ext cx="228600" cy="20361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zh-TW" altLang="en-US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8" name="直線單箭頭接點 17"/>
                <p:cNvCxnSpPr>
                  <a:stCxn id="16" idx="3"/>
                  <a:endCxn id="19" idx="1"/>
                </p:cNvCxnSpPr>
                <p:nvPr/>
              </p:nvCxnSpPr>
              <p:spPr>
                <a:xfrm flipV="1">
                  <a:off x="5404757" y="4140089"/>
                  <a:ext cx="2162606" cy="11204"/>
                </a:xfrm>
                <a:prstGeom prst="straightConnector1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矩形 18"/>
                <p:cNvSpPr/>
                <p:nvPr/>
              </p:nvSpPr>
              <p:spPr>
                <a:xfrm>
                  <a:off x="7547659" y="3904933"/>
                  <a:ext cx="1338337" cy="435419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3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AIM</a:t>
                  </a:r>
                </a:p>
                <a:p>
                  <a:pPr algn="ctr"/>
                  <a:r>
                    <a:rPr lang="zh-TW" altLang="en-US" sz="13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特性：高</a:t>
                  </a:r>
                  <a:r>
                    <a:rPr lang="en-US" altLang="zh-TW" sz="13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AI</a:t>
                  </a:r>
                  <a:r>
                    <a:rPr lang="zh-TW" altLang="en-US" sz="13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運算量</a:t>
                  </a: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7550559" y="4513909"/>
                  <a:ext cx="1338337" cy="435419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TW" sz="11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GPGPU</a:t>
                  </a:r>
                </a:p>
                <a:p>
                  <a:pPr algn="ctr"/>
                  <a:r>
                    <a:rPr lang="en-US" altLang="zh-TW" sz="11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(</a:t>
                  </a:r>
                  <a:r>
                    <a:rPr lang="en-US" altLang="zh-TW" sz="1100" dirty="0" err="1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OpenCL</a:t>
                  </a:r>
                  <a:r>
                    <a:rPr lang="en-US" altLang="zh-TW" sz="11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)</a:t>
                  </a:r>
                  <a:endParaRPr lang="zh-TW" altLang="en-US" sz="1100" dirty="0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1" name="肘形接點 20"/>
                <p:cNvCxnSpPr>
                  <a:stCxn id="17" idx="2"/>
                  <a:endCxn id="20" idx="1"/>
                </p:cNvCxnSpPr>
                <p:nvPr/>
              </p:nvCxnSpPr>
              <p:spPr>
                <a:xfrm rot="16200000" flipH="1">
                  <a:off x="6395216" y="3574019"/>
                  <a:ext cx="167783" cy="2182310"/>
                </a:xfrm>
                <a:prstGeom prst="bentConnector2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21"/>
                <p:cNvSpPr/>
                <p:nvPr/>
              </p:nvSpPr>
              <p:spPr>
                <a:xfrm>
                  <a:off x="7567363" y="5101728"/>
                  <a:ext cx="1338337" cy="435419"/>
                </a:xfrm>
                <a:prstGeom prst="rect">
                  <a:avLst/>
                </a:prstGeom>
                <a:solidFill>
                  <a:srgbClr val="A0C0E5"/>
                </a:solidFill>
                <a:ln w="28575">
                  <a:solidFill>
                    <a:srgbClr val="69A2D8"/>
                  </a:solidFill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zh-TW" altLang="en-US" sz="11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多核心</a:t>
                  </a:r>
                  <a:r>
                    <a:rPr lang="en-US" altLang="zh-TW" sz="1100" dirty="0">
                      <a:ea typeface="微軟正黑體" panose="020B0604030504040204" pitchFamily="34" charset="-120"/>
                      <a:cs typeface="Arial" panose="020B0604020202020204" pitchFamily="34" charset="0"/>
                    </a:rPr>
                    <a:t>CPU</a:t>
                  </a:r>
                  <a:endParaRPr lang="zh-TW" altLang="en-US" sz="1100" dirty="0">
                    <a:ea typeface="微軟正黑體" panose="020B0604030504040204" pitchFamily="34" charset="-12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肘形接點 22"/>
                <p:cNvCxnSpPr>
                  <a:stCxn id="17" idx="2"/>
                  <a:endCxn id="22" idx="1"/>
                </p:cNvCxnSpPr>
                <p:nvPr/>
              </p:nvCxnSpPr>
              <p:spPr>
                <a:xfrm rot="16200000" flipH="1">
                  <a:off x="6109708" y="3859527"/>
                  <a:ext cx="755602" cy="2199114"/>
                </a:xfrm>
                <a:prstGeom prst="bentConnector2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4264" y="3654494"/>
                <a:ext cx="1480904" cy="793551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204607" y="4779786"/>
                <a:ext cx="4133269" cy="1982909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zh-TW" altLang="en-US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直線單箭頭接點 9"/>
              <p:cNvCxnSpPr>
                <a:stCxn id="9" idx="0"/>
              </p:cNvCxnSpPr>
              <p:nvPr/>
            </p:nvCxnSpPr>
            <p:spPr>
              <a:xfrm flipH="1" flipV="1">
                <a:off x="5239900" y="4459593"/>
                <a:ext cx="1031342" cy="32019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單箭頭接點 10"/>
              <p:cNvCxnSpPr>
                <a:stCxn id="9" idx="0"/>
              </p:cNvCxnSpPr>
              <p:nvPr/>
            </p:nvCxnSpPr>
            <p:spPr>
              <a:xfrm flipV="1">
                <a:off x="6271241" y="4442706"/>
                <a:ext cx="622611" cy="3370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4737552" y="3360093"/>
                <a:ext cx="964917" cy="322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ADAS(</a:t>
                </a:r>
                <a:r>
                  <a:rPr lang="zh-TW" altLang="en-US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車外</a:t>
                </a:r>
                <a:r>
                  <a:rPr lang="en-US" altLang="zh-TW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endParaRPr lang="zh-TW" altLang="en-US" sz="1500" dirty="0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834472" y="3196697"/>
                <a:ext cx="2208092" cy="322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Drive Monitoring System(</a:t>
                </a:r>
                <a:r>
                  <a:rPr lang="zh-TW" altLang="en-US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車內</a:t>
                </a:r>
                <a:r>
                  <a:rPr lang="en-US" altLang="zh-TW" sz="1500" dirty="0">
                    <a:ea typeface="微軟正黑體" panose="020B0604030504040204" pitchFamily="34" charset="-120"/>
                    <a:cs typeface="Arial" panose="020B0604020202020204" pitchFamily="34" charset="0"/>
                  </a:rPr>
                  <a:t>)</a:t>
                </a:r>
                <a:endParaRPr lang="zh-TW" altLang="en-US" sz="1500" dirty="0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3567793" y="3196697"/>
                <a:ext cx="5494564" cy="36650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zh-TW" altLang="en-US"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5606636" y="3497402"/>
              <a:ext cx="1481928" cy="329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500" b="1" dirty="0">
                  <a:solidFill>
                    <a:srgbClr val="0000CC"/>
                  </a:solidFill>
                  <a:ea typeface="微軟正黑體" panose="020B0604030504040204" pitchFamily="34" charset="-120"/>
                  <a:cs typeface="Arial" panose="020B0604020202020204" pitchFamily="34" charset="0"/>
                </a:rPr>
                <a:t>展示系統示意圖</a:t>
              </a:r>
            </a:p>
          </p:txBody>
        </p:sp>
      </p:grpSp>
      <p:sp>
        <p:nvSpPr>
          <p:cNvPr id="2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109930" y="6531091"/>
            <a:ext cx="2034070" cy="323876"/>
          </a:xfrm>
        </p:spPr>
        <p:txBody>
          <a:bodyPr/>
          <a:lstStyle/>
          <a:p>
            <a:pPr>
              <a:defRPr/>
            </a:pPr>
            <a:fld id="{4122F83D-C70C-4EAE-ADD6-650BB3206743}" type="slidenum">
              <a:rPr lang="en-US" altLang="zh-TW" smtClean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pPr>
                <a:defRPr/>
              </a:pPr>
              <a:t>85</a:t>
            </a:fld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08" y="3242794"/>
            <a:ext cx="2218820" cy="124254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965221" y="6332048"/>
            <a:ext cx="3263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ea typeface="微軟正黑體" panose="020B0604030504040204" pitchFamily="34" charset="-120"/>
                <a:cs typeface="Arial" panose="020B0604020202020204" pitchFamily="34" charset="0"/>
              </a:rPr>
              <a:t>S32V2</a:t>
            </a:r>
            <a:r>
              <a:rPr lang="zh-TW" altLang="en-US" sz="1400" dirty="0">
                <a:ea typeface="微軟正黑體" panose="020B0604030504040204" pitchFamily="34" charset="-120"/>
                <a:cs typeface="Arial" panose="020B0604020202020204" pitchFamily="34" charset="0"/>
              </a:rPr>
              <a:t>車規級</a:t>
            </a:r>
            <a:r>
              <a:rPr lang="en-US" altLang="zh-TW" sz="1400" dirty="0" err="1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lang="zh-TW" altLang="en-US" sz="1400" dirty="0">
                <a:ea typeface="微軟正黑體" panose="020B0604030504040204" pitchFamily="34" charset="-120"/>
                <a:cs typeface="Arial" panose="020B0604020202020204" pitchFamily="34" charset="0"/>
              </a:rPr>
              <a:t>設計汽車應用板</a:t>
            </a:r>
            <a:endParaRPr lang="en-US" altLang="zh-TW" sz="14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8426" y="907199"/>
            <a:ext cx="77183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DSP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特性：分類細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(AI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架構可以複雜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＋影像訊號處理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晶片目標：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車外高速應用之道路物件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Segmentation(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包括汽車、機車、行人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與深度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距離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運算，因為車速快，因此需要快速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運算。由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AIM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晶片負責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辨識駕駛人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>
                <a:ea typeface="微軟正黑體" panose="020B0604030504040204" pitchFamily="34" charset="-120"/>
                <a:cs typeface="Arial" panose="020B0604020202020204" pitchFamily="34" charset="0"/>
              </a:rPr>
              <a:t>SoC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 DSP (Apex DSP)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ADAS=&gt;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負責車種分類</a:t>
            </a: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(AI)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與車輛動態決策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ea typeface="微軟正黑體" panose="020B0604030504040204" pitchFamily="34" charset="-120"/>
                <a:cs typeface="Arial" panose="020B0604020202020204" pitchFamily="34" charset="0"/>
              </a:rPr>
              <a:t>DMS=&gt;</a:t>
            </a:r>
            <a:r>
              <a:rPr lang="zh-TW" altLang="en-US" sz="1600" dirty="0">
                <a:ea typeface="微軟正黑體" panose="020B0604030504040204" pitchFamily="34" charset="-120"/>
                <a:cs typeface="Arial" panose="020B0604020202020204" pitchFamily="34" charset="0"/>
              </a:rPr>
              <a:t>辨識注意力、抽煙、看手機等危險行為</a:t>
            </a:r>
            <a:endParaRPr lang="en-US" altLang="zh-TW" sz="1600" dirty="0"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62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F102910-DC14-4BF4-8814-7EAB578D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53" y="2626368"/>
            <a:ext cx="6011177" cy="393835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BF1CCD-B6D4-4593-8834-504C4CA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22F83D-C70C-4EAE-ADD6-650BB3206743}" type="slidenum">
              <a:rPr kumimoji="0" lang="en-US" altLang="zh-TW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FE2BE7C-B3EA-406A-B4DB-C28614666ECC}"/>
              </a:ext>
            </a:extLst>
          </p:cNvPr>
          <p:cNvSpPr txBox="1">
            <a:spLocks/>
          </p:cNvSpPr>
          <p:nvPr/>
        </p:nvSpPr>
        <p:spPr>
          <a:xfrm>
            <a:off x="83127" y="562783"/>
            <a:ext cx="8959273" cy="56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D.2</a:t>
            </a: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汽車安全應用後處理開發</a:t>
            </a:r>
            <a:b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242852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(AutoSys/ITRI)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A79453-5F9F-4EB0-8308-97EB6DCEB76D}"/>
              </a:ext>
            </a:extLst>
          </p:cNvPr>
          <p:cNvSpPr txBox="1"/>
          <p:nvPr/>
        </p:nvSpPr>
        <p:spPr>
          <a:xfrm>
            <a:off x="615826" y="1476424"/>
            <a:ext cx="7979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在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AIM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平台的基礎上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,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以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ASIC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 結合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AIM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 的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AI accelerator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的方式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,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 提升辨識的效率及準確度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將原本在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nVidia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平台上開發的運算法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下圖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)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 移植到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AIM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/>
                <a:cs typeface="+mn-cs"/>
              </a:rPr>
              <a:t>平台上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0" name="圓角矩形 10">
            <a:extLst>
              <a:ext uri="{FF2B5EF4-FFF2-40B4-BE49-F238E27FC236}">
                <a16:creationId xmlns:a16="http://schemas.microsoft.com/office/drawing/2014/main" id="{F87D0248-0E40-4A0A-BB6E-6FCE4E42D764}"/>
              </a:ext>
            </a:extLst>
          </p:cNvPr>
          <p:cNvSpPr/>
          <p:nvPr/>
        </p:nvSpPr>
        <p:spPr>
          <a:xfrm>
            <a:off x="7218218" y="18831"/>
            <a:ext cx="1824182" cy="1173018"/>
          </a:xfrm>
          <a:prstGeom prst="round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Alpha </a:t>
            </a:r>
            <a:r>
              <a:rPr lang="zh-TW" altLang="en-US" b="1" dirty="0">
                <a:solidFill>
                  <a:srgbClr val="FF0000"/>
                </a:solidFill>
              </a:rPr>
              <a:t>自 </a:t>
            </a:r>
            <a:r>
              <a:rPr lang="en-US" altLang="zh-TW" b="1" dirty="0">
                <a:solidFill>
                  <a:srgbClr val="FF0000"/>
                </a:solidFill>
              </a:rPr>
              <a:t>AutoSys </a:t>
            </a:r>
            <a:r>
              <a:rPr lang="zh-TW" altLang="en-US" b="1" dirty="0">
                <a:solidFill>
                  <a:srgbClr val="FF0000"/>
                </a:solidFill>
              </a:rPr>
              <a:t>的</a:t>
            </a:r>
            <a:r>
              <a:rPr lang="en-US" altLang="zh-TW" b="1" dirty="0" err="1">
                <a:solidFill>
                  <a:srgbClr val="FF0000"/>
                </a:solidFill>
              </a:rPr>
              <a:t>videl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剪貼</a:t>
            </a:r>
          </a:p>
        </p:txBody>
      </p:sp>
    </p:spTree>
    <p:extLst>
      <p:ext uri="{BB962C8B-B14F-4D97-AF65-F5344CB8AC3E}">
        <p14:creationId xmlns:p14="http://schemas.microsoft.com/office/powerpoint/2010/main" val="14835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力晶過去五年研發投入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(FLASH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相關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NAND flash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40nm SLC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NAND flash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製程與產品研發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1Gb, 2Gb, 4Gb NAND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品質領先業界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endurance &gt; 100K</a:t>
            </a:r>
          </a:p>
          <a:p>
            <a:pPr lvl="2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開放代工平台，嘉惠業界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28nm SLC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NAND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flash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製程與產品研發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2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2Gb, 4Gb NAND </a:t>
            </a:r>
          </a:p>
          <a:p>
            <a:pPr lvl="2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開放代工平台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NOR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flash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48nm NOR 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fash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製程開發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6518275"/>
            <a:ext cx="2133600" cy="339725"/>
          </a:xfrm>
        </p:spPr>
        <p:txBody>
          <a:bodyPr/>
          <a:lstStyle/>
          <a:p>
            <a:pPr>
              <a:defRPr/>
            </a:pPr>
            <a:fld id="{31E473E0-C682-4252-A4B5-BFE737E16961}" type="slidenum"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0080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chip Powerpoint Template (Blue Sky)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3_Device Shipment Forecast Update_PTC_Marketing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行雲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0C0E5"/>
        </a:solidFill>
        <a:ln w="28575">
          <a:solidFill>
            <a:srgbClr val="69A2D8"/>
          </a:solidFill>
        </a:ln>
      </a:spPr>
      <a:bodyPr wrap="square" lIns="0" tIns="0" rIns="0" bIns="0" rtlCol="0" anchor="ctr">
        <a:noAutofit/>
      </a:bodyPr>
      <a:lstStyle>
        <a:defPPr algn="ctr">
          <a:defRPr/>
        </a:defPPr>
      </a:lstStyle>
    </a:spDef>
    <a:lnDef>
      <a:spPr>
        <a:ln w="50800">
          <a:solidFill>
            <a:srgbClr val="FF0000"/>
          </a:solidFill>
          <a:headEnd type="triangle" w="med" len="med"/>
          <a:tailEnd type="oval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Device Shipment Forecast Update_PTC_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chip (ppt).pot [相容模式]" id="{9909E298-6291-4ED9-BF5F-F0627D0E7D83}" vid="{899F71E5-D373-4241-9C69-3B52C80A5FD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8373</Words>
  <Application>Microsoft Office PowerPoint</Application>
  <PresentationFormat>如螢幕大小 (4:3)</PresentationFormat>
  <Paragraphs>1844</Paragraphs>
  <Slides>86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86</vt:i4>
      </vt:variant>
    </vt:vector>
  </HeadingPairs>
  <TitlesOfParts>
    <vt:vector size="102" baseType="lpstr">
      <vt:lpstr>Mangal</vt:lpstr>
      <vt:lpstr>MS Mincho</vt:lpstr>
      <vt:lpstr>Noto Sans Symbols</vt:lpstr>
      <vt:lpstr>微軟正黑體</vt:lpstr>
      <vt:lpstr>微軟正黑體</vt:lpstr>
      <vt:lpstr>新細明體</vt:lpstr>
      <vt:lpstr>標楷體</vt:lpstr>
      <vt:lpstr>Arial</vt:lpstr>
      <vt:lpstr>Arial Black</vt:lpstr>
      <vt:lpstr>Calibri</vt:lpstr>
      <vt:lpstr>Helvetica</vt:lpstr>
      <vt:lpstr>Times New Roman</vt:lpstr>
      <vt:lpstr>Wingdings</vt:lpstr>
      <vt:lpstr>Powerchip Powerpoint Template (Blue Sky)</vt:lpstr>
      <vt:lpstr>Acrobat Document</vt:lpstr>
      <vt:lpstr>Visio</vt:lpstr>
      <vt:lpstr>PowerPoint 簡報</vt:lpstr>
      <vt:lpstr>PowerPoint 簡報</vt:lpstr>
      <vt:lpstr>PowerPoint 簡報</vt:lpstr>
      <vt:lpstr>PowerPoint 簡報</vt:lpstr>
      <vt:lpstr>公司概況及研發實績 – 力積電</vt:lpstr>
      <vt:lpstr>公司概況及研發實績 – 力積電</vt:lpstr>
      <vt:lpstr>PowerPoint 簡報</vt:lpstr>
      <vt:lpstr>力晶過去五年研發投入(DRAM 相關) </vt:lpstr>
      <vt:lpstr>力晶過去五年研發投入(FLASH 相關) </vt:lpstr>
      <vt:lpstr>力晶過去五年研發投入(邏輯製程)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國內外競爭分析 –  Semantic Segmentation by VNNA vs GPUs </vt:lpstr>
      <vt:lpstr>PowerPoint 簡報</vt:lpstr>
      <vt:lpstr>AIM 實證設計參考 I: Single CPU 整合</vt:lpstr>
      <vt:lpstr>AIM 實證設計參考 II: 平行運算整合</vt:lpstr>
      <vt:lpstr>PowerPoint 簡報</vt:lpstr>
      <vt:lpstr>PowerPoint 簡報</vt:lpstr>
      <vt:lpstr>PowerPoint 簡報</vt:lpstr>
      <vt:lpstr>PowerPoint 簡報</vt:lpstr>
      <vt:lpstr>PowerPoint 簡報</vt:lpstr>
      <vt:lpstr>分項A - AIM製程平台開發 </vt:lpstr>
      <vt:lpstr>PowerPoint 簡報</vt:lpstr>
      <vt:lpstr>PowerPoint 簡報</vt:lpstr>
      <vt:lpstr>A.1：BEOL 5-layer Aluminum on DRAM process</vt:lpstr>
      <vt:lpstr>PowerPoint 簡報</vt:lpstr>
      <vt:lpstr>PowerPoint 簡報</vt:lpstr>
      <vt:lpstr>PowerPoint 簡報</vt:lpstr>
      <vt:lpstr>PowerPoint 簡報</vt:lpstr>
      <vt:lpstr>分項 B：AIM基礎矽智財開發</vt:lpstr>
      <vt:lpstr>PowerPoint 簡報</vt:lpstr>
      <vt:lpstr>PowerPoint 簡報</vt:lpstr>
      <vt:lpstr>B.2：高頻寬 DRAM 陣列結構</vt:lpstr>
      <vt:lpstr>B.3：SRAM陣列暨編譯器開發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C.4：視訊即時語意分割加速器架構</vt:lpstr>
      <vt:lpstr>C.4：視訊即時語意分割神經網路架構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時程規劃</vt:lpstr>
      <vt:lpstr>PowerPoint 簡報</vt:lpstr>
      <vt:lpstr>技術開發亮點 </vt:lpstr>
      <vt:lpstr>PowerPoint 簡報</vt:lpstr>
      <vt:lpstr>PowerPoint 簡報</vt:lpstr>
      <vt:lpstr>產業外溢效益 – 力積電</vt:lpstr>
      <vt:lpstr>產業外溢效益 – 力積電</vt:lpstr>
      <vt:lpstr>產業外溢效益 – 力積電</vt:lpstr>
      <vt:lpstr>PowerPoint 簡報</vt:lpstr>
      <vt:lpstr>PowerPoint 簡報</vt:lpstr>
      <vt:lpstr>PowerPoint 簡報</vt:lpstr>
      <vt:lpstr>PowerPoint 簡報</vt:lpstr>
      <vt:lpstr>PowerPoint 簡報</vt:lpstr>
      <vt:lpstr>投入資源分析</vt:lpstr>
      <vt:lpstr>風險評估與因應</vt:lpstr>
      <vt:lpstr>PowerPoint 簡報</vt:lpstr>
      <vt:lpstr>計畫組織及分工</vt:lpstr>
      <vt:lpstr>計畫分工與分項經費</vt:lpstr>
      <vt:lpstr>PowerPoint 簡報</vt:lpstr>
      <vt:lpstr>總結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Joyce LEE</dc:creator>
  <cp:lastModifiedBy>User</cp:lastModifiedBy>
  <cp:revision>25</cp:revision>
  <dcterms:modified xsi:type="dcterms:W3CDTF">2019-10-16T04:27:49Z</dcterms:modified>
</cp:coreProperties>
</file>